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4.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5.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6.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7.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8.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9.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theme/theme10.xml" ContentType="application/vnd.openxmlformats-officedocument.theme+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1.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4306" r:id="rId5"/>
    <p:sldMasterId id="2147484311" r:id="rId6"/>
    <p:sldMasterId id="2147484351" r:id="rId7"/>
    <p:sldMasterId id="2147484364" r:id="rId8"/>
    <p:sldMasterId id="2147484398" r:id="rId9"/>
    <p:sldMasterId id="2147484447" r:id="rId10"/>
    <p:sldMasterId id="2147484475" r:id="rId11"/>
    <p:sldMasterId id="2147484505" r:id="rId12"/>
    <p:sldMasterId id="2147484518" r:id="rId13"/>
    <p:sldMasterId id="2147484538" r:id="rId14"/>
  </p:sldMasterIdLst>
  <p:notesMasterIdLst>
    <p:notesMasterId r:id="rId51"/>
  </p:notesMasterIdLst>
  <p:sldIdLst>
    <p:sldId id="292" r:id="rId15"/>
    <p:sldId id="257" r:id="rId16"/>
    <p:sldId id="477" r:id="rId17"/>
    <p:sldId id="3657" r:id="rId18"/>
    <p:sldId id="1943" r:id="rId19"/>
    <p:sldId id="1942" r:id="rId20"/>
    <p:sldId id="462" r:id="rId21"/>
    <p:sldId id="1660" r:id="rId22"/>
    <p:sldId id="455" r:id="rId23"/>
    <p:sldId id="471" r:id="rId24"/>
    <p:sldId id="266" r:id="rId25"/>
    <p:sldId id="476" r:id="rId26"/>
    <p:sldId id="1685" r:id="rId27"/>
    <p:sldId id="460" r:id="rId28"/>
    <p:sldId id="470" r:id="rId29"/>
    <p:sldId id="2277" r:id="rId30"/>
    <p:sldId id="3655" r:id="rId31"/>
    <p:sldId id="2212" r:id="rId32"/>
    <p:sldId id="2213" r:id="rId33"/>
    <p:sldId id="2234" r:id="rId34"/>
    <p:sldId id="475" r:id="rId35"/>
    <p:sldId id="413" r:id="rId36"/>
    <p:sldId id="469" r:id="rId37"/>
    <p:sldId id="473" r:id="rId38"/>
    <p:sldId id="325" r:id="rId39"/>
    <p:sldId id="1888" r:id="rId40"/>
    <p:sldId id="472" r:id="rId41"/>
    <p:sldId id="421" r:id="rId42"/>
    <p:sldId id="297" r:id="rId43"/>
    <p:sldId id="3656" r:id="rId44"/>
    <p:sldId id="345" r:id="rId45"/>
    <p:sldId id="324" r:id="rId46"/>
    <p:sldId id="3658" r:id="rId47"/>
    <p:sldId id="464" r:id="rId48"/>
    <p:sldId id="1941" r:id="rId49"/>
    <p:sldId id="151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pp Modernization" id="{2E46164E-A8C0-4CE7-A075-1D6FBCE872F1}">
          <p14:sldIdLst>
            <p14:sldId id="292"/>
            <p14:sldId id="257"/>
            <p14:sldId id="477"/>
            <p14:sldId id="3657"/>
            <p14:sldId id="1943"/>
            <p14:sldId id="1942"/>
            <p14:sldId id="462"/>
            <p14:sldId id="1660"/>
            <p14:sldId id="455"/>
            <p14:sldId id="471"/>
            <p14:sldId id="266"/>
          </p14:sldIdLst>
        </p14:section>
        <p14:section name="Jouney to the Cloud" id="{DBC7B384-D2C2-4555-B059-77792A6994DB}">
          <p14:sldIdLst>
            <p14:sldId id="476"/>
            <p14:sldId id="1685"/>
            <p14:sldId id="460"/>
            <p14:sldId id="470"/>
            <p14:sldId id="2277"/>
            <p14:sldId id="3655"/>
            <p14:sldId id="2212"/>
            <p14:sldId id="2213"/>
            <p14:sldId id="2234"/>
            <p14:sldId id="475"/>
            <p14:sldId id="413"/>
            <p14:sldId id="469"/>
            <p14:sldId id="473"/>
            <p14:sldId id="325"/>
            <p14:sldId id="1888"/>
            <p14:sldId id="472"/>
            <p14:sldId id="421"/>
            <p14:sldId id="297"/>
            <p14:sldId id="3656"/>
            <p14:sldId id="345"/>
            <p14:sldId id="324"/>
            <p14:sldId id="3658"/>
            <p14:sldId id="464"/>
            <p14:sldId id="1941"/>
            <p14:sldId id="151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ucy Wang" initials="LW" lastIdx="37" clrIdx="0">
    <p:extLst>
      <p:ext uri="{19B8F6BF-5375-455C-9EA6-DF929625EA0E}">
        <p15:presenceInfo xmlns:p15="http://schemas.microsoft.com/office/powerpoint/2012/main" userId="S-1-5-21-2127521184-1604012920-1887927527-6293813" providerId="AD"/>
      </p:ext>
    </p:extLst>
  </p:cmAuthor>
  <p:cmAuthor id="2" name="Sajan Parihar" initials="SP" lastIdx="17" clrIdx="1">
    <p:extLst>
      <p:ext uri="{19B8F6BF-5375-455C-9EA6-DF929625EA0E}">
        <p15:presenceInfo xmlns:p15="http://schemas.microsoft.com/office/powerpoint/2012/main" userId="S-1-5-21-2127521184-1604012920-1887927527-5510017" providerId="AD"/>
      </p:ext>
    </p:extLst>
  </p:cmAuthor>
  <p:cmAuthor id="3" name="Nagu Rangan" initials="NR" lastIdx="8" clrIdx="2"/>
  <p:cmAuthor id="4" name="Stella Lin" initials="SL" lastIdx="4" clrIdx="3">
    <p:extLst>
      <p:ext uri="{19B8F6BF-5375-455C-9EA6-DF929625EA0E}">
        <p15:presenceInfo xmlns:p15="http://schemas.microsoft.com/office/powerpoint/2012/main" userId="S-1-5-21-2127521184-1604012920-1887927527-1518779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3BE7B"/>
    <a:srgbClr val="F8696B"/>
    <a:srgbClr val="FFEB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38406B-37F8-4344-A12B-BFBDC44BB2A6}" v="9" dt="2018-11-23T12:32:32.9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6" autoAdjust="0"/>
    <p:restoredTop sz="63377" autoAdjust="0"/>
  </p:normalViewPr>
  <p:slideViewPr>
    <p:cSldViewPr snapToGrid="0">
      <p:cViewPr varScale="1">
        <p:scale>
          <a:sx n="75" d="100"/>
          <a:sy n="75" d="100"/>
        </p:scale>
        <p:origin x="87" y="30"/>
      </p:cViewPr>
      <p:guideLst/>
    </p:cSldViewPr>
  </p:slideViewPr>
  <p:notesTextViewPr>
    <p:cViewPr>
      <p:scale>
        <a:sx n="1" d="1"/>
        <a:sy n="1" d="1"/>
      </p:scale>
      <p:origin x="0" y="0"/>
    </p:cViewPr>
  </p:notesTextViewPr>
  <p:sorterViewPr>
    <p:cViewPr>
      <p:scale>
        <a:sx n="66" d="100"/>
        <a:sy n="66" d="100"/>
      </p:scale>
      <p:origin x="0" y="-57"/>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slide" Target="slides/slide36.xml"/><Relationship Id="rId55"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2" Type="http://schemas.openxmlformats.org/officeDocument/2006/relationships/customXml" Target="../customXml/item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slide" Target="slides/slide15.xml"/><Relationship Id="rId41" Type="http://schemas.openxmlformats.org/officeDocument/2006/relationships/slide" Target="slides/slide2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microsoft.com/office/2016/11/relationships/changesInfo" Target="changesInfos/changesInfo1.xml"/><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sha Rosenbaum" userId="1bf2e868-c5ef-497c-bfab-c835f1da9e69" providerId="ADAL" clId="{E695DCC8-BACB-46A2-A380-7A7C24C4A9E1}"/>
    <pc:docChg chg="addSld modSld">
      <pc:chgData name="Sasha Rosenbaum" userId="1bf2e868-c5ef-497c-bfab-c835f1da9e69" providerId="ADAL" clId="{E695DCC8-BACB-46A2-A380-7A7C24C4A9E1}" dt="2018-09-27T14:37:12.797" v="131"/>
      <pc:docMkLst>
        <pc:docMk/>
      </pc:docMkLst>
      <pc:sldChg chg="modTransition">
        <pc:chgData name="Sasha Rosenbaum" userId="1bf2e868-c5ef-497c-bfab-c835f1da9e69" providerId="ADAL" clId="{E695DCC8-BACB-46A2-A380-7A7C24C4A9E1}" dt="2018-09-27T14:37:12.797" v="131"/>
        <pc:sldMkLst>
          <pc:docMk/>
          <pc:sldMk cId="2266846227" sldId="257"/>
        </pc:sldMkLst>
      </pc:sldChg>
      <pc:sldChg chg="modTransition">
        <pc:chgData name="Sasha Rosenbaum" userId="1bf2e868-c5ef-497c-bfab-c835f1da9e69" providerId="ADAL" clId="{E695DCC8-BACB-46A2-A380-7A7C24C4A9E1}" dt="2018-09-27T14:37:12.797" v="131"/>
        <pc:sldMkLst>
          <pc:docMk/>
          <pc:sldMk cId="736255738" sldId="477"/>
        </pc:sldMkLst>
      </pc:sldChg>
      <pc:sldChg chg="modSp add">
        <pc:chgData name="Sasha Rosenbaum" userId="1bf2e868-c5ef-497c-bfab-c835f1da9e69" providerId="ADAL" clId="{E695DCC8-BACB-46A2-A380-7A7C24C4A9E1}" dt="2018-09-27T14:36:52.867" v="130"/>
        <pc:sldMkLst>
          <pc:docMk/>
          <pc:sldMk cId="3971428773" sldId="3658"/>
        </pc:sldMkLst>
        <pc:spChg chg="mod">
          <ac:chgData name="Sasha Rosenbaum" userId="1bf2e868-c5ef-497c-bfab-c835f1da9e69" providerId="ADAL" clId="{E695DCC8-BACB-46A2-A380-7A7C24C4A9E1}" dt="2018-09-27T14:35:51.980" v="19" actId="20577"/>
          <ac:spMkLst>
            <pc:docMk/>
            <pc:sldMk cId="3971428773" sldId="3658"/>
            <ac:spMk id="2" creationId="{9C8A6979-330F-4FDF-9548-601F30677D9F}"/>
          </ac:spMkLst>
        </pc:spChg>
        <pc:spChg chg="mod">
          <ac:chgData name="Sasha Rosenbaum" userId="1bf2e868-c5ef-497c-bfab-c835f1da9e69" providerId="ADAL" clId="{E695DCC8-BACB-46A2-A380-7A7C24C4A9E1}" dt="2018-09-27T14:36:52.867" v="130"/>
          <ac:spMkLst>
            <pc:docMk/>
            <pc:sldMk cId="3971428773" sldId="3658"/>
            <ac:spMk id="3" creationId="{8A953F5D-76CF-4436-8702-35C310D227B1}"/>
          </ac:spMkLst>
        </pc:spChg>
      </pc:sldChg>
    </pc:docChg>
  </pc:docChgLst>
  <pc:docChgLst>
    <pc:chgData name="Hugo Melendez" userId="52c4064a-c7a7-46a7-877a-08f1097d5a79" providerId="ADAL" clId="{B738406B-37F8-4344-A12B-BFBDC44BB2A6}"/>
    <pc:docChg chg="custSel modSld">
      <pc:chgData name="Hugo Melendez" userId="52c4064a-c7a7-46a7-877a-08f1097d5a79" providerId="ADAL" clId="{B738406B-37F8-4344-A12B-BFBDC44BB2A6}" dt="2018-11-23T12:32:56.833" v="85" actId="404"/>
      <pc:docMkLst>
        <pc:docMk/>
      </pc:docMkLst>
      <pc:sldChg chg="addSp delSp modSp modTransition delAnim">
        <pc:chgData name="Hugo Melendez" userId="52c4064a-c7a7-46a7-877a-08f1097d5a79" providerId="ADAL" clId="{B738406B-37F8-4344-A12B-BFBDC44BB2A6}" dt="2018-11-23T12:23:20.589" v="76" actId="1076"/>
        <pc:sldMkLst>
          <pc:docMk/>
          <pc:sldMk cId="2266846227" sldId="257"/>
        </pc:sldMkLst>
        <pc:picChg chg="add mod">
          <ac:chgData name="Hugo Melendez" userId="52c4064a-c7a7-46a7-877a-08f1097d5a79" providerId="ADAL" clId="{B738406B-37F8-4344-A12B-BFBDC44BB2A6}" dt="2018-11-23T12:13:12.675" v="62" actId="1076"/>
          <ac:picMkLst>
            <pc:docMk/>
            <pc:sldMk cId="2266846227" sldId="257"/>
            <ac:picMk id="3" creationId="{D6437161-4280-4D1D-A789-E078B55AA4A7}"/>
          </ac:picMkLst>
        </pc:picChg>
        <pc:picChg chg="add mod">
          <ac:chgData name="Hugo Melendez" userId="52c4064a-c7a7-46a7-877a-08f1097d5a79" providerId="ADAL" clId="{B738406B-37F8-4344-A12B-BFBDC44BB2A6}" dt="2018-11-23T12:14:17.293" v="67" actId="1076"/>
          <ac:picMkLst>
            <pc:docMk/>
            <pc:sldMk cId="2266846227" sldId="257"/>
            <ac:picMk id="5" creationId="{99A5C7B3-F706-4A2C-803F-3EA3BE6345F8}"/>
          </ac:picMkLst>
        </pc:picChg>
        <pc:picChg chg="add mod">
          <ac:chgData name="Hugo Melendez" userId="52c4064a-c7a7-46a7-877a-08f1097d5a79" providerId="ADAL" clId="{B738406B-37F8-4344-A12B-BFBDC44BB2A6}" dt="2018-11-23T12:23:20.589" v="76" actId="1076"/>
          <ac:picMkLst>
            <pc:docMk/>
            <pc:sldMk cId="2266846227" sldId="257"/>
            <ac:picMk id="7" creationId="{902EC36F-7862-40FF-B9CB-0AC9905C2546}"/>
          </ac:picMkLst>
        </pc:picChg>
        <pc:picChg chg="del">
          <ac:chgData name="Hugo Melendez" userId="52c4064a-c7a7-46a7-877a-08f1097d5a79" providerId="ADAL" clId="{B738406B-37F8-4344-A12B-BFBDC44BB2A6}" dt="2018-11-23T12:14:21.636" v="68" actId="478"/>
          <ac:picMkLst>
            <pc:docMk/>
            <pc:sldMk cId="2266846227" sldId="257"/>
            <ac:picMk id="11" creationId="{0010DB3F-37F5-4981-89C4-C7316F297FC7}"/>
          </ac:picMkLst>
        </pc:picChg>
        <pc:picChg chg="del">
          <ac:chgData name="Hugo Melendez" userId="52c4064a-c7a7-46a7-877a-08f1097d5a79" providerId="ADAL" clId="{B738406B-37F8-4344-A12B-BFBDC44BB2A6}" dt="2018-11-23T12:13:00.749" v="59" actId="478"/>
          <ac:picMkLst>
            <pc:docMk/>
            <pc:sldMk cId="2266846227" sldId="257"/>
            <ac:picMk id="13" creationId="{7670ACBF-782E-4519-B336-335E093A6684}"/>
          </ac:picMkLst>
        </pc:picChg>
        <pc:picChg chg="del">
          <ac:chgData name="Hugo Melendez" userId="52c4064a-c7a7-46a7-877a-08f1097d5a79" providerId="ADAL" clId="{B738406B-37F8-4344-A12B-BFBDC44BB2A6}" dt="2018-11-23T12:14:08.568" v="63" actId="478"/>
          <ac:picMkLst>
            <pc:docMk/>
            <pc:sldMk cId="2266846227" sldId="257"/>
            <ac:picMk id="17" creationId="{83DEEA03-3C65-4244-B8DF-09909BA8FC01}"/>
          </ac:picMkLst>
        </pc:picChg>
      </pc:sldChg>
      <pc:sldChg chg="modSp">
        <pc:chgData name="Hugo Melendez" userId="52c4064a-c7a7-46a7-877a-08f1097d5a79" providerId="ADAL" clId="{B738406B-37F8-4344-A12B-BFBDC44BB2A6}" dt="2018-11-22T20:25:29.509" v="56" actId="14100"/>
        <pc:sldMkLst>
          <pc:docMk/>
          <pc:sldMk cId="3578365388" sldId="292"/>
        </pc:sldMkLst>
        <pc:spChg chg="mod">
          <ac:chgData name="Hugo Melendez" userId="52c4064a-c7a7-46a7-877a-08f1097d5a79" providerId="ADAL" clId="{B738406B-37F8-4344-A12B-BFBDC44BB2A6}" dt="2018-11-22T20:25:29.509" v="56" actId="14100"/>
          <ac:spMkLst>
            <pc:docMk/>
            <pc:sldMk cId="3578365388" sldId="292"/>
            <ac:spMk id="11" creationId="{1BD88ED4-8643-4257-8ADC-A29A8CF25608}"/>
          </ac:spMkLst>
        </pc:spChg>
      </pc:sldChg>
      <pc:sldChg chg="modSp modTransition">
        <pc:chgData name="Hugo Melendez" userId="52c4064a-c7a7-46a7-877a-08f1097d5a79" providerId="ADAL" clId="{B738406B-37F8-4344-A12B-BFBDC44BB2A6}" dt="2018-11-23T12:32:56.833" v="85" actId="404"/>
        <pc:sldMkLst>
          <pc:docMk/>
          <pc:sldMk cId="736255738" sldId="477"/>
        </pc:sldMkLst>
        <pc:spChg chg="mod">
          <ac:chgData name="Hugo Melendez" userId="52c4064a-c7a7-46a7-877a-08f1097d5a79" providerId="ADAL" clId="{B738406B-37F8-4344-A12B-BFBDC44BB2A6}" dt="2018-11-23T12:32:56.833" v="85" actId="404"/>
          <ac:spMkLst>
            <pc:docMk/>
            <pc:sldMk cId="736255738" sldId="477"/>
            <ac:spMk id="4" creationId="{19505253-9FE6-4157-84FB-DD9B9C97CF01}"/>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967-4882-A559-B7554BBF91D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967-4882-A559-B7554BBF91D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967-4882-A559-B7554BBF91D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D967-4882-A559-B7554BBF91D3}"/>
              </c:ext>
            </c:extLst>
          </c:dPt>
          <c:cat>
            <c:strRef>
              <c:f>Sheet1!$A$2:$A$5</c:f>
              <c:strCache>
                <c:ptCount val="4"/>
                <c:pt idx="0">
                  <c:v>1st Qtr</c:v>
                </c:pt>
                <c:pt idx="1">
                  <c:v>2nd Qtr</c:v>
                </c:pt>
                <c:pt idx="3">
                  <c:v>4th Qtr</c:v>
                </c:pt>
              </c:strCache>
            </c:strRef>
          </c:cat>
          <c:val>
            <c:numRef>
              <c:f>Sheet1!$B$2:$B$5</c:f>
              <c:numCache>
                <c:formatCode>General</c:formatCode>
                <c:ptCount val="4"/>
                <c:pt idx="0">
                  <c:v>70</c:v>
                </c:pt>
                <c:pt idx="1">
                  <c:v>30</c:v>
                </c:pt>
              </c:numCache>
            </c:numRef>
          </c:val>
          <c:extLst>
            <c:ext xmlns:c16="http://schemas.microsoft.com/office/drawing/2014/chart" uri="{C3380CC4-5D6E-409C-BE32-E72D297353CC}">
              <c16:uniqueId val="{00000000-D3AE-4E05-9FFC-DE9AE60A9324}"/>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DA0-4E95-9738-97BFFD582BD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DA0-4E95-9738-97BFFD582BD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DA0-4E95-9738-97BFFD582BD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2DA0-4E95-9738-97BFFD582BDF}"/>
              </c:ext>
            </c:extLst>
          </c:dPt>
          <c:cat>
            <c:strRef>
              <c:f>Sheet1!$A$2:$A$5</c:f>
              <c:strCache>
                <c:ptCount val="2"/>
                <c:pt idx="0">
                  <c:v>1st Qtr</c:v>
                </c:pt>
                <c:pt idx="1">
                  <c:v>2nd Qtr</c:v>
                </c:pt>
              </c:strCache>
            </c:strRef>
          </c:cat>
          <c:val>
            <c:numRef>
              <c:f>Sheet1!$B$2:$B$5</c:f>
              <c:numCache>
                <c:formatCode>General</c:formatCode>
                <c:ptCount val="4"/>
                <c:pt idx="0">
                  <c:v>80</c:v>
                </c:pt>
                <c:pt idx="1">
                  <c:v>20</c:v>
                </c:pt>
              </c:numCache>
            </c:numRef>
          </c:val>
          <c:extLst>
            <c:ext xmlns:c16="http://schemas.microsoft.com/office/drawing/2014/chart" uri="{C3380CC4-5D6E-409C-BE32-E72D297353CC}">
              <c16:uniqueId val="{00000008-2DA0-4E95-9738-97BFFD582BD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17-11-22T12:44:48.316" idx="33">
    <p:pos x="7376" y="3961"/>
    <p:text>Nicole: need to swap out Alaska and TransAlta with 2 CFA stories</p:text>
    <p:extLst>
      <p:ext uri="{C676402C-5697-4E1C-873F-D02D1690AC5C}">
        <p15:threadingInfo xmlns:p15="http://schemas.microsoft.com/office/powerpoint/2012/main" timeZoneBias="48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AE30A8-1C65-4AEE-81DD-D5FF969EAF90}" type="datetimeFigureOut">
              <a:rPr lang="en-US" smtClean="0"/>
              <a:t>11/22/2018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DFC2B6-5D76-4D7B-9ED3-4AF53D3E833D}" type="slidenum">
              <a:rPr lang="en-US" smtClean="0"/>
              <a:t>‹#›</a:t>
            </a:fld>
            <a:endParaRPr lang="en-US"/>
          </a:p>
        </p:txBody>
      </p:sp>
    </p:spTree>
    <p:extLst>
      <p:ext uri="{BB962C8B-B14F-4D97-AF65-F5344CB8AC3E}">
        <p14:creationId xmlns:p14="http://schemas.microsoft.com/office/powerpoint/2010/main" val="1885193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tco.microsoft.com/"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na01.safelinks.protection.outlook.com/?url=https://www.gartner.com/it-glossary/pace-layered-application-strategy/&amp;data=02|01|dowhitta@microsoft.com|af79a128ab0f42dbb30608d538619423|72f988bf86f141af91ab2d7cd011db47|1|0|636476914115791857&amp;sdata=%2BA6Tv%2B6swxwTxCIG6EEgsYIjM11JvH6D8no8bL1SaXg%3D&amp;reserved=0"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azure.microsoft.com/en-us/overview/productivity/"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s://azure.microsoft.com/en-us/overview/intelligent/" TargetMode="External"/><Relationship Id="rId4" Type="http://schemas.openxmlformats.org/officeDocument/2006/relationships/hyperlink" Target="https://azure.microsoft.com/en-us/overview/hybrid-cloud/"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microsoft.sharepoint.com/teams/EnterpriseInsights/Lists/Sources/DispForm.aspx?ID=852&amp;Source=https://microsoft.sharepoint.com/teams/EnterpriseInsights/Lists/Sources/AllItems.aspx?sortField%3DCreated%26isAscending%3Dfalse&amp;ContentTypeId=0x01008B03200E1CFC4A438801008537BDE28D&amp;RootFolder=/teams/EnterpriseInsights/Lists/Source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docker.com/customers/metlife-transforms-customer-experience-legacy-and-microservices-mashup"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customers.microsoft.com/en-us/story/multi-national-energy-company-uses-powerapps-to-create-a-decision-validation-tool"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For some time now, the buzzword on everybody’s lips when it comes to innovation has been </a:t>
            </a:r>
            <a:r>
              <a:rPr kumimoji="0" lang="en-US"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Digital Transformation</a:t>
            </a: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t>
            </a:r>
          </a:p>
          <a:p>
            <a:pPr marL="171450" indent="-171450">
              <a:buFont typeface="Arial" panose="020B0604020202020204" pitchFamily="34" charset="0"/>
              <a:buChar cha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Do a web search, and you will find a plethora of quotes and citations about the need to change how business is done today by thought leaders, CEOs and assorted business gurus.</a:t>
            </a:r>
          </a:p>
          <a:p>
            <a:pPr marL="171450" indent="-171450">
              <a:buFont typeface="Arial" panose="020B0604020202020204" pitchFamily="34" charset="0"/>
              <a:buChar cha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common thread that runs through all of these quotes is that Digital Transformation isn't just for Silicon Valley companies or young startups anymore.</a:t>
            </a:r>
          </a:p>
          <a:p>
            <a:pPr marL="171450" indent="-171450">
              <a:buFont typeface="Arial" panose="020B0604020202020204" pitchFamily="34" charset="0"/>
              <a:buChar char="•"/>
            </a:pPr>
            <a:r>
              <a:rPr kumimoji="0" lang="en-US"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It's a way of life for organizations looking to survive in the next decade.</a:t>
            </a:r>
          </a:p>
          <a:p>
            <a:endParaRPr lang="en-US" dirty="0"/>
          </a:p>
        </p:txBody>
      </p:sp>
      <p:sp>
        <p:nvSpPr>
          <p:cNvPr id="4" name="Slide Number Placeholder 3"/>
          <p:cNvSpPr>
            <a:spLocks noGrp="1"/>
          </p:cNvSpPr>
          <p:nvPr>
            <p:ph type="sldNum" sz="quarter" idx="5"/>
          </p:nvPr>
        </p:nvSpPr>
        <p:spPr/>
        <p:txBody>
          <a:bodyPr/>
          <a:lstStyle/>
          <a:p>
            <a:fld id="{1DDFC2B6-5D76-4D7B-9ED3-4AF53D3E833D}" type="slidenum">
              <a:rPr lang="en-US" smtClean="0"/>
              <a:t>1</a:t>
            </a:fld>
            <a:endParaRPr lang="en-US"/>
          </a:p>
        </p:txBody>
      </p:sp>
    </p:spTree>
    <p:extLst>
      <p:ext uri="{BB962C8B-B14F-4D97-AF65-F5344CB8AC3E}">
        <p14:creationId xmlns:p14="http://schemas.microsoft.com/office/powerpoint/2010/main" val="574742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spc="0" dirty="0">
                <a:gradFill>
                  <a:gsLst>
                    <a:gs pos="1250">
                      <a:srgbClr val="505050"/>
                    </a:gs>
                    <a:gs pos="100000">
                      <a:srgbClr val="505050"/>
                    </a:gs>
                  </a:gsLst>
                  <a:lin ang="5400000" scaled="0"/>
                </a:gradFill>
                <a:latin typeface="Segoe UI Semilight"/>
              </a:rPr>
              <a:t>Using an existing .NET application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11/22/2018 2:24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621163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dirty="0">
                <a:latin typeface="Calibri" panose="020F0502020204030204" pitchFamily="34" charset="0"/>
                <a:ea typeface="DengXian" panose="02010600030101010101" pitchFamily="2" charset="-122"/>
              </a:rPr>
              <a:t>Source: Gartner:  “Developing a Public Cloud IaaS Adoption and Migration Framework</a:t>
            </a:r>
            <a:r>
              <a:rPr lang="en-US" sz="1200" dirty="0">
                <a:latin typeface="Calibri" panose="020F0502020204030204" pitchFamily="34" charset="0"/>
                <a:ea typeface="DengXian" panose="02010600030101010101" pitchFamily="2" charset="-122"/>
              </a:rPr>
              <a:t>” published March 2017 </a:t>
            </a:r>
            <a:endParaRPr lang="en-US" sz="1200" dirty="0"/>
          </a:p>
          <a:p>
            <a:pPr rtl="0" eaLnBrk="1" fontAlgn="ctr" latinLnBrk="0" hangingPunct="1"/>
            <a:endParaRPr lang="en-US" sz="1200" b="1" i="0" u="none" strike="noStrike"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1200" b="1" i="0" u="sng" strike="noStrike" kern="1200" dirty="0" err="1">
                <a:solidFill>
                  <a:schemeClr val="tx1"/>
                </a:solidFill>
                <a:effectLst/>
                <a:latin typeface="+mn-lt"/>
                <a:ea typeface="+mn-ea"/>
                <a:cs typeface="+mn-cs"/>
              </a:rPr>
              <a:t>Rehosting</a:t>
            </a:r>
            <a:r>
              <a:rPr lang="en-US" sz="1200" b="1" i="0" u="sng" strike="noStrike" kern="1200" dirty="0">
                <a:solidFill>
                  <a:schemeClr val="tx1"/>
                </a:solidFill>
                <a:effectLst/>
                <a:latin typeface="+mn-lt"/>
                <a:ea typeface="+mn-ea"/>
                <a:cs typeface="+mn-cs"/>
              </a:rPr>
              <a:t>: </a:t>
            </a:r>
            <a:r>
              <a:rPr lang="en-US" dirty="0" err="1"/>
              <a:t>Rehosting</a:t>
            </a:r>
            <a:r>
              <a:rPr lang="en-US" dirty="0"/>
              <a:t> is also referred to as a "lift-and-shift" migration. In essence, the application is moved into the IaaS environment of a cloud provider while avoiding as many modifications to the system as possible. In this case, you would not be taking advantage of cloud technology such as </a:t>
            </a:r>
            <a:r>
              <a:rPr lang="en-US" dirty="0" err="1"/>
              <a:t>autoscaling</a:t>
            </a:r>
            <a:r>
              <a:rPr lang="en-US" dirty="0"/>
              <a:t>, for example.</a:t>
            </a:r>
          </a:p>
          <a:p>
            <a:pPr rtl="0" eaLnBrk="1" fontAlgn="ctr" latinLnBrk="0" hangingPunct="1"/>
            <a:r>
              <a:rPr lang="en-US" sz="1200" b="1" i="0" u="none" strike="noStrike" kern="1200" dirty="0">
                <a:solidFill>
                  <a:schemeClr val="tx1"/>
                </a:solidFill>
                <a:effectLst/>
                <a:latin typeface="+mn-lt"/>
                <a:ea typeface="+mn-ea"/>
                <a:cs typeface="+mn-cs"/>
              </a:rPr>
              <a:t>When to consider: </a:t>
            </a:r>
          </a:p>
          <a:p>
            <a:pPr marL="401638" marR="0" lvl="0" indent="-342900" algn="l" defTabSz="914367" rtl="0" eaLnBrk="1" fontAlgn="b"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Body)"/>
                <a:ea typeface="+mn-ea"/>
                <a:cs typeface="Segoe UI Semilight" panose="020B0402040204020203" pitchFamily="34" charset="0"/>
              </a:rPr>
              <a:t>Ideal when your goal is to improve operational efficiencies, and free up data center space </a:t>
            </a:r>
          </a:p>
          <a:p>
            <a:pPr marL="401638" marR="0" lvl="0" indent="-342900" algn="l" defTabSz="914367" rtl="0" eaLnBrk="1" fontAlgn="b"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Body)"/>
                <a:ea typeface="+mn-ea"/>
                <a:cs typeface="Segoe UI Semilight" panose="020B0402040204020203" pitchFamily="34" charset="0"/>
              </a:rPr>
              <a:t>Maintenance apps for which the hardware is not worth additional investment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53535"/>
                </a:solidFill>
                <a:effectLst/>
                <a:uLnTx/>
                <a:uFillTx/>
                <a:latin typeface="Segoe UI Semilight"/>
                <a:ea typeface="+mn-ea"/>
                <a:cs typeface="+mn-cs"/>
              </a:rPr>
              <a:t>Compute-intensive applications that are built for parallelism but don't require high-performance </a:t>
            </a:r>
            <a:r>
              <a:rPr kumimoji="0" lang="en-US" sz="1200" b="0" i="0" u="none" strike="noStrike" kern="1200" cap="none" spc="0" normalizeH="0" baseline="0" noProof="0" dirty="0" err="1">
                <a:ln>
                  <a:noFill/>
                </a:ln>
                <a:solidFill>
                  <a:srgbClr val="353535"/>
                </a:solidFill>
                <a:effectLst/>
                <a:uLnTx/>
                <a:uFillTx/>
                <a:latin typeface="Segoe UI Semilight"/>
                <a:ea typeface="+mn-ea"/>
                <a:cs typeface="+mn-cs"/>
              </a:rPr>
              <a:t>interprocess</a:t>
            </a:r>
            <a:r>
              <a:rPr kumimoji="0" lang="en-US" sz="1200" b="0" i="0" u="none" strike="noStrike" kern="1200" cap="none" spc="0" normalizeH="0" baseline="0" noProof="0" dirty="0">
                <a:ln>
                  <a:noFill/>
                </a:ln>
                <a:solidFill>
                  <a:srgbClr val="353535"/>
                </a:solidFill>
                <a:effectLst/>
                <a:uLnTx/>
                <a:uFillTx/>
                <a:latin typeface="Segoe UI Semilight"/>
                <a:ea typeface="+mn-ea"/>
                <a:cs typeface="+mn-cs"/>
              </a:rPr>
              <a:t> communications (IPC) and have independent datasets, and applications for which load balancing already increases scalability and availability.</a:t>
            </a:r>
            <a:endParaRPr kumimoji="0" lang="en-US" sz="1400" b="0" i="0" u="none" strike="noStrike" kern="1200" cap="none" spc="0" normalizeH="0" baseline="0" noProof="0" dirty="0">
              <a:ln>
                <a:noFill/>
              </a:ln>
              <a:solidFill>
                <a:srgbClr val="353535"/>
              </a:solidFill>
              <a:effectLst/>
              <a:uLnTx/>
              <a:uFillTx/>
              <a:latin typeface="Segoe UI Semilight (Body)"/>
              <a:ea typeface="+mn-ea"/>
              <a:cs typeface="Segoe UI Semilight" panose="020B0402040204020203" pitchFamily="34" charset="0"/>
            </a:endParaRPr>
          </a:p>
          <a:p>
            <a:pPr rtl="0" eaLnBrk="1" fontAlgn="ctr" latinLnBrk="0" hangingPunct="1"/>
            <a:r>
              <a:rPr lang="en-US" sz="1200" b="1" i="0" u="none" strike="noStrike" kern="1200" dirty="0">
                <a:solidFill>
                  <a:schemeClr val="tx1"/>
                </a:solidFill>
                <a:effectLst/>
                <a:latin typeface="+mn-lt"/>
                <a:ea typeface="+mn-ea"/>
                <a:cs typeface="+mn-cs"/>
              </a:rPr>
              <a:t>Benefits</a:t>
            </a:r>
          </a:p>
          <a:p>
            <a:pPr marL="342900" marR="0" lvl="0" indent="-342900"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Body)"/>
                <a:ea typeface="Segoe UI" pitchFamily="34" charset="0"/>
                <a:cs typeface="Segoe UI Semilight" panose="020B0402040204020203" pitchFamily="34" charset="0"/>
              </a:rPr>
              <a:t>Drives higher ROI (</a:t>
            </a:r>
            <a:r>
              <a:rPr kumimoji="0" lang="en-US" sz="1200" b="1" i="0" u="none" strike="noStrike" kern="1200" cap="none" spc="0" normalizeH="0" baseline="0" noProof="0" dirty="0">
                <a:ln>
                  <a:noFill/>
                </a:ln>
                <a:solidFill>
                  <a:schemeClr val="bg2"/>
                </a:solidFill>
                <a:effectLst/>
                <a:uLnTx/>
                <a:uFillTx/>
                <a:latin typeface="Segoe UI Semilight (Body)"/>
                <a:ea typeface="Segoe UI" pitchFamily="34" charset="0"/>
                <a:cs typeface="Segoe UI Semilight" panose="020B0402040204020203" pitchFamily="34" charset="0"/>
              </a:rPr>
              <a:t>435% </a:t>
            </a:r>
            <a:r>
              <a:rPr kumimoji="0" lang="en-US" sz="1200" b="0" i="0" u="none" strike="noStrike" kern="1200" cap="none" spc="0" normalizeH="0" baseline="0" noProof="0" dirty="0">
                <a:ln>
                  <a:noFill/>
                </a:ln>
                <a:solidFill>
                  <a:srgbClr val="505050"/>
                </a:solidFill>
                <a:effectLst/>
                <a:uLnTx/>
                <a:uFillTx/>
                <a:latin typeface="Segoe UI Semilight (Body)"/>
                <a:ea typeface="Segoe UI" pitchFamily="34" charset="0"/>
                <a:cs typeface="Segoe UI Semilight" panose="020B0402040204020203" pitchFamily="34" charset="0"/>
              </a:rPr>
              <a:t>from migration to IaaS). </a:t>
            </a:r>
            <a:r>
              <a:rPr kumimoji="0" lang="en-US" sz="1400" b="1" i="0" u="none" strike="noStrike" kern="1200" cap="none" spc="0" normalizeH="0" baseline="0" noProof="0" dirty="0">
                <a:ln>
                  <a:noFill/>
                </a:ln>
                <a:solidFill>
                  <a:srgbClr val="0078D7"/>
                </a:solidFill>
                <a:effectLst/>
                <a:uLnTx/>
                <a:uFillTx/>
                <a:latin typeface="Segoe UI Semilight (Body)"/>
                <a:ea typeface="Segoe UI" pitchFamily="34" charset="0"/>
                <a:cs typeface="Segoe UI Semilight" panose="020B0402040204020203" pitchFamily="34" charset="0"/>
              </a:rPr>
              <a:t> </a:t>
            </a:r>
            <a:r>
              <a:rPr kumimoji="0" lang="en-US" sz="1200" b="0" i="0" u="none" strike="noStrike" kern="1200" cap="none" spc="0" normalizeH="0" baseline="0" noProof="0" dirty="0">
                <a:ln>
                  <a:noFill/>
                </a:ln>
                <a:solidFill>
                  <a:srgbClr val="353535"/>
                </a:solidFill>
                <a:effectLst/>
                <a:uLnTx/>
                <a:uFillTx/>
                <a:latin typeface="Segoe UI Semilight (Body)"/>
                <a:ea typeface="Segoe UI" pitchFamily="34" charset="0"/>
                <a:cs typeface="Segoe UI Semilight" panose="020B0402040204020203" pitchFamily="34" charset="0"/>
              </a:rPr>
              <a:t>Try our </a:t>
            </a:r>
            <a:r>
              <a:rPr kumimoji="0" lang="en-US" sz="1200" b="0" i="0" u="none" strike="noStrike" kern="1200" cap="none" spc="0" normalizeH="0" baseline="0" noProof="0" dirty="0">
                <a:ln>
                  <a:noFill/>
                </a:ln>
                <a:solidFill>
                  <a:srgbClr val="353535"/>
                </a:solidFill>
                <a:effectLst/>
                <a:uLnTx/>
                <a:uFillTx/>
                <a:latin typeface="Segoe UI Semilight (Body)"/>
                <a:ea typeface="Segoe UI" pitchFamily="34" charset="0"/>
                <a:cs typeface="Segoe UI Semilight" panose="020B0402040204020203" pitchFamily="34" charset="0"/>
                <a:hlinkClick r:id="rId3"/>
              </a:rPr>
              <a:t>TCO Calculator</a:t>
            </a:r>
            <a:r>
              <a:rPr kumimoji="0" lang="en-US" sz="1200" b="0" i="0" u="none" strike="noStrike" kern="1200" cap="none" spc="0" normalizeH="0" baseline="0" noProof="0" dirty="0">
                <a:ln>
                  <a:noFill/>
                </a:ln>
                <a:solidFill>
                  <a:srgbClr val="353535"/>
                </a:solidFill>
                <a:effectLst/>
                <a:uLnTx/>
                <a:uFillTx/>
                <a:latin typeface="Segoe UI Semilight (Body)"/>
                <a:ea typeface="Segoe UI" pitchFamily="34" charset="0"/>
                <a:cs typeface="Segoe UI Semilight" panose="020B0402040204020203" pitchFamily="34" charset="0"/>
              </a:rPr>
              <a:t>. </a:t>
            </a:r>
            <a:endParaRPr kumimoji="0" lang="en-US" sz="1400" b="0" i="0" u="none" strike="noStrike" kern="1200" cap="none" spc="0" normalizeH="0" baseline="0" noProof="0" dirty="0">
              <a:ln>
                <a:noFill/>
              </a:ln>
              <a:solidFill>
                <a:srgbClr val="353535"/>
              </a:solidFill>
              <a:effectLst/>
              <a:uLnTx/>
              <a:uFillTx/>
              <a:latin typeface="Segoe UI Semilight (Body)"/>
              <a:ea typeface="Segoe UI" pitchFamily="34" charset="0"/>
              <a:cs typeface="Segoe UI Semilight" panose="020B0402040204020203" pitchFamily="34" charset="0"/>
            </a:endParaRPr>
          </a:p>
          <a:p>
            <a:pPr marL="342900" marR="0" lvl="0" indent="-342900"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Body)"/>
                <a:ea typeface="Segoe UI" pitchFamily="34" charset="0"/>
                <a:cs typeface="Segoe UI Semilight" panose="020B0402040204020203" pitchFamily="34" charset="0"/>
              </a:rPr>
              <a:t>No need to manage data centers  </a:t>
            </a:r>
          </a:p>
          <a:p>
            <a:pPr marL="342900" marR="0" lvl="0" indent="-342900"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Body)"/>
                <a:ea typeface="Segoe UI" pitchFamily="34" charset="0"/>
                <a:cs typeface="Segoe UI Semilight" panose="020B0402040204020203" pitchFamily="34" charset="0"/>
              </a:rPr>
              <a:t>Enjoy flexible and scalable infrastructure </a:t>
            </a:r>
          </a:p>
          <a:p>
            <a:pPr rtl="0" eaLnBrk="1" fontAlgn="ctr" latinLnBrk="0" hangingPunct="1"/>
            <a:r>
              <a:rPr lang="en-US" sz="1200" b="1" i="0" u="none" strike="noStrike" kern="1200" dirty="0">
                <a:solidFill>
                  <a:schemeClr val="tx1"/>
                </a:solidFill>
                <a:effectLst/>
                <a:latin typeface="+mn-lt"/>
                <a:ea typeface="+mn-ea"/>
                <a:cs typeface="+mn-cs"/>
              </a:rPr>
              <a:t>Core technologies:</a:t>
            </a:r>
            <a:r>
              <a:rPr lang="en-US" sz="1200" b="1" i="0" u="none" strike="noStrike" kern="1200" baseline="0" dirty="0">
                <a:solidFill>
                  <a:schemeClr val="tx1"/>
                </a:solidFill>
                <a:effectLst/>
                <a:latin typeface="+mn-lt"/>
                <a:ea typeface="+mn-ea"/>
                <a:cs typeface="+mn-cs"/>
              </a:rPr>
              <a:t> VM, VM Scale sets</a:t>
            </a:r>
          </a:p>
          <a:p>
            <a:pPr rtl="0" eaLnBrk="1" fontAlgn="ctr" latinLnBrk="0" hangingPunct="1"/>
            <a:endParaRPr lang="en-US" sz="1200" b="1" i="0" u="none" strike="noStrike"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1200" b="1" i="0" u="sng" strike="noStrike" kern="1200" dirty="0">
                <a:solidFill>
                  <a:schemeClr val="tx1"/>
                </a:solidFill>
                <a:effectLst/>
                <a:latin typeface="+mn-lt"/>
                <a:ea typeface="+mn-ea"/>
                <a:cs typeface="+mn-cs"/>
              </a:rPr>
              <a:t>Refactor: </a:t>
            </a:r>
            <a:r>
              <a:rPr lang="en-US" dirty="0"/>
              <a:t>Refactoring an application involves some change to the application design, but not wholesale changes to the application code. The application takes advantage of IaaS and potentially PaaS capabilities from the provider while maintaining code strategic to the application's use case. </a:t>
            </a:r>
          </a:p>
          <a:p>
            <a:pPr marL="0" marR="0" lvl="0" indent="0" algn="l" defTabSz="914400" rtl="0" eaLnBrk="1" fontAlgn="ctr" latinLnBrk="0" hangingPunct="1">
              <a:lnSpc>
                <a:spcPct val="100000"/>
              </a:lnSpc>
              <a:spcBef>
                <a:spcPts val="0"/>
              </a:spcBef>
              <a:spcAft>
                <a:spcPts val="0"/>
              </a:spcAft>
              <a:buClrTx/>
              <a:buSzTx/>
              <a:buFontTx/>
              <a:buNone/>
              <a:tabLst/>
              <a:defRPr/>
            </a:pPr>
            <a:endParaRPr lang="en-US" sz="800" b="0" i="0" u="none" strike="noStrike" cap="none" dirty="0">
              <a:solidFill>
                <a:schemeClr val="dk1"/>
              </a:solidFill>
              <a:effectLst/>
              <a:latin typeface="Segoe UI" panose="020B0502040204020203" pitchFamily="34" charset="0"/>
              <a:ea typeface="+mn-ea"/>
              <a:cs typeface="Segoe UI" panose="020B0502040204020203" pitchFamily="34" charset="0"/>
              <a:sym typeface="Arial"/>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1200" b="0" i="0" u="none" strike="noStrike" cap="none" dirty="0">
                <a:solidFill>
                  <a:schemeClr val="dk1"/>
                </a:solidFill>
                <a:effectLst/>
                <a:latin typeface="Segoe UI" panose="020B0502040204020203" pitchFamily="34" charset="0"/>
                <a:ea typeface="+mn-ea"/>
                <a:cs typeface="Segoe UI" panose="020B0502040204020203" pitchFamily="34" charset="0"/>
                <a:sym typeface="Arial"/>
              </a:rPr>
              <a:t>Customers typically have a large portfolio on custom developed </a:t>
            </a:r>
            <a:r>
              <a:rPr lang="en-US" sz="1200" b="0" i="0" u="none" strike="noStrike" cap="none" dirty="0" err="1">
                <a:solidFill>
                  <a:schemeClr val="dk1"/>
                </a:solidFill>
                <a:effectLst/>
                <a:latin typeface="Segoe UI" panose="020B0502040204020203" pitchFamily="34" charset="0"/>
                <a:ea typeface="+mn-ea"/>
                <a:cs typeface="Segoe UI" panose="020B0502040204020203" pitchFamily="34" charset="0"/>
                <a:sym typeface="Arial"/>
              </a:rPr>
              <a:t>on-premise</a:t>
            </a:r>
            <a:r>
              <a:rPr lang="en-US" sz="1200" b="0" i="0" u="none" strike="noStrike" cap="none" dirty="0">
                <a:solidFill>
                  <a:schemeClr val="dk1"/>
                </a:solidFill>
                <a:effectLst/>
                <a:latin typeface="Segoe UI" panose="020B0502040204020203" pitchFamily="34" charset="0"/>
                <a:ea typeface="+mn-ea"/>
                <a:cs typeface="Segoe UI" panose="020B0502040204020203" pitchFamily="34" charset="0"/>
                <a:sym typeface="Arial"/>
              </a:rPr>
              <a:t> applications (</a:t>
            </a:r>
            <a:r>
              <a:rPr lang="en-US" sz="1200" b="0" i="0" u="none" strike="noStrike" cap="none" dirty="0" err="1">
                <a:solidFill>
                  <a:schemeClr val="dk1"/>
                </a:solidFill>
                <a:effectLst/>
                <a:latin typeface="Segoe UI" panose="020B0502040204020203" pitchFamily="34" charset="0"/>
                <a:ea typeface="+mn-ea"/>
                <a:cs typeface="Segoe UI" panose="020B0502040204020203" pitchFamily="34" charset="0"/>
                <a:sym typeface="Arial"/>
              </a:rPr>
              <a:t>.Net</a:t>
            </a:r>
            <a:r>
              <a:rPr lang="en-US" sz="1200" b="0" i="0" u="none" strike="noStrike" cap="none" dirty="0">
                <a:solidFill>
                  <a:schemeClr val="dk1"/>
                </a:solidFill>
                <a:effectLst/>
                <a:latin typeface="Segoe UI" panose="020B0502040204020203" pitchFamily="34" charset="0"/>
                <a:ea typeface="+mn-ea"/>
                <a:cs typeface="Segoe UI" panose="020B0502040204020203" pitchFamily="34" charset="0"/>
                <a:sym typeface="Arial"/>
              </a:rPr>
              <a:t> and OSS e.g. Java).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dirty="0">
                <a:solidFill>
                  <a:schemeClr val="dk1"/>
                </a:solidFill>
                <a:effectLst/>
                <a:latin typeface="Segoe UI" panose="020B0502040204020203" pitchFamily="34" charset="0"/>
                <a:ea typeface="+mn-ea"/>
                <a:cs typeface="Segoe UI" panose="020B0502040204020203" pitchFamily="34" charset="0"/>
                <a:sym typeface="Arial"/>
              </a:rPr>
              <a:t>They are concerned about cost efficiency, security, and ongoing management/evolution of these apps. They are interested in the cloud to address these concerns, but are worried about how they can get there in an efficient way that optimizes/modernizes the application and make it more portable as they journey to the cloud.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cap="none" dirty="0">
              <a:solidFill>
                <a:schemeClr val="dk1"/>
              </a:solidFill>
              <a:effectLst/>
              <a:latin typeface="Segoe UI" panose="020B0502040204020203" pitchFamily="34" charset="0"/>
              <a:ea typeface="+mn-ea"/>
              <a:cs typeface="Segoe UI" panose="020B0502040204020203" pitchFamily="34" charset="0"/>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dirty="0">
                <a:solidFill>
                  <a:schemeClr val="dk1"/>
                </a:solidFill>
                <a:effectLst/>
                <a:latin typeface="Segoe UI" panose="020B0502040204020203" pitchFamily="34" charset="0"/>
                <a:ea typeface="+mn-ea"/>
                <a:cs typeface="Segoe UI" panose="020B0502040204020203" pitchFamily="34" charset="0"/>
                <a:sym typeface="Arial"/>
              </a:rPr>
              <a:t>They are increasingly looking to containers as the vehicle to modernize and move their applications to the cloud without significantly re-architecting their solutions.</a:t>
            </a:r>
          </a:p>
          <a:p>
            <a:pPr marL="0" marR="0" lvl="0" indent="0" algn="l" defTabSz="914400" rtl="0" eaLnBrk="1" fontAlgn="ctr" latinLnBrk="0" hangingPunct="1">
              <a:lnSpc>
                <a:spcPct val="100000"/>
              </a:lnSpc>
              <a:spcBef>
                <a:spcPts val="0"/>
              </a:spcBef>
              <a:spcAft>
                <a:spcPts val="0"/>
              </a:spcAft>
              <a:buClrTx/>
              <a:buSzTx/>
              <a:buFontTx/>
              <a:buNone/>
              <a:tabLst/>
              <a:defRPr/>
            </a:pPr>
            <a:endParaRPr lang="en-US" dirty="0"/>
          </a:p>
          <a:p>
            <a:pPr rtl="0" eaLnBrk="1" fontAlgn="ctr" latinLnBrk="0" hangingPunct="1"/>
            <a:r>
              <a:rPr lang="en-US" sz="1200" b="1" i="0" u="none" strike="noStrike" kern="1200" dirty="0">
                <a:solidFill>
                  <a:schemeClr val="tx1"/>
                </a:solidFill>
                <a:effectLst/>
                <a:latin typeface="+mn-lt"/>
                <a:ea typeface="+mn-ea"/>
                <a:cs typeface="+mn-cs"/>
              </a:rPr>
              <a:t>Benefits </a:t>
            </a:r>
          </a:p>
          <a:p>
            <a:pPr marL="401638" indent="-342900" defTabSz="914367" fontAlgn="b">
              <a:buFont typeface="Arial" panose="020B0604020202020204" pitchFamily="34" charset="0"/>
              <a:buChar char="•"/>
              <a:defRPr/>
            </a:pPr>
            <a:r>
              <a:rPr lang="en-US" b="0" dirty="0">
                <a:solidFill>
                  <a:srgbClr val="0070C0"/>
                </a:solidFill>
                <a:latin typeface="Segoe UI Semilight (Body)"/>
                <a:cs typeface="Segoe UI Semilight" panose="020B0402040204020203" pitchFamily="34" charset="0"/>
              </a:rPr>
              <a:t>Drive continuous innovation by leveraging built-in DevOps or using Containers. </a:t>
            </a:r>
            <a:endParaRPr lang="en-US" b="0" dirty="0">
              <a:solidFill>
                <a:srgbClr val="505050"/>
              </a:solidFill>
              <a:latin typeface="Segoe UI Semilight (Body)"/>
              <a:cs typeface="Segoe UI Semilight" panose="020B0402040204020203" pitchFamily="34" charset="0"/>
            </a:endParaRPr>
          </a:p>
          <a:p>
            <a:pPr marL="401638" indent="-342900" defTabSz="914367" fontAlgn="b">
              <a:buFont typeface="Arial" panose="020B0604020202020204" pitchFamily="34" charset="0"/>
              <a:buChar char="•"/>
              <a:defRPr/>
            </a:pPr>
            <a:r>
              <a:rPr lang="en-US" dirty="0">
                <a:solidFill>
                  <a:schemeClr val="bg1"/>
                </a:solidFill>
                <a:latin typeface="Segoe UI Semilight (Body)"/>
                <a:cs typeface="Segoe UI Semilight" panose="020B0402040204020203" pitchFamily="34" charset="0"/>
              </a:rPr>
              <a:t>Easily scale up or down to meet the changing needs of the business  </a:t>
            </a:r>
          </a:p>
          <a:p>
            <a:pPr marL="401638" indent="-342900" defTabSz="914367" fontAlgn="b">
              <a:buFont typeface="Arial" panose="020B0604020202020204" pitchFamily="34" charset="0"/>
              <a:buChar char="•"/>
              <a:defRPr/>
            </a:pPr>
            <a:r>
              <a:rPr lang="en-US" dirty="0">
                <a:solidFill>
                  <a:schemeClr val="bg1"/>
                </a:solidFill>
                <a:latin typeface="Segoe UI Semilight (Body)"/>
                <a:cs typeface="Segoe UI Semilight" panose="020B0402040204020203" pitchFamily="34" charset="0"/>
              </a:rPr>
              <a:t>Improved portability and density. </a:t>
            </a:r>
          </a:p>
          <a:p>
            <a:pPr marL="401638" indent="-342900" defTabSz="914367" fontAlgn="b">
              <a:buFont typeface="Arial" panose="020B0604020202020204" pitchFamily="34" charset="0"/>
              <a:buChar char="•"/>
              <a:defRPr/>
            </a:pPr>
            <a:r>
              <a:rPr lang="en-US" dirty="0">
                <a:solidFill>
                  <a:schemeClr val="bg1"/>
                </a:solidFill>
              </a:rPr>
              <a:t>Existing programming models,  languages and frameworks that can be easily used and extended. </a:t>
            </a:r>
          </a:p>
          <a:p>
            <a:pPr rtl="0" eaLnBrk="1" fontAlgn="ctr" latinLnBrk="0" hangingPunct="1"/>
            <a:r>
              <a:rPr lang="en-US" sz="1200" b="1" i="0" u="none" strike="noStrike" kern="1200" dirty="0">
                <a:solidFill>
                  <a:schemeClr val="tx1"/>
                </a:solidFill>
                <a:effectLst/>
                <a:latin typeface="+mn-lt"/>
                <a:ea typeface="+mn-ea"/>
                <a:cs typeface="+mn-cs"/>
              </a:rPr>
              <a:t>Technologies</a:t>
            </a:r>
            <a:r>
              <a:rPr lang="en-US" sz="1200" b="1" i="0" u="none" strike="noStrike" kern="1200" baseline="0" dirty="0">
                <a:solidFill>
                  <a:schemeClr val="tx1"/>
                </a:solidFill>
                <a:effectLst/>
                <a:latin typeface="+mn-lt"/>
                <a:ea typeface="+mn-ea"/>
                <a:cs typeface="+mn-cs"/>
              </a:rPr>
              <a:t> used: </a:t>
            </a:r>
            <a:r>
              <a:rPr lang="en-US" sz="1200" b="0" i="0" u="none" strike="noStrike" kern="1200" baseline="0" dirty="0">
                <a:solidFill>
                  <a:schemeClr val="tx1"/>
                </a:solidFill>
                <a:effectLst/>
                <a:latin typeface="+mn-lt"/>
                <a:ea typeface="+mn-ea"/>
                <a:cs typeface="+mn-cs"/>
              </a:rPr>
              <a:t>Containers , Container Orchestrators (Docker Swarm, DC/OS- </a:t>
            </a:r>
            <a:r>
              <a:rPr lang="en-US" sz="1200" b="0" i="0" u="none" strike="noStrike" kern="1200" baseline="0" dirty="0" err="1">
                <a:solidFill>
                  <a:schemeClr val="tx1"/>
                </a:solidFill>
                <a:effectLst/>
                <a:latin typeface="+mn-lt"/>
                <a:ea typeface="+mn-ea"/>
                <a:cs typeface="+mn-cs"/>
              </a:rPr>
              <a:t>Mezoshphere</a:t>
            </a:r>
            <a:r>
              <a:rPr lang="en-US" sz="1200" b="0" i="0" u="none" strike="noStrike" kern="1200" baseline="0" dirty="0">
                <a:solidFill>
                  <a:schemeClr val="tx1"/>
                </a:solidFill>
                <a:effectLst/>
                <a:latin typeface="+mn-lt"/>
                <a:ea typeface="+mn-ea"/>
                <a:cs typeface="+mn-cs"/>
              </a:rPr>
              <a:t>, Kubernetes)</a:t>
            </a:r>
            <a:endParaRPr lang="en-US" sz="1200" b="0" i="0" u="none" strike="noStrike" kern="1200" dirty="0">
              <a:solidFill>
                <a:schemeClr val="tx1"/>
              </a:solidFill>
              <a:effectLst/>
              <a:latin typeface="+mn-lt"/>
              <a:ea typeface="+mn-ea"/>
              <a:cs typeface="+mn-cs"/>
            </a:endParaRPr>
          </a:p>
          <a:p>
            <a:pPr rtl="0" eaLnBrk="1" fontAlgn="ctr" latinLnBrk="0" hangingPunct="1"/>
            <a:endParaRPr lang="en-US" sz="1200" b="1" i="0" u="none" strike="noStrike" kern="1200" dirty="0">
              <a:solidFill>
                <a:schemeClr val="tx1"/>
              </a:solidFill>
              <a:effectLst/>
              <a:latin typeface="+mn-lt"/>
              <a:ea typeface="+mn-ea"/>
              <a:cs typeface="+mn-cs"/>
            </a:endParaRPr>
          </a:p>
          <a:p>
            <a:pPr rtl="0" eaLnBrk="1" fontAlgn="ctr" latinLnBrk="0" hangingPunct="1"/>
            <a:r>
              <a:rPr lang="en-US" sz="1200" b="1" i="0" u="sng" strike="noStrike" kern="1200" dirty="0" err="1">
                <a:solidFill>
                  <a:schemeClr val="tx1"/>
                </a:solidFill>
                <a:effectLst/>
                <a:latin typeface="+mn-lt"/>
                <a:ea typeface="+mn-ea"/>
                <a:cs typeface="+mn-cs"/>
              </a:rPr>
              <a:t>Rearchitect</a:t>
            </a:r>
            <a:r>
              <a:rPr lang="en-US" sz="1200" b="1" i="0" u="sng" strike="noStrike" kern="1200" dirty="0">
                <a:solidFill>
                  <a:schemeClr val="tx1"/>
                </a:solidFill>
                <a:effectLst/>
                <a:latin typeface="+mn-lt"/>
                <a:ea typeface="+mn-ea"/>
                <a:cs typeface="+mn-cs"/>
              </a:rPr>
              <a:t>: </a:t>
            </a:r>
            <a:r>
              <a:rPr lang="en-US" dirty="0" err="1"/>
              <a:t>Rearchitecting</a:t>
            </a:r>
            <a:r>
              <a:rPr lang="en-US" dirty="0"/>
              <a:t> an application for cloud usage enables you to take advantage of technologies such as </a:t>
            </a:r>
            <a:r>
              <a:rPr lang="en-US" dirty="0" err="1"/>
              <a:t>autoscaling</a:t>
            </a:r>
            <a:r>
              <a:rPr lang="en-US" dirty="0"/>
              <a:t> and dynamic reconfiguration. This process will require developer resources to implement and can take significant time to implement</a:t>
            </a:r>
            <a:endParaRPr lang="en-US" sz="1200" b="1" i="0" u="sng" strike="noStrike" kern="1200" dirty="0">
              <a:solidFill>
                <a:schemeClr val="tx1"/>
              </a:solidFill>
              <a:effectLst/>
              <a:latin typeface="+mn-lt"/>
              <a:ea typeface="+mn-ea"/>
              <a:cs typeface="+mn-cs"/>
            </a:endParaRPr>
          </a:p>
          <a:p>
            <a:pPr rtl="0" eaLnBrk="1" fontAlgn="ctr" latinLnBrk="0" hangingPunct="1"/>
            <a:endParaRPr lang="en-US" sz="1200" b="1" i="0" u="none" strike="noStrike" kern="1200" dirty="0">
              <a:solidFill>
                <a:schemeClr val="tx1"/>
              </a:solidFill>
              <a:effectLst/>
              <a:latin typeface="+mn-lt"/>
              <a:ea typeface="+mn-ea"/>
              <a:cs typeface="+mn-cs"/>
            </a:endParaRPr>
          </a:p>
          <a:p>
            <a:pPr>
              <a:lnSpc>
                <a:spcPct val="90000"/>
              </a:lnSpc>
              <a:spcAft>
                <a:spcPts val="600"/>
              </a:spcAft>
            </a:pPr>
            <a:r>
              <a:rPr lang="en-US" sz="1600" b="1" dirty="0">
                <a:solidFill>
                  <a:schemeClr val="bg1"/>
                </a:solidFill>
              </a:rPr>
              <a:t>When to consider </a:t>
            </a:r>
          </a:p>
          <a:p>
            <a:pPr marL="401638" indent="-342900" defTabSz="914367" fontAlgn="b">
              <a:lnSpc>
                <a:spcPct val="90000"/>
              </a:lnSpc>
              <a:spcAft>
                <a:spcPts val="600"/>
              </a:spcAft>
              <a:buFont typeface="Arial" panose="020B0604020202020204" pitchFamily="34" charset="0"/>
              <a:buChar char="•"/>
              <a:defRPr/>
            </a:pPr>
            <a:r>
              <a:rPr lang="en-US" dirty="0">
                <a:solidFill>
                  <a:srgbClr val="505050"/>
                </a:solidFill>
                <a:latin typeface="Segoe UI Semilight (Body)"/>
                <a:cs typeface="Segoe UI Semilight" panose="020B0402040204020203" pitchFamily="34" charset="0"/>
              </a:rPr>
              <a:t>When apps need a major revision to incorporate new capabilities or take advantage of the cloud-native capabilities. </a:t>
            </a:r>
          </a:p>
          <a:p>
            <a:pPr rtl="0" eaLnBrk="1" fontAlgn="ctr" latinLnBrk="0" hangingPunct="1"/>
            <a:r>
              <a:rPr lang="en-US" sz="1200" b="1" i="0" u="none" strike="noStrike" kern="1200" dirty="0">
                <a:solidFill>
                  <a:schemeClr val="tx1"/>
                </a:solidFill>
                <a:effectLst/>
                <a:latin typeface="+mn-lt"/>
                <a:ea typeface="+mn-ea"/>
                <a:cs typeface="+mn-cs"/>
              </a:rPr>
              <a:t>Benefits</a:t>
            </a:r>
          </a:p>
          <a:p>
            <a:pPr marL="401638" indent="-342900" defTabSz="914367" fontAlgn="b">
              <a:buFont typeface="Arial" panose="020B0604020202020204" pitchFamily="34" charset="0"/>
              <a:buChar char="•"/>
              <a:defRPr/>
            </a:pPr>
            <a:r>
              <a:rPr lang="en-US" dirty="0">
                <a:solidFill>
                  <a:srgbClr val="505050"/>
                </a:solidFill>
                <a:latin typeface="Segoe UI Semilight (Body)"/>
                <a:cs typeface="Segoe UI Semilight" panose="020B0402040204020203" pitchFamily="34" charset="0"/>
              </a:rPr>
              <a:t>Deliver </a:t>
            </a:r>
            <a:r>
              <a:rPr lang="en-US" b="1" dirty="0">
                <a:solidFill>
                  <a:schemeClr val="accent1"/>
                </a:solidFill>
                <a:latin typeface="Segoe UI Semilight (Body)"/>
                <a:cs typeface="Segoe UI Semilight" panose="020B0402040204020203" pitchFamily="34" charset="0"/>
              </a:rPr>
              <a:t>new capabilities and modernization </a:t>
            </a:r>
            <a:r>
              <a:rPr lang="en-US" dirty="0">
                <a:solidFill>
                  <a:schemeClr val="bg1"/>
                </a:solidFill>
                <a:latin typeface="Segoe UI Semilight (Body)"/>
                <a:cs typeface="Segoe UI Semilight" panose="020B0402040204020203" pitchFamily="34" charset="0"/>
              </a:rPr>
              <a:t>through modified codebase and a monolithic to micro services architectural revision. </a:t>
            </a:r>
          </a:p>
          <a:p>
            <a:pPr marL="401638" indent="-342900" defTabSz="914367" fontAlgn="b">
              <a:buFont typeface="Arial" panose="020B0604020202020204" pitchFamily="34" charset="0"/>
              <a:buChar char="•"/>
              <a:defRPr/>
            </a:pPr>
            <a:r>
              <a:rPr lang="en-US" dirty="0">
                <a:solidFill>
                  <a:srgbClr val="505050"/>
                </a:solidFill>
                <a:latin typeface="Segoe UI Semilight (Body)"/>
                <a:cs typeface="Segoe UI Semilight" panose="020B0402040204020203" pitchFamily="34" charset="0"/>
              </a:rPr>
              <a:t>Reduce the volume of code needed to express a capability while still leveraging existing investments.</a:t>
            </a:r>
          </a:p>
          <a:p>
            <a:pPr marL="401638" indent="-342900" defTabSz="914367" fontAlgn="b">
              <a:buFont typeface="Arial" panose="020B0604020202020204" pitchFamily="34" charset="0"/>
              <a:buChar char="•"/>
              <a:defRPr/>
            </a:pPr>
            <a:r>
              <a:rPr lang="en-US" dirty="0">
                <a:solidFill>
                  <a:srgbClr val="505050"/>
                </a:solidFill>
                <a:latin typeface="Segoe UI Semilight (Body)"/>
                <a:cs typeface="Segoe UI Semilight" panose="020B0402040204020203" pitchFamily="34" charset="0"/>
              </a:rPr>
              <a:t>Agility and scale. </a:t>
            </a:r>
          </a:p>
          <a:p>
            <a:pPr marL="0" marR="0" lvl="0" indent="0" algn="l" defTabSz="914400" rtl="0" eaLnBrk="1" fontAlgn="ctr" latinLnBrk="0" hangingPunct="1">
              <a:lnSpc>
                <a:spcPct val="100000"/>
              </a:lnSpc>
              <a:spcBef>
                <a:spcPts val="0"/>
              </a:spcBef>
              <a:spcAft>
                <a:spcPts val="0"/>
              </a:spcAft>
              <a:buClrTx/>
              <a:buSzTx/>
              <a:buFontTx/>
              <a:buNone/>
              <a:tabLst/>
              <a:defRPr/>
            </a:pPr>
            <a:r>
              <a:rPr lang="en-US" b="1" dirty="0">
                <a:solidFill>
                  <a:schemeClr val="bg1"/>
                </a:solidFill>
              </a:rPr>
              <a:t>Core Technologies</a:t>
            </a:r>
          </a:p>
          <a:p>
            <a:pPr marL="0" marR="0" lvl="0" indent="0" algn="l" defTabSz="914400" rtl="0" eaLnBrk="1" fontAlgn="ctr" latinLnBrk="0" hangingPunct="1">
              <a:lnSpc>
                <a:spcPct val="100000"/>
              </a:lnSpc>
              <a:spcBef>
                <a:spcPts val="0"/>
              </a:spcBef>
              <a:spcAft>
                <a:spcPts val="0"/>
              </a:spcAft>
              <a:buClrTx/>
              <a:buSzTx/>
              <a:buFontTx/>
              <a:buNone/>
              <a:tabLst/>
              <a:defRPr/>
            </a:pPr>
            <a:r>
              <a:rPr lang="en-US" dirty="0">
                <a:solidFill>
                  <a:schemeClr val="bg1"/>
                </a:solidFill>
              </a:rPr>
              <a:t>PaaS (e.g. Azure</a:t>
            </a:r>
            <a:r>
              <a:rPr lang="en-US" baseline="0" dirty="0">
                <a:solidFill>
                  <a:schemeClr val="bg1"/>
                </a:solidFill>
              </a:rPr>
              <a:t> App Service)</a:t>
            </a:r>
            <a:r>
              <a:rPr lang="en-US" dirty="0">
                <a:solidFill>
                  <a:schemeClr val="bg1"/>
                </a:solidFill>
              </a:rPr>
              <a:t>, Serverless (Azure Functions and Logic Apps),</a:t>
            </a:r>
            <a:r>
              <a:rPr lang="en-US" baseline="0" dirty="0">
                <a:solidFill>
                  <a:schemeClr val="bg1"/>
                </a:solidFill>
              </a:rPr>
              <a:t> </a:t>
            </a:r>
            <a:r>
              <a:rPr lang="en-US" dirty="0">
                <a:solidFill>
                  <a:schemeClr val="bg1"/>
                </a:solidFill>
              </a:rPr>
              <a:t> Microservices (Service Fabric )</a:t>
            </a:r>
          </a:p>
          <a:p>
            <a:pPr rtl="0" eaLnBrk="1" fontAlgn="ctr" latinLnBrk="0" hangingPunct="1"/>
            <a:endParaRPr lang="en-US" sz="1200" b="1" i="0" u="none" strike="noStrike" kern="1200" dirty="0">
              <a:solidFill>
                <a:schemeClr val="tx1"/>
              </a:solidFill>
              <a:effectLst/>
              <a:latin typeface="+mn-lt"/>
              <a:ea typeface="+mn-ea"/>
              <a:cs typeface="+mn-cs"/>
            </a:endParaRPr>
          </a:p>
          <a:p>
            <a:pPr rtl="0" eaLnBrk="1" fontAlgn="ctr" latinLnBrk="0" hangingPunct="1"/>
            <a:endParaRPr lang="en-US" sz="1200" b="1" i="0" u="none" strike="noStrike" kern="1200" dirty="0">
              <a:solidFill>
                <a:schemeClr val="tx1"/>
              </a:solidFill>
              <a:effectLst/>
              <a:latin typeface="+mn-lt"/>
              <a:ea typeface="+mn-ea"/>
              <a:cs typeface="+mn-cs"/>
            </a:endParaRPr>
          </a:p>
          <a:p>
            <a:pPr rtl="0" eaLnBrk="1" fontAlgn="ctr" latinLnBrk="0" hangingPunct="1"/>
            <a:endParaRPr lang="en-US" sz="1200" b="1" i="0" u="none" strike="noStrike" kern="1200" dirty="0">
              <a:solidFill>
                <a:schemeClr val="tx1"/>
              </a:solidFill>
              <a:effectLst/>
              <a:latin typeface="+mn-lt"/>
              <a:ea typeface="+mn-ea"/>
              <a:cs typeface="+mn-cs"/>
            </a:endParaRPr>
          </a:p>
          <a:p>
            <a:pPr rtl="0" eaLnBrk="1" fontAlgn="ctr" latinLnBrk="0" hangingPunct="1"/>
            <a:endParaRPr lang="en-US" sz="1200" b="1" i="0" u="none" strike="noStrike" kern="1200" dirty="0">
              <a:solidFill>
                <a:schemeClr val="tx1"/>
              </a:solidFill>
              <a:effectLst/>
              <a:latin typeface="+mn-lt"/>
              <a:ea typeface="+mn-ea"/>
              <a:cs typeface="+mn-cs"/>
            </a:endParaRPr>
          </a:p>
          <a:p>
            <a:pPr rtl="0" eaLnBrk="1" fontAlgn="ctr" latinLnBrk="0" hangingPunct="1"/>
            <a:endParaRPr lang="en-US" sz="1200" b="1" i="0" u="none" strike="noStrike" kern="1200" dirty="0">
              <a:solidFill>
                <a:schemeClr val="tx1"/>
              </a:solidFill>
              <a:effectLst/>
              <a:latin typeface="+mn-lt"/>
              <a:ea typeface="+mn-ea"/>
              <a:cs typeface="+mn-cs"/>
            </a:endParaRPr>
          </a:p>
          <a:p>
            <a:pPr rtl="0" eaLnBrk="1" fontAlgn="ctr" latinLnBrk="0" hangingPunct="1"/>
            <a:endParaRPr lang="en-US" sz="1200" b="1" i="0" u="none" strike="noStrike" kern="1200" dirty="0">
              <a:solidFill>
                <a:schemeClr val="tx1"/>
              </a:solidFill>
              <a:effectLst/>
              <a:latin typeface="+mn-lt"/>
              <a:ea typeface="+mn-ea"/>
              <a:cs typeface="+mn-cs"/>
            </a:endParaRPr>
          </a:p>
          <a:p>
            <a:pPr rtl="0" eaLnBrk="1" fontAlgn="ctr" latinLnBrk="0" hangingPunct="1"/>
            <a:endParaRPr lang="en-US" sz="1200" b="1" i="0" u="none" strike="noStrike" kern="1200" dirty="0">
              <a:solidFill>
                <a:schemeClr val="tx1"/>
              </a:solidFill>
              <a:effectLst/>
              <a:latin typeface="+mn-lt"/>
              <a:ea typeface="+mn-ea"/>
              <a:cs typeface="+mn-cs"/>
            </a:endParaRPr>
          </a:p>
          <a:p>
            <a:pPr rtl="0" eaLnBrk="1" fontAlgn="ctr" latinLnBrk="0" hangingPunct="1"/>
            <a:endParaRPr lang="en-US" sz="1200" b="1" i="0" u="none" strike="noStrike" kern="1200" dirty="0">
              <a:solidFill>
                <a:schemeClr val="tx1"/>
              </a:solidFill>
              <a:effectLst/>
              <a:latin typeface="+mn-lt"/>
              <a:ea typeface="+mn-ea"/>
              <a:cs typeface="+mn-cs"/>
            </a:endParaRPr>
          </a:p>
          <a:p>
            <a:pPr rtl="0" eaLnBrk="1" fontAlgn="ctr" latinLnBrk="0" hangingPunct="1"/>
            <a:r>
              <a:rPr lang="en-US" sz="1200" b="1" i="0" u="none" strike="noStrike" kern="1200" dirty="0">
                <a:solidFill>
                  <a:schemeClr val="tx1"/>
                </a:solidFill>
                <a:effectLst/>
                <a:latin typeface="+mn-lt"/>
                <a:ea typeface="+mn-ea"/>
                <a:cs typeface="+mn-cs"/>
              </a:rPr>
              <a:t>Legacy Apps</a:t>
            </a:r>
            <a:endParaRPr lang="en-US" sz="1200" b="0" i="0" u="none" strike="noStrike" kern="1200" dirty="0">
              <a:solidFill>
                <a:schemeClr val="tx1"/>
              </a:solidFill>
              <a:effectLst/>
              <a:latin typeface="+mn-lt"/>
              <a:ea typeface="+mn-ea"/>
              <a:cs typeface="+mn-cs"/>
            </a:endParaRPr>
          </a:p>
          <a:p>
            <a:pPr rtl="0" eaLnBrk="1" fontAlgn="t" latinLnBrk="0" hangingPunct="1"/>
            <a:r>
              <a:rPr lang="en-US" sz="1200" b="1" i="0" u="none" strike="noStrike" kern="1200" dirty="0">
                <a:solidFill>
                  <a:schemeClr val="tx1"/>
                </a:solidFill>
                <a:effectLst/>
                <a:latin typeface="+mn-lt"/>
                <a:ea typeface="+mn-ea"/>
                <a:cs typeface="+mn-cs"/>
              </a:rPr>
              <a:t>Monolithic - </a:t>
            </a:r>
            <a:r>
              <a:rPr lang="en-US" sz="1200" b="0" i="0" u="none" strike="noStrike" kern="1200" baseline="0" dirty="0">
                <a:solidFill>
                  <a:schemeClr val="tx1"/>
                </a:solidFill>
                <a:effectLst/>
                <a:latin typeface="+mn-lt"/>
                <a:ea typeface="+mn-ea"/>
                <a:cs typeface="+mn-cs"/>
              </a:rPr>
              <a:t>Built as a single unit with few separate services or components. Any services which are used tend to be custom built for the App. </a:t>
            </a:r>
            <a:endParaRPr lang="en-US" sz="1200" b="0" i="0" u="none" strike="noStrike" kern="1200" dirty="0">
              <a:solidFill>
                <a:schemeClr val="tx1"/>
              </a:solidFill>
              <a:effectLst/>
              <a:latin typeface="+mn-lt"/>
              <a:ea typeface="+mn-ea"/>
              <a:cs typeface="+mn-cs"/>
            </a:endParaRPr>
          </a:p>
          <a:p>
            <a:pPr rtl="0" eaLnBrk="1" fontAlgn="t" latinLnBrk="0" hangingPunct="1"/>
            <a:r>
              <a:rPr lang="en-US" sz="1200" b="1" i="0" u="none" strike="noStrike" kern="1200" dirty="0">
                <a:solidFill>
                  <a:schemeClr val="tx1"/>
                </a:solidFill>
                <a:effectLst/>
                <a:latin typeface="+mn-lt"/>
                <a:ea typeface="+mn-ea"/>
                <a:cs typeface="+mn-cs"/>
              </a:rPr>
              <a:t>Tightly</a:t>
            </a:r>
            <a:r>
              <a:rPr lang="en-US" sz="1200" b="1" i="0" u="none" strike="noStrike" kern="1200" baseline="0" dirty="0">
                <a:solidFill>
                  <a:schemeClr val="tx1"/>
                </a:solidFill>
                <a:effectLst/>
                <a:latin typeface="+mn-lt"/>
                <a:ea typeface="+mn-ea"/>
                <a:cs typeface="+mn-cs"/>
              </a:rPr>
              <a:t> Coupled - </a:t>
            </a:r>
            <a:r>
              <a:rPr lang="en-US" sz="1200" b="0" i="0" u="none" strike="noStrike" kern="1200" baseline="0" dirty="0">
                <a:solidFill>
                  <a:schemeClr val="tx1"/>
                </a:solidFill>
                <a:effectLst/>
                <a:latin typeface="+mn-lt"/>
                <a:ea typeface="+mn-ea"/>
                <a:cs typeface="+mn-cs"/>
              </a:rPr>
              <a:t>Tend to have internal and external dependences that impact both reliability and development agility. </a:t>
            </a:r>
            <a:endParaRPr lang="en-US" sz="1200" b="0" i="0" u="none" strike="noStrike" kern="1200" dirty="0">
              <a:solidFill>
                <a:schemeClr val="tx1"/>
              </a:solidFill>
              <a:effectLst/>
              <a:latin typeface="+mn-lt"/>
              <a:ea typeface="+mn-ea"/>
              <a:cs typeface="+mn-cs"/>
            </a:endParaRPr>
          </a:p>
          <a:p>
            <a:pPr rtl="0" eaLnBrk="1" fontAlgn="auto" latinLnBrk="0" hangingPunct="1"/>
            <a:r>
              <a:rPr lang="en-US" sz="1200" b="1" i="0" u="none" strike="noStrike" kern="1200" dirty="0">
                <a:solidFill>
                  <a:schemeClr val="tx1"/>
                </a:solidFill>
                <a:effectLst/>
                <a:latin typeface="+mn-lt"/>
                <a:ea typeface="+mn-ea"/>
                <a:cs typeface="+mn-cs"/>
              </a:rPr>
              <a:t>Long Delivery Cycle - </a:t>
            </a:r>
            <a:r>
              <a:rPr lang="en-US" sz="1200" b="0" i="0" u="none" strike="noStrike" kern="1200" baseline="0" dirty="0">
                <a:solidFill>
                  <a:schemeClr val="tx1"/>
                </a:solidFill>
                <a:effectLst/>
                <a:latin typeface="+mn-lt"/>
                <a:ea typeface="+mn-ea"/>
                <a:cs typeface="+mn-cs"/>
              </a:rPr>
              <a:t>Slow to test, deploy, and scale. Making iteration difficult.</a:t>
            </a:r>
            <a:endParaRPr lang="en-US" sz="1200" b="0" i="0" u="none" strike="noStrike" kern="1200" dirty="0">
              <a:solidFill>
                <a:schemeClr val="tx1"/>
              </a:solidFill>
              <a:effectLst/>
              <a:latin typeface="+mn-lt"/>
              <a:ea typeface="+mn-ea"/>
              <a:cs typeface="+mn-cs"/>
            </a:endParaRPr>
          </a:p>
          <a:p>
            <a:pPr rtl="0" eaLnBrk="1" fontAlgn="auto" latinLnBrk="0" hangingPunct="1"/>
            <a:r>
              <a:rPr lang="en-US" sz="1200" b="1" i="0" u="none" strike="noStrike" kern="1200" dirty="0">
                <a:solidFill>
                  <a:schemeClr val="tx1"/>
                </a:solidFill>
                <a:effectLst/>
                <a:latin typeface="+mn-lt"/>
                <a:ea typeface="+mn-ea"/>
                <a:cs typeface="+mn-cs"/>
              </a:rPr>
              <a:t>IT</a:t>
            </a:r>
            <a:r>
              <a:rPr lang="en-US" sz="1200" b="1" i="0" u="none" strike="noStrike" kern="1200" baseline="0" dirty="0">
                <a:solidFill>
                  <a:schemeClr val="tx1"/>
                </a:solidFill>
                <a:effectLst/>
                <a:latin typeface="+mn-lt"/>
                <a:ea typeface="+mn-ea"/>
                <a:cs typeface="+mn-cs"/>
              </a:rPr>
              <a:t> Dependent - </a:t>
            </a:r>
            <a:r>
              <a:rPr lang="en-US" sz="1200" b="0" i="0" u="none" strike="noStrike" kern="1200" baseline="0" dirty="0">
                <a:solidFill>
                  <a:schemeClr val="tx1"/>
                </a:solidFill>
                <a:effectLst/>
                <a:latin typeface="+mn-lt"/>
                <a:ea typeface="+mn-ea"/>
                <a:cs typeface="+mn-cs"/>
              </a:rPr>
              <a:t>Dependent on long lead time bare metal provided by IT. With complicated patching and update process. </a:t>
            </a:r>
            <a:endParaRPr lang="en-US" sz="1200" b="0" i="0" u="none" strike="noStrike" kern="1200" dirty="0">
              <a:solidFill>
                <a:schemeClr val="tx1"/>
              </a:solidFill>
              <a:effectLst/>
              <a:latin typeface="+mn-lt"/>
              <a:ea typeface="+mn-ea"/>
              <a:cs typeface="+mn-cs"/>
            </a:endParaRPr>
          </a:p>
          <a:p>
            <a:pPr rtl="0" eaLnBrk="1" fontAlgn="t" latinLnBrk="0" hangingPunct="1"/>
            <a:endParaRPr lang="en-US" sz="1200" b="1" i="0" u="none" strike="noStrike" kern="1200" dirty="0">
              <a:solidFill>
                <a:schemeClr val="tx1"/>
              </a:solidFill>
              <a:effectLst/>
              <a:latin typeface="+mn-lt"/>
              <a:ea typeface="+mn-ea"/>
              <a:cs typeface="+mn-cs"/>
            </a:endParaRPr>
          </a:p>
          <a:p>
            <a:pPr rtl="0" eaLnBrk="1" fontAlgn="ctr" latinLnBrk="0" hangingPunct="1"/>
            <a:r>
              <a:rPr lang="en-US" sz="1200" b="1" i="0" u="none" strike="noStrike" kern="1200" dirty="0">
                <a:solidFill>
                  <a:schemeClr val="tx1"/>
                </a:solidFill>
                <a:effectLst/>
                <a:latin typeface="+mn-lt"/>
                <a:ea typeface="+mn-ea"/>
                <a:cs typeface="+mn-cs"/>
              </a:rPr>
              <a:t>Internet Apps</a:t>
            </a:r>
            <a:endParaRPr lang="en-US" sz="1200" b="0" i="0" u="none" strike="noStrike" kern="1200" dirty="0">
              <a:solidFill>
                <a:schemeClr val="tx1"/>
              </a:solidFill>
              <a:effectLst/>
              <a:latin typeface="+mn-lt"/>
              <a:ea typeface="+mn-ea"/>
              <a:cs typeface="+mn-cs"/>
            </a:endParaRPr>
          </a:p>
          <a:p>
            <a:pPr rtl="0" eaLnBrk="1" fontAlgn="t" latinLnBrk="0" hangingPunct="1"/>
            <a:r>
              <a:rPr lang="en-US" sz="1200" b="1" i="0" u="none" strike="noStrike" kern="1200" dirty="0">
                <a:solidFill>
                  <a:schemeClr val="tx1"/>
                </a:solidFill>
                <a:effectLst/>
                <a:latin typeface="+mn-lt"/>
                <a:ea typeface="+mn-ea"/>
                <a:cs typeface="+mn-cs"/>
              </a:rPr>
              <a:t>Service</a:t>
            </a:r>
            <a:r>
              <a:rPr lang="en-US" sz="1200" b="1" i="0" u="none" strike="noStrike" kern="1200" baseline="0" dirty="0">
                <a:solidFill>
                  <a:schemeClr val="tx1"/>
                </a:solidFill>
                <a:effectLst/>
                <a:latin typeface="+mn-lt"/>
                <a:ea typeface="+mn-ea"/>
                <a:cs typeface="+mn-cs"/>
              </a:rPr>
              <a:t> Oriented - </a:t>
            </a:r>
            <a:r>
              <a:rPr lang="en-US" sz="1200" b="0" i="0" u="none" strike="noStrike" kern="1200" baseline="0" dirty="0">
                <a:solidFill>
                  <a:schemeClr val="tx1"/>
                </a:solidFill>
                <a:effectLst/>
                <a:latin typeface="+mn-lt"/>
                <a:ea typeface="+mn-ea"/>
                <a:cs typeface="+mn-cs"/>
              </a:rPr>
              <a:t>Build modularly using packaged middleware, common services, and SOA architectures. </a:t>
            </a:r>
            <a:endParaRPr lang="en-US" sz="1200" b="0" i="0" u="none" strike="noStrike" kern="1200" dirty="0">
              <a:solidFill>
                <a:schemeClr val="tx1"/>
              </a:solidFill>
              <a:effectLst/>
              <a:latin typeface="+mn-lt"/>
              <a:ea typeface="+mn-ea"/>
              <a:cs typeface="+mn-cs"/>
            </a:endParaRPr>
          </a:p>
          <a:p>
            <a:pPr rtl="0" eaLnBrk="1" fontAlgn="t" latinLnBrk="0" hangingPunct="1"/>
            <a:r>
              <a:rPr lang="en-US" sz="1200" b="1" i="0" u="none" strike="noStrike" kern="1200" dirty="0">
                <a:solidFill>
                  <a:schemeClr val="tx1"/>
                </a:solidFill>
                <a:effectLst/>
                <a:latin typeface="+mn-lt"/>
                <a:ea typeface="+mn-ea"/>
                <a:cs typeface="+mn-cs"/>
              </a:rPr>
              <a:t>Loosely Coupled - </a:t>
            </a:r>
            <a:r>
              <a:rPr lang="en-US" sz="1200" b="0" i="0" u="none" strike="noStrike" kern="1200" dirty="0">
                <a:solidFill>
                  <a:schemeClr val="tx1"/>
                </a:solidFill>
                <a:effectLst/>
                <a:latin typeface="+mn-lt"/>
                <a:ea typeface="+mn-ea"/>
                <a:cs typeface="+mn-cs"/>
              </a:rPr>
              <a:t>Technology</a:t>
            </a:r>
            <a:r>
              <a:rPr lang="en-US" sz="1200" b="0" i="0" u="none" strike="noStrike" kern="1200" baseline="0" dirty="0">
                <a:solidFill>
                  <a:schemeClr val="tx1"/>
                </a:solidFill>
                <a:effectLst/>
                <a:latin typeface="+mn-lt"/>
                <a:ea typeface="+mn-ea"/>
                <a:cs typeface="+mn-cs"/>
              </a:rPr>
              <a:t> like messaging stacks and queues used to disintermediate apps. Management and diagnostic tools integrated into Apps. </a:t>
            </a:r>
            <a:endParaRPr lang="en-US" sz="1200" b="0" i="0" u="none" strike="noStrike" kern="1200" dirty="0">
              <a:solidFill>
                <a:schemeClr val="tx1"/>
              </a:solidFill>
              <a:effectLst/>
              <a:latin typeface="+mn-lt"/>
              <a:ea typeface="+mn-ea"/>
              <a:cs typeface="+mn-cs"/>
            </a:endParaRPr>
          </a:p>
          <a:p>
            <a:pPr rtl="0" eaLnBrk="1" fontAlgn="t" latinLnBrk="0" hangingPunct="1"/>
            <a:r>
              <a:rPr lang="en-US" sz="1200" b="1" i="0" u="none" strike="noStrike" kern="1200" dirty="0">
                <a:solidFill>
                  <a:schemeClr val="tx1"/>
                </a:solidFill>
                <a:effectLst/>
                <a:latin typeface="+mn-lt"/>
                <a:ea typeface="+mn-ea"/>
                <a:cs typeface="+mn-cs"/>
              </a:rPr>
              <a:t>Agile</a:t>
            </a:r>
            <a:r>
              <a:rPr lang="en-US" sz="1200" b="1" i="0" u="none" strike="noStrike" kern="1200" baseline="0" dirty="0">
                <a:solidFill>
                  <a:schemeClr val="tx1"/>
                </a:solidFill>
                <a:effectLst/>
                <a:latin typeface="+mn-lt"/>
                <a:ea typeface="+mn-ea"/>
                <a:cs typeface="+mn-cs"/>
              </a:rPr>
              <a:t> Delivery - </a:t>
            </a:r>
            <a:r>
              <a:rPr lang="en-US" sz="1200" b="0" i="0" u="none" strike="noStrike" kern="1200" baseline="0" dirty="0">
                <a:solidFill>
                  <a:schemeClr val="tx1"/>
                </a:solidFill>
                <a:effectLst/>
                <a:latin typeface="+mn-lt"/>
                <a:ea typeface="+mn-ea"/>
                <a:cs typeface="+mn-cs"/>
              </a:rPr>
              <a:t>Dependency management and disintermediation allows software to be built incrementally. Shortening delivery times from years to months. </a:t>
            </a:r>
            <a:endParaRPr lang="en-US" sz="1200" b="0" i="0" u="none" strike="noStrike" kern="1200" dirty="0">
              <a:solidFill>
                <a:schemeClr val="tx1"/>
              </a:solidFill>
              <a:effectLst/>
              <a:latin typeface="+mn-lt"/>
              <a:ea typeface="+mn-ea"/>
              <a:cs typeface="+mn-cs"/>
            </a:endParaRPr>
          </a:p>
          <a:p>
            <a:pPr rtl="0" eaLnBrk="1" fontAlgn="t" latinLnBrk="0" hangingPunct="1"/>
            <a:r>
              <a:rPr lang="en-US" sz="1200" b="1" i="0" u="none" strike="noStrike" kern="1200" dirty="0">
                <a:solidFill>
                  <a:schemeClr val="tx1"/>
                </a:solidFill>
                <a:effectLst/>
                <a:latin typeface="+mn-lt"/>
                <a:ea typeface="+mn-ea"/>
                <a:cs typeface="+mn-cs"/>
              </a:rPr>
              <a:t>Virtualize</a:t>
            </a:r>
            <a:r>
              <a:rPr lang="en-US" sz="1200" b="1" i="0" u="none" strike="noStrike" kern="1200" baseline="0" dirty="0">
                <a:solidFill>
                  <a:schemeClr val="tx1"/>
                </a:solidFill>
                <a:effectLst/>
                <a:latin typeface="+mn-lt"/>
                <a:ea typeface="+mn-ea"/>
                <a:cs typeface="+mn-cs"/>
              </a:rPr>
              <a:t>d </a:t>
            </a:r>
            <a:r>
              <a:rPr lang="en-US" sz="1200" b="0" i="0" u="none" strike="noStrike" kern="1200" baseline="0" dirty="0">
                <a:solidFill>
                  <a:schemeClr val="tx1"/>
                </a:solidFill>
                <a:effectLst/>
                <a:latin typeface="+mn-lt"/>
                <a:ea typeface="+mn-ea"/>
                <a:cs typeface="+mn-cs"/>
              </a:rPr>
              <a:t>- Software hosted on virtualized infrastructure that reduces IT dependencies, improves delivery time, and simplifies update process.</a:t>
            </a:r>
            <a:endParaRPr lang="en-US" sz="1200" b="0" i="0" u="none" strike="noStrike" kern="1200" dirty="0">
              <a:solidFill>
                <a:schemeClr val="tx1"/>
              </a:solidFill>
              <a:effectLst/>
              <a:latin typeface="+mn-lt"/>
              <a:ea typeface="+mn-ea"/>
              <a:cs typeface="+mn-cs"/>
            </a:endParaRPr>
          </a:p>
          <a:p>
            <a:pPr rtl="0" eaLnBrk="1" fontAlgn="t" latinLnBrk="0" hangingPunct="1"/>
            <a:endParaRPr lang="en-US" sz="1200" b="1" i="0" u="none" strike="noStrike" kern="1200" dirty="0">
              <a:solidFill>
                <a:schemeClr val="tx1"/>
              </a:solidFill>
              <a:effectLst/>
              <a:latin typeface="+mn-lt"/>
              <a:ea typeface="+mn-ea"/>
              <a:cs typeface="+mn-cs"/>
            </a:endParaRPr>
          </a:p>
          <a:p>
            <a:pPr marL="0" indent="0">
              <a:buFont typeface="Arial" panose="020B0604020202020204" pitchFamily="34" charset="0"/>
              <a:buNone/>
            </a:pPr>
            <a:endParaRPr lang="en-US" baseline="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u="none" strike="noStrike" kern="1200" dirty="0">
                <a:solidFill>
                  <a:schemeClr val="tx1"/>
                </a:solidFill>
                <a:effectLst/>
                <a:latin typeface="+mn-lt"/>
                <a:ea typeface="+mn-ea"/>
                <a:cs typeface="+mn-cs"/>
              </a:rPr>
              <a:t>Cloud Apps</a:t>
            </a:r>
            <a:endParaRPr lang="en-US" sz="1200" b="0" i="0" u="none" strike="noStrike" kern="1200" dirty="0">
              <a:solidFill>
                <a:schemeClr val="tx1"/>
              </a:solidFill>
              <a:effectLst/>
              <a:latin typeface="+mn-lt"/>
              <a:ea typeface="+mn-ea"/>
              <a:cs typeface="+mn-cs"/>
            </a:endParaRPr>
          </a:p>
          <a:p>
            <a:pPr rtl="0" eaLnBrk="1" fontAlgn="t" latinLnBrk="0" hangingPunct="1"/>
            <a:r>
              <a:rPr lang="en-US" sz="1200" b="1" i="0" u="none" strike="noStrike" kern="1200" dirty="0">
                <a:solidFill>
                  <a:schemeClr val="tx1"/>
                </a:solidFill>
                <a:effectLst/>
                <a:latin typeface="+mn-lt"/>
                <a:ea typeface="+mn-ea"/>
                <a:cs typeface="+mn-cs"/>
              </a:rPr>
              <a:t>Cloud Based</a:t>
            </a:r>
            <a:r>
              <a:rPr lang="en-US" sz="1200" b="1" i="0" u="none" strike="noStrike" kern="1200" baseline="0" dirty="0">
                <a:solidFill>
                  <a:schemeClr val="tx1"/>
                </a:solidFill>
                <a:effectLst/>
                <a:latin typeface="+mn-lt"/>
                <a:ea typeface="+mn-ea"/>
                <a:cs typeface="+mn-cs"/>
              </a:rPr>
              <a:t> Service - </a:t>
            </a:r>
            <a:r>
              <a:rPr lang="en-US" sz="1200" b="0" i="0" u="none" strike="noStrike" kern="1200" baseline="0" dirty="0">
                <a:solidFill>
                  <a:schemeClr val="tx1"/>
                </a:solidFill>
                <a:effectLst/>
                <a:latin typeface="+mn-lt"/>
                <a:ea typeface="+mn-ea"/>
                <a:cs typeface="+mn-cs"/>
              </a:rPr>
              <a:t>Applications built using API’s, SaaS Services, and independently scaling Microservices. With custom code only needed for core business logic. </a:t>
            </a:r>
            <a:endParaRPr lang="en-US" sz="1200" b="0" i="0" u="none" strike="noStrike" kern="1200" dirty="0">
              <a:solidFill>
                <a:schemeClr val="tx1"/>
              </a:solidFill>
              <a:effectLst/>
              <a:latin typeface="+mn-lt"/>
              <a:ea typeface="+mn-ea"/>
              <a:cs typeface="+mn-cs"/>
            </a:endParaRPr>
          </a:p>
          <a:p>
            <a:pPr rtl="0" eaLnBrk="1" fontAlgn="t" latinLnBrk="0" hangingPunct="1"/>
            <a:r>
              <a:rPr lang="en-US" sz="1200" b="1" i="0" u="none" strike="noStrike" kern="1200" dirty="0">
                <a:solidFill>
                  <a:schemeClr val="tx1"/>
                </a:solidFill>
                <a:effectLst/>
                <a:latin typeface="+mn-lt"/>
                <a:ea typeface="+mn-ea"/>
                <a:cs typeface="+mn-cs"/>
              </a:rPr>
              <a:t>Distributed - </a:t>
            </a:r>
            <a:r>
              <a:rPr lang="en-US" sz="1200" b="0" i="0" u="none" strike="noStrike" kern="1200" baseline="0" dirty="0">
                <a:solidFill>
                  <a:schemeClr val="tx1"/>
                </a:solidFill>
                <a:effectLst/>
                <a:latin typeface="+mn-lt"/>
                <a:ea typeface="+mn-ea"/>
                <a:cs typeface="+mn-cs"/>
              </a:rPr>
              <a:t>Applications use cloud services and API’s, further disintermediating tiers. Often taking advantage of on demand services that are not instantiated when not in use. </a:t>
            </a:r>
            <a:endParaRPr lang="en-US" sz="1200" b="0" i="0" u="none" strike="noStrike" kern="1200" dirty="0">
              <a:solidFill>
                <a:schemeClr val="tx1"/>
              </a:solidFill>
              <a:effectLst/>
              <a:latin typeface="+mn-lt"/>
              <a:ea typeface="+mn-ea"/>
              <a:cs typeface="+mn-cs"/>
            </a:endParaRPr>
          </a:p>
          <a:p>
            <a:pPr rtl="0" eaLnBrk="1" fontAlgn="t" latinLnBrk="0" hangingPunct="1"/>
            <a:r>
              <a:rPr lang="en-US" sz="1200" b="1" i="0" u="none" strike="noStrike" kern="1200" dirty="0">
                <a:solidFill>
                  <a:schemeClr val="tx1"/>
                </a:solidFill>
                <a:effectLst/>
                <a:latin typeface="+mn-lt"/>
                <a:ea typeface="+mn-ea"/>
                <a:cs typeface="+mn-cs"/>
              </a:rPr>
              <a:t>DevOps - </a:t>
            </a:r>
            <a:r>
              <a:rPr lang="en-US" sz="1200" b="0" i="0" u="none" strike="noStrike" kern="1200" baseline="0" dirty="0">
                <a:solidFill>
                  <a:schemeClr val="tx1"/>
                </a:solidFill>
                <a:effectLst/>
                <a:latin typeface="+mn-lt"/>
                <a:ea typeface="+mn-ea"/>
                <a:cs typeface="+mn-cs"/>
              </a:rPr>
              <a:t>Continuous Integration, Continuous deployment, and Testing in Production used to shorten delivery and scale times from months to days or hours. </a:t>
            </a:r>
            <a:endParaRPr lang="en-US" sz="1200" b="0" i="0" u="none" strike="noStrike" kern="1200" dirty="0">
              <a:solidFill>
                <a:schemeClr val="tx1"/>
              </a:solidFill>
              <a:effectLst/>
              <a:latin typeface="+mn-lt"/>
              <a:ea typeface="+mn-ea"/>
              <a:cs typeface="+mn-cs"/>
            </a:endParaRPr>
          </a:p>
          <a:p>
            <a:pPr rtl="0" eaLnBrk="1" fontAlgn="t" latinLnBrk="0" hangingPunct="1"/>
            <a:r>
              <a:rPr lang="en-US" sz="1200" b="1" i="0" u="none" strike="noStrike" kern="1200" dirty="0">
                <a:solidFill>
                  <a:schemeClr val="tx1"/>
                </a:solidFill>
                <a:effectLst/>
                <a:latin typeface="+mn-lt"/>
                <a:ea typeface="+mn-ea"/>
                <a:cs typeface="+mn-cs"/>
              </a:rPr>
              <a:t>Platform</a:t>
            </a:r>
            <a:r>
              <a:rPr lang="en-US" sz="1200" b="1" i="0" u="none" strike="noStrike" kern="1200" baseline="0" dirty="0">
                <a:solidFill>
                  <a:schemeClr val="tx1"/>
                </a:solidFill>
                <a:effectLst/>
                <a:latin typeface="+mn-lt"/>
                <a:ea typeface="+mn-ea"/>
                <a:cs typeface="+mn-cs"/>
              </a:rPr>
              <a:t> Based - </a:t>
            </a:r>
            <a:r>
              <a:rPr lang="en-US" sz="1200" b="0" i="0" u="none" strike="noStrike" kern="1200" baseline="0" dirty="0">
                <a:solidFill>
                  <a:schemeClr val="tx1"/>
                </a:solidFill>
                <a:effectLst/>
                <a:latin typeface="+mn-lt"/>
                <a:ea typeface="+mn-ea"/>
                <a:cs typeface="+mn-cs"/>
              </a:rPr>
              <a:t>Applications written to PaaS or IaaS based cloud platforms. Reducing scale times to minutes or even seconds and simplifying the patching and deployment process.</a:t>
            </a:r>
            <a:endParaRPr lang="en-US" sz="1200" b="0" i="0" u="none" strike="noStrike" kern="1200" dirty="0">
              <a:solidFill>
                <a:schemeClr val="tx1"/>
              </a:solidFill>
              <a:effectLst/>
              <a:latin typeface="+mn-lt"/>
              <a:ea typeface="+mn-ea"/>
              <a:cs typeface="+mn-cs"/>
            </a:endParaRPr>
          </a:p>
          <a:p>
            <a:pPr marL="0" indent="0">
              <a:buFont typeface="Arial" panose="020B0604020202020204" pitchFamily="34" charset="0"/>
              <a:buNone/>
            </a:pPr>
            <a:endParaRPr lang="en-US"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5714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11/22/2018 2:24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6816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b" latinLnBrk="0" hangingPunct="1"/>
            <a:r>
              <a:rPr lang="en-US" sz="1200" u="sng" kern="1200" dirty="0">
                <a:solidFill>
                  <a:schemeClr val="tx1"/>
                </a:solidFill>
                <a:effectLst/>
                <a:latin typeface="+mn-lt"/>
                <a:ea typeface="+mn-ea"/>
                <a:cs typeface="+mn-cs"/>
                <a:hlinkClick r:id="rId3"/>
              </a:rPr>
              <a:t>Gartner IT Glossary</a:t>
            </a:r>
            <a:r>
              <a:rPr lang="en-US" sz="1200" kern="1200" dirty="0">
                <a:solidFill>
                  <a:schemeClr val="tx1"/>
                </a:solidFill>
                <a:effectLst/>
                <a:latin typeface="+mn-lt"/>
                <a:ea typeface="+mn-ea"/>
                <a:cs typeface="+mn-cs"/>
              </a:rPr>
              <a:t>. </a:t>
            </a:r>
            <a:endParaRPr lang="en-US" sz="1200" b="1" i="0" u="none" strike="noStrike" kern="1200" dirty="0">
              <a:solidFill>
                <a:schemeClr val="tx1"/>
              </a:solidFill>
              <a:effectLst/>
              <a:latin typeface="+mn-lt"/>
              <a:ea typeface="+mn-ea"/>
              <a:cs typeface="+mn-cs"/>
            </a:endParaRPr>
          </a:p>
          <a:p>
            <a:pPr rtl="0" eaLnBrk="1" fontAlgn="b" latinLnBrk="0" hangingPunct="1"/>
            <a:r>
              <a:rPr kumimoji="0" lang="en-US" sz="1200" b="0" i="0" u="none" strike="noStrike" kern="1200" cap="none" spc="0" normalizeH="0" baseline="0" noProof="0" dirty="0">
                <a:ln>
                  <a:noFill/>
                </a:ln>
                <a:solidFill>
                  <a:srgbClr val="353535"/>
                </a:solidFill>
                <a:effectLst/>
                <a:uLnTx/>
                <a:uFillTx/>
                <a:latin typeface="HelveticaNeueLTStd-Md"/>
                <a:ea typeface="+mn-ea"/>
                <a:cs typeface="+mn-cs"/>
              </a:rPr>
              <a:t>Decision Point for Choosing a Cloud Application Migration Strategy, Gartner. </a:t>
            </a:r>
            <a:r>
              <a:rPr kumimoji="0" lang="en-US" sz="1200" b="0" i="0" u="none" strike="noStrike" kern="1200" cap="none" spc="0" normalizeH="0" baseline="0" noProof="0" dirty="0">
                <a:ln>
                  <a:noFill/>
                </a:ln>
                <a:solidFill>
                  <a:srgbClr val="353535"/>
                </a:solidFill>
                <a:effectLst/>
                <a:uLnTx/>
                <a:uFillTx/>
                <a:latin typeface="HelveticaNeueLTStd-Bd"/>
                <a:ea typeface="+mn-ea"/>
                <a:cs typeface="+mn-cs"/>
              </a:rPr>
              <a:t>Published: </a:t>
            </a:r>
            <a:r>
              <a:rPr kumimoji="0" lang="en-US" sz="1200" b="0" i="0" u="none" strike="noStrike" kern="1200" cap="none" spc="0" normalizeH="0" baseline="0" noProof="0" dirty="0">
                <a:ln>
                  <a:noFill/>
                </a:ln>
                <a:solidFill>
                  <a:srgbClr val="353535"/>
                </a:solidFill>
                <a:effectLst/>
                <a:uLnTx/>
                <a:uFillTx/>
                <a:latin typeface="HelveticaNeueLTStd-Roman"/>
                <a:ea typeface="+mn-ea"/>
                <a:cs typeface="+mn-cs"/>
              </a:rPr>
              <a:t>29 March 2016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dirty="0">
              <a:gradFill>
                <a:gsLst>
                  <a:gs pos="0">
                    <a:srgbClr val="353535"/>
                  </a:gs>
                  <a:gs pos="100000">
                    <a:srgbClr val="353535"/>
                  </a:gs>
                </a:gsLst>
                <a:lin ang="5400000" scaled="1"/>
              </a:gradFill>
              <a:latin typeface="Segoe UI Semi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gradFill>
                  <a:gsLst>
                    <a:gs pos="0">
                      <a:srgbClr val="353535"/>
                    </a:gs>
                    <a:gs pos="100000">
                      <a:srgbClr val="353535"/>
                    </a:gs>
                  </a:gsLst>
                  <a:lin ang="5400000" scaled="1"/>
                </a:gradFill>
                <a:latin typeface="Segoe UI Semilight"/>
              </a:rPr>
              <a:t>Source: “The Total Economic Impact Of Microsoft Azure PaaS,” a commissioned study conducted by Forrester Consulting, June 2016</a:t>
            </a:r>
          </a:p>
          <a:p>
            <a:endParaRPr lang="en-US" dirty="0"/>
          </a:p>
          <a:p>
            <a:r>
              <a:rPr lang="en-US" dirty="0"/>
              <a:t>Container ROI: State of App Development Survey: Q1 2016, Cornell University case study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794E36-E79D-4A41-8F99-E452DEF01F4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99258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a:t>Gartner:</a:t>
            </a:r>
            <a:r>
              <a:rPr lang="en-US"/>
              <a:t> Developing a Public Cloud IaaS Adoption and Migration Framework, published March 2017.</a:t>
            </a:r>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43236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kern="1200">
                <a:solidFill>
                  <a:schemeClr val="tx1"/>
                </a:solidFill>
                <a:effectLst/>
                <a:latin typeface="+mn-lt"/>
                <a:ea typeface="+mn-ea"/>
                <a:cs typeface="+mn-cs"/>
              </a:rPr>
              <a:t>Azure services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Compute: VM, VM Scale Sets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D3C565-F0A3-4D69-80B4-5AD40B8AC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02988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fontAlgn="ctr"/>
            <a:r>
              <a:rPr lang="en-US" sz="1200" b="1" u="sng" kern="1200">
                <a:solidFill>
                  <a:schemeClr val="tx1"/>
                </a:solidFill>
                <a:effectLst/>
                <a:latin typeface="+mn-lt"/>
                <a:ea typeface="+mn-ea"/>
                <a:cs typeface="+mn-cs"/>
              </a:rPr>
              <a:t>Guideline:</a:t>
            </a:r>
          </a:p>
          <a:p>
            <a:pPr lvl="1" fontAlgn="ctr"/>
            <a:r>
              <a:rPr lang="en-US" sz="1200" b="0" u="none" kern="1200">
                <a:solidFill>
                  <a:schemeClr val="tx1"/>
                </a:solidFill>
                <a:effectLst/>
                <a:latin typeface="+mn-lt"/>
                <a:ea typeface="+mn-ea"/>
                <a:cs typeface="+mn-cs"/>
              </a:rPr>
              <a:t>If you make minimal changes, App Service is a good destination for .NET apps. </a:t>
            </a:r>
          </a:p>
          <a:p>
            <a:pPr lvl="1" fontAlgn="ctr"/>
            <a:endParaRPr lang="en-US" sz="1200" b="0" u="none" kern="1200">
              <a:solidFill>
                <a:schemeClr val="tx1"/>
              </a:solidFill>
              <a:effectLst/>
              <a:latin typeface="+mn-lt"/>
              <a:ea typeface="+mn-ea"/>
              <a:cs typeface="+mn-cs"/>
            </a:endParaRPr>
          </a:p>
          <a:p>
            <a:pPr lvl="1" fontAlgn="ctr"/>
            <a:r>
              <a:rPr lang="en-US" sz="1200" b="1" u="sng" kern="1200">
                <a:solidFill>
                  <a:schemeClr val="tx1"/>
                </a:solidFill>
                <a:effectLst/>
                <a:latin typeface="+mn-lt"/>
                <a:ea typeface="+mn-ea"/>
                <a:cs typeface="+mn-cs"/>
              </a:rPr>
              <a:t>Azure services</a:t>
            </a:r>
          </a:p>
          <a:p>
            <a:pPr lvl="1" fontAlgn="ctr"/>
            <a:endParaRPr lang="en-US" sz="1200" b="1" kern="1200">
              <a:solidFill>
                <a:schemeClr val="tx1"/>
              </a:solidFill>
              <a:effectLst/>
              <a:latin typeface="+mn-lt"/>
              <a:ea typeface="+mn-ea"/>
              <a:cs typeface="+mn-cs"/>
            </a:endParaRPr>
          </a:p>
          <a:p>
            <a:pPr lvl="1" fontAlgn="ctr"/>
            <a:r>
              <a:rPr lang="en-US" sz="1200" b="1" kern="1200">
                <a:solidFill>
                  <a:schemeClr val="tx1"/>
                </a:solidFill>
                <a:effectLst/>
                <a:latin typeface="+mn-lt"/>
                <a:ea typeface="+mn-ea"/>
                <a:cs typeface="+mn-cs"/>
              </a:rPr>
              <a:t>Compute:</a:t>
            </a:r>
            <a:r>
              <a:rPr lang="en-US" sz="1200" kern="1200">
                <a:solidFill>
                  <a:schemeClr val="tx1"/>
                </a:solidFill>
                <a:effectLst/>
                <a:latin typeface="+mn-lt"/>
                <a:ea typeface="+mn-ea"/>
                <a:cs typeface="+mn-cs"/>
              </a:rPr>
              <a:t> App Service, Azure Container Service (AKS), Service Fabric</a:t>
            </a:r>
          </a:p>
          <a:p>
            <a:pPr lvl="0" fontAlgn="ctr"/>
            <a:r>
              <a:rPr lang="en-US" sz="1200" kern="1200">
                <a:solidFill>
                  <a:schemeClr val="tx1"/>
                </a:solidFill>
                <a:effectLst/>
                <a:latin typeface="+mn-lt"/>
                <a:ea typeface="+mn-ea"/>
                <a:cs typeface="+mn-cs"/>
              </a:rPr>
              <a:t> </a:t>
            </a:r>
          </a:p>
          <a:p>
            <a:pPr lvl="1" fontAlgn="ctr"/>
            <a:r>
              <a:rPr lang="en-US" sz="1200" b="1" kern="1200">
                <a:solidFill>
                  <a:schemeClr val="tx1"/>
                </a:solidFill>
                <a:effectLst/>
                <a:latin typeface="+mn-lt"/>
                <a:ea typeface="+mn-ea"/>
                <a:cs typeface="+mn-cs"/>
              </a:rPr>
              <a:t>Data:</a:t>
            </a:r>
            <a:r>
              <a:rPr lang="en-US" sz="1200" kern="1200">
                <a:solidFill>
                  <a:schemeClr val="tx1"/>
                </a:solidFill>
                <a:effectLst/>
                <a:latin typeface="+mn-lt"/>
                <a:ea typeface="+mn-ea"/>
                <a:cs typeface="+mn-cs"/>
              </a:rPr>
              <a:t> Azure SQL Database Managed Instance, Azure Database Service for PostgreSQL, Azure Database Service for MySQL and Azure Cosmos DB</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            Land DevOps and Docker </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01BB6D-13A4-4B3A-875A-60BA7F511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0188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ctr"/>
            <a:r>
              <a:rPr lang="en-US" sz="1200" b="1" u="sng" kern="1200">
                <a:solidFill>
                  <a:schemeClr val="tx1"/>
                </a:solidFill>
                <a:effectLst/>
                <a:latin typeface="+mn-lt"/>
                <a:ea typeface="+mn-ea"/>
                <a:cs typeface="+mn-cs"/>
              </a:rPr>
              <a:t>Azure services</a:t>
            </a:r>
          </a:p>
          <a:p>
            <a:pPr lvl="0" fontAlgn="ctr"/>
            <a:endParaRPr lang="en-US" sz="1200" b="1" u="sng" kern="1200">
              <a:solidFill>
                <a:schemeClr val="tx1"/>
              </a:solidFill>
              <a:effectLst/>
              <a:latin typeface="+mn-lt"/>
              <a:ea typeface="+mn-ea"/>
              <a:cs typeface="+mn-cs"/>
            </a:endParaRPr>
          </a:p>
          <a:p>
            <a:pPr lvl="0" fontAlgn="ctr"/>
            <a:r>
              <a:rPr lang="en-US" sz="1200" b="1" kern="1200">
                <a:solidFill>
                  <a:schemeClr val="tx1"/>
                </a:solidFill>
                <a:effectLst/>
                <a:latin typeface="+mn-lt"/>
                <a:ea typeface="+mn-ea"/>
                <a:cs typeface="+mn-cs"/>
              </a:rPr>
              <a:t>Compute: </a:t>
            </a:r>
            <a:r>
              <a:rPr lang="en-US" sz="1200" kern="1200">
                <a:solidFill>
                  <a:schemeClr val="tx1"/>
                </a:solidFill>
                <a:effectLst/>
                <a:latin typeface="+mn-lt"/>
                <a:ea typeface="+mn-ea"/>
                <a:cs typeface="+mn-cs"/>
              </a:rPr>
              <a:t>App Service, AKS, ACI, Service Fabric, </a:t>
            </a:r>
          </a:p>
          <a:p>
            <a:pPr lvl="0" fontAlgn="ctr"/>
            <a:r>
              <a:rPr lang="en-US" sz="1200" kern="1200">
                <a:solidFill>
                  <a:schemeClr val="tx1"/>
                </a:solidFill>
                <a:effectLst/>
                <a:latin typeface="+mn-lt"/>
                <a:ea typeface="+mn-ea"/>
                <a:cs typeface="+mn-cs"/>
              </a:rPr>
              <a:t>Azure Functions</a:t>
            </a:r>
          </a:p>
          <a:p>
            <a:pPr fontAlgn="ctr"/>
            <a:r>
              <a:rPr lang="en-US" sz="1200" kern="1200">
                <a:solidFill>
                  <a:schemeClr val="tx1"/>
                </a:solidFill>
                <a:effectLst/>
                <a:latin typeface="+mn-lt"/>
                <a:ea typeface="+mn-ea"/>
                <a:cs typeface="+mn-cs"/>
              </a:rPr>
              <a:t> </a:t>
            </a:r>
          </a:p>
          <a:p>
            <a:pPr lvl="0" fontAlgn="ctr"/>
            <a:r>
              <a:rPr lang="en-US" sz="1200" b="1" kern="1200">
                <a:solidFill>
                  <a:schemeClr val="tx1"/>
                </a:solidFill>
                <a:effectLst/>
                <a:latin typeface="+mn-lt"/>
                <a:ea typeface="+mn-ea"/>
                <a:cs typeface="+mn-cs"/>
              </a:rPr>
              <a:t>Integration</a:t>
            </a:r>
            <a:r>
              <a:rPr lang="en-US" sz="1200" kern="1200">
                <a:solidFill>
                  <a:schemeClr val="tx1"/>
                </a:solidFill>
                <a:effectLst/>
                <a:latin typeface="+mn-lt"/>
                <a:ea typeface="+mn-ea"/>
                <a:cs typeface="+mn-cs"/>
              </a:rPr>
              <a:t>: API Management, Logic Apps, Event Grid and Service Bus</a:t>
            </a:r>
          </a:p>
          <a:p>
            <a:pPr fontAlgn="ctr"/>
            <a:r>
              <a:rPr lang="en-US" sz="1200" kern="1200">
                <a:solidFill>
                  <a:schemeClr val="tx1"/>
                </a:solidFill>
                <a:effectLst/>
                <a:latin typeface="+mn-lt"/>
                <a:ea typeface="+mn-ea"/>
                <a:cs typeface="+mn-cs"/>
              </a:rPr>
              <a:t> </a:t>
            </a:r>
          </a:p>
          <a:p>
            <a:pPr lvl="0" fontAlgn="ctr"/>
            <a:r>
              <a:rPr lang="en-US" sz="1200" b="1" kern="1200">
                <a:solidFill>
                  <a:schemeClr val="tx1"/>
                </a:solidFill>
                <a:effectLst/>
                <a:latin typeface="+mn-lt"/>
                <a:ea typeface="+mn-ea"/>
                <a:cs typeface="+mn-cs"/>
              </a:rPr>
              <a:t>Data:</a:t>
            </a:r>
            <a:r>
              <a:rPr lang="en-US" sz="1200" kern="1200">
                <a:solidFill>
                  <a:schemeClr val="tx1"/>
                </a:solidFill>
                <a:effectLst/>
                <a:latin typeface="+mn-lt"/>
                <a:ea typeface="+mn-ea"/>
                <a:cs typeface="+mn-cs"/>
              </a:rPr>
              <a:t> Azure SQL Database Managed Instance, Azure Database Service for PostgreSQL, Azure Database Service for MySQL and Azure Cosmos DB</a:t>
            </a:r>
          </a:p>
          <a:p>
            <a:pPr lvl="0" fontAlgn="ctr"/>
            <a:endParaRPr lang="en-US" sz="1200" kern="1200">
              <a:solidFill>
                <a:schemeClr val="tx1"/>
              </a:solidFill>
              <a:effectLst/>
              <a:latin typeface="+mn-lt"/>
              <a:ea typeface="+mn-ea"/>
              <a:cs typeface="+mn-cs"/>
            </a:endParaRPr>
          </a:p>
          <a:p>
            <a:pPr lvl="0" fontAlgn="ctr"/>
            <a:r>
              <a:rPr lang="en-US" sz="1200" kern="1200">
                <a:solidFill>
                  <a:schemeClr val="tx1"/>
                </a:solidFill>
                <a:effectLst/>
                <a:latin typeface="+mn-lt"/>
                <a:ea typeface="+mn-ea"/>
                <a:cs typeface="+mn-cs"/>
              </a:rPr>
              <a:t>Land DevOps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01BB6D-13A4-4B3A-875A-60BA7F511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90213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ctr"/>
            <a:r>
              <a:rPr lang="en-US" sz="1200" b="1" u="sng" kern="1200">
                <a:solidFill>
                  <a:schemeClr val="tx1"/>
                </a:solidFill>
                <a:effectLst/>
                <a:latin typeface="+mn-lt"/>
                <a:ea typeface="+mn-ea"/>
                <a:cs typeface="+mn-cs"/>
              </a:rPr>
              <a:t>Azure services </a:t>
            </a:r>
          </a:p>
          <a:p>
            <a:pPr lvl="0" fontAlgn="ctr"/>
            <a:endParaRPr lang="en-US" sz="1200" b="1" kern="1200">
              <a:solidFill>
                <a:schemeClr val="tx1"/>
              </a:solidFill>
              <a:effectLst/>
              <a:latin typeface="+mn-lt"/>
              <a:ea typeface="+mn-ea"/>
              <a:cs typeface="+mn-cs"/>
            </a:endParaRPr>
          </a:p>
          <a:p>
            <a:pPr lvl="0" fontAlgn="ctr"/>
            <a:r>
              <a:rPr lang="en-US" sz="1200" b="1" kern="1200">
                <a:solidFill>
                  <a:schemeClr val="tx1"/>
                </a:solidFill>
                <a:effectLst/>
                <a:latin typeface="+mn-lt"/>
                <a:ea typeface="+mn-ea"/>
                <a:cs typeface="+mn-cs"/>
              </a:rPr>
              <a:t>Compute: </a:t>
            </a:r>
            <a:r>
              <a:rPr lang="en-US" sz="1200" kern="1200">
                <a:solidFill>
                  <a:schemeClr val="tx1"/>
                </a:solidFill>
                <a:effectLst/>
                <a:latin typeface="+mn-lt"/>
                <a:ea typeface="+mn-ea"/>
                <a:cs typeface="+mn-cs"/>
              </a:rPr>
              <a:t>App Service, AKS, ACI, Service Fabric, Azure</a:t>
            </a:r>
            <a:r>
              <a:rPr lang="en-US" sz="1200" b="1" kern="1200">
                <a:solidFill>
                  <a:schemeClr val="tx1"/>
                </a:solidFill>
                <a:effectLst/>
                <a:latin typeface="+mn-lt"/>
                <a:ea typeface="+mn-ea"/>
                <a:cs typeface="+mn-cs"/>
              </a:rPr>
              <a:t> </a:t>
            </a:r>
            <a:r>
              <a:rPr lang="en-US" sz="1200" kern="1200">
                <a:solidFill>
                  <a:schemeClr val="tx1"/>
                </a:solidFill>
                <a:effectLst/>
                <a:latin typeface="+mn-lt"/>
                <a:ea typeface="+mn-ea"/>
                <a:cs typeface="+mn-cs"/>
              </a:rPr>
              <a:t>Functions</a:t>
            </a:r>
          </a:p>
          <a:p>
            <a:pPr fontAlgn="ctr"/>
            <a:r>
              <a:rPr lang="en-US" sz="1200" kern="1200">
                <a:solidFill>
                  <a:schemeClr val="tx1"/>
                </a:solidFill>
                <a:effectLst/>
                <a:latin typeface="+mn-lt"/>
                <a:ea typeface="+mn-ea"/>
                <a:cs typeface="+mn-cs"/>
              </a:rPr>
              <a:t> </a:t>
            </a:r>
          </a:p>
          <a:p>
            <a:pPr lvl="0" fontAlgn="ctr"/>
            <a:r>
              <a:rPr lang="en-US" sz="1200" b="1" kern="1200">
                <a:solidFill>
                  <a:schemeClr val="tx1"/>
                </a:solidFill>
                <a:effectLst/>
                <a:latin typeface="+mn-lt"/>
                <a:ea typeface="+mn-ea"/>
                <a:cs typeface="+mn-cs"/>
              </a:rPr>
              <a:t>Integration</a:t>
            </a:r>
            <a:r>
              <a:rPr lang="en-US" sz="1200" kern="1200">
                <a:solidFill>
                  <a:schemeClr val="tx1"/>
                </a:solidFill>
                <a:effectLst/>
                <a:latin typeface="+mn-lt"/>
                <a:ea typeface="+mn-ea"/>
                <a:cs typeface="+mn-cs"/>
              </a:rPr>
              <a:t>: API Management, Logic Apps, Event Grid and Service Bus</a:t>
            </a:r>
          </a:p>
          <a:p>
            <a:pPr fontAlgn="ctr"/>
            <a:r>
              <a:rPr lang="en-US" sz="1200" kern="1200">
                <a:solidFill>
                  <a:schemeClr val="tx1"/>
                </a:solidFill>
                <a:effectLst/>
                <a:latin typeface="+mn-lt"/>
                <a:ea typeface="+mn-ea"/>
                <a:cs typeface="+mn-cs"/>
              </a:rPr>
              <a:t> </a:t>
            </a:r>
          </a:p>
          <a:p>
            <a:pPr lvl="0" fontAlgn="ctr"/>
            <a:r>
              <a:rPr lang="en-US" sz="1200" b="1" kern="1200">
                <a:solidFill>
                  <a:schemeClr val="tx1"/>
                </a:solidFill>
                <a:effectLst/>
                <a:latin typeface="+mn-lt"/>
                <a:ea typeface="+mn-ea"/>
                <a:cs typeface="+mn-cs"/>
              </a:rPr>
              <a:t>Data:</a:t>
            </a:r>
            <a:r>
              <a:rPr lang="en-US" sz="1200" kern="1200">
                <a:solidFill>
                  <a:schemeClr val="tx1"/>
                </a:solidFill>
                <a:effectLst/>
                <a:latin typeface="+mn-lt"/>
                <a:ea typeface="+mn-ea"/>
                <a:cs typeface="+mn-cs"/>
              </a:rPr>
              <a:t> Azure SQL Database Managed Instance, Azure Database Service for PostgreSQL, Azure Database Service for MySQL and Azure Cosmos DB </a:t>
            </a:r>
          </a:p>
          <a:p>
            <a:pPr lvl="0" fontAlgn="ctr"/>
            <a:endParaRPr lang="en-US" sz="1200" kern="120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Land DevOps</a:t>
            </a:r>
          </a:p>
          <a:p>
            <a:pPr lvl="0" fontAlgn="ct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D3C565-F0A3-4D69-80B4-5AD40B8AC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34567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Speaker note:</a:t>
            </a:r>
          </a:p>
          <a:p>
            <a:endParaRPr lang="en-US" dirty="0"/>
          </a:p>
          <a:p>
            <a:r>
              <a:rPr lang="en-US" dirty="0"/>
              <a:t>While this can be a lot to consumer at one glance, our guidance is, from system of record to innovation, we recommend you move up the stack, from gaining just efficiency to a true innovation play. </a:t>
            </a:r>
          </a:p>
          <a:p>
            <a:endParaRPr lang="en-US" dirty="0"/>
          </a:p>
          <a:p>
            <a:r>
              <a:rPr lang="en-US" dirty="0"/>
              <a:t>Each customer is a unique snowflake. We get it. We offer portfolio assessment consultation service, tools and partners to help you decide the best path forward.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DFC2B6-5D76-4D7B-9ED3-4AF53D3E83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40395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Presentation Notes:</a:t>
            </a:r>
          </a:p>
          <a:p>
            <a:r>
              <a:rPr lang="en-US" dirty="0"/>
              <a:t>This slide shows the </a:t>
            </a:r>
            <a:r>
              <a:rPr lang="en-US" b="0" dirty="0"/>
              <a:t>outcome of the </a:t>
            </a:r>
            <a:r>
              <a:rPr lang="en-US" b="1" dirty="0"/>
              <a:t>portfolio evaluation process</a:t>
            </a:r>
            <a:r>
              <a:rPr lang="en-US" dirty="0"/>
              <a:t>. It shows the output and results</a:t>
            </a:r>
            <a:r>
              <a:rPr lang="en-US" baseline="0" dirty="0"/>
              <a:t> of portfolio evaluation, and how the vast portfolio is divided up and slated for adoption. It also shows that half of the portfolio consists of custom LOB apps.</a:t>
            </a:r>
            <a:endParaRPr lang="en-US" dirty="0"/>
          </a:p>
          <a:p>
            <a:endParaRPr lang="en-US" dirty="0"/>
          </a:p>
          <a:p>
            <a:r>
              <a:rPr lang="en-US" b="1" dirty="0"/>
              <a:t>Speaker Notes:</a:t>
            </a:r>
            <a:endParaRPr lang="en-US" dirty="0"/>
          </a:p>
          <a:p>
            <a:pPr marL="0" indent="0">
              <a:buFont typeface="Arial" panose="020B0604020202020204" pitchFamily="34" charset="0"/>
              <a:buNone/>
            </a:pPr>
            <a:r>
              <a:rPr lang="en-US" dirty="0"/>
              <a:t>After</a:t>
            </a:r>
            <a:r>
              <a:rPr lang="en-US" baseline="0" dirty="0"/>
              <a:t> analyzing our portfolio, we’ve determined rough distributions of application placement in the cloud.</a:t>
            </a:r>
          </a:p>
          <a:p>
            <a:pPr marL="171450" indent="-171450">
              <a:buFont typeface="Arial" panose="020B0604020202020204" pitchFamily="34" charset="0"/>
              <a:buChar char="•"/>
            </a:pPr>
            <a:r>
              <a:rPr lang="en-US" baseline="0" dirty="0"/>
              <a:t>As mentioned previously, this has been a great opportunity to retire applications and streamline our portfolio. We see </a:t>
            </a:r>
            <a:r>
              <a:rPr lang="en-US" b="1" u="sng" baseline="0" dirty="0"/>
              <a:t>30 percent</a:t>
            </a:r>
            <a:r>
              <a:rPr lang="en-US" baseline="0" dirty="0"/>
              <a:t> of our portfolio here. 1,300 apps, very aggressive about addressing capability duplication. </a:t>
            </a:r>
          </a:p>
          <a:p>
            <a:pPr marL="342900" lvl="1" indent="-171450">
              <a:buFont typeface="Arial" panose="020B0604020202020204" pitchFamily="34" charset="0"/>
              <a:buChar char="•"/>
            </a:pPr>
            <a:r>
              <a:rPr lang="en-US" baseline="0" dirty="0"/>
              <a:t>Retire: Evaluate whether we can retire or consolidate functionality into one app or service line. </a:t>
            </a:r>
          </a:p>
          <a:p>
            <a:pPr marL="342900" lvl="1" indent="-171450">
              <a:buFont typeface="Arial" panose="020B0604020202020204" pitchFamily="34" charset="0"/>
              <a:buChar char="•"/>
            </a:pPr>
            <a:r>
              <a:rPr lang="en-US" baseline="0" dirty="0"/>
              <a:t>Rightsize: IT is good at overprovisioning and underutilizing. This is reflected in utilization rates, and cold/frozen servers.  Moving to the cloud is an opportunity to look at performance and capabilities of existing physical servers/VMs, and decide where to land in Azure. </a:t>
            </a:r>
          </a:p>
          <a:p>
            <a:pPr marL="342900" lvl="1" indent="-171450">
              <a:buFont typeface="Arial" panose="020B0604020202020204" pitchFamily="34" charset="0"/>
              <a:buChar char="•"/>
            </a:pPr>
            <a:r>
              <a:rPr lang="en-US" baseline="0" dirty="0"/>
              <a:t>Eliminate environments: Thousands of physical servers and VMs have been eliminated.</a:t>
            </a:r>
          </a:p>
          <a:p>
            <a:pPr marL="514350" lvl="2" indent="-171450">
              <a:buFont typeface="Arial" panose="020B0604020202020204" pitchFamily="34" charset="0"/>
              <a:buChar char="•"/>
            </a:pPr>
            <a:r>
              <a:rPr lang="en-US" baseline="0" dirty="0"/>
              <a:t>Go after cold (&lt; 5% server utilization in 90 days) and frozen (&lt; 20% server utilization in 7 days) assets. Get smart about how we use what we bought.</a:t>
            </a:r>
          </a:p>
          <a:p>
            <a:pPr marL="514350" lvl="2" indent="-171450">
              <a:buFont typeface="Arial" panose="020B0604020202020204" pitchFamily="34" charset="0"/>
              <a:buChar char="•"/>
            </a:pPr>
            <a:r>
              <a:rPr lang="en-US" baseline="0" dirty="0"/>
              <a:t>For sustain apps (no further investment), look to see if app has pre-production environments such as Dev or Test, and turn them off. This can realize a 90% cost savings.</a:t>
            </a:r>
          </a:p>
          <a:p>
            <a:pPr marL="514350" lvl="2"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a:t>We see </a:t>
            </a:r>
            <a:r>
              <a:rPr lang="en-US" b="1" u="sng" baseline="0" dirty="0"/>
              <a:t>15%</a:t>
            </a:r>
            <a:r>
              <a:rPr lang="en-US" baseline="0" dirty="0"/>
              <a:t> of our portfolio being replaced by a SaaS solution (move from Office servers to Office 365)  </a:t>
            </a:r>
          </a:p>
          <a:p>
            <a:pPr marL="171450" indent="-171450">
              <a:buFont typeface="Arial" panose="020B0604020202020204" pitchFamily="34" charset="0"/>
              <a:buChar char="•"/>
            </a:pPr>
            <a:r>
              <a:rPr lang="en-US" baseline="0" dirty="0"/>
              <a:t>Adopt commodity solutions, such as Office 365, SharePoint Online, some third-party solutions, as they become available. </a:t>
            </a:r>
          </a:p>
          <a:p>
            <a:pPr marL="171450" indent="-171450">
              <a:buFont typeface="Arial" panose="020B0604020202020204" pitchFamily="34" charset="0"/>
              <a:buChar char="•"/>
            </a:pPr>
            <a:r>
              <a:rPr lang="en-US" baseline="0" dirty="0"/>
              <a:t>Transition functionality from shadow IT to retail solutions.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Complex and customized LOB applications make up </a:t>
            </a:r>
            <a:r>
              <a:rPr lang="en-US" b="1" u="sng" baseline="0" dirty="0"/>
              <a:t>50%</a:t>
            </a:r>
            <a:r>
              <a:rPr lang="en-US" baseline="0" dirty="0"/>
              <a:t> of our portfolio. Within that 50%:</a:t>
            </a:r>
          </a:p>
          <a:p>
            <a:pPr marL="171450" indent="-171450">
              <a:buFont typeface="Arial" panose="020B0604020202020204" pitchFamily="34" charset="0"/>
              <a:buChar char="•"/>
            </a:pPr>
            <a:r>
              <a:rPr lang="en-US" b="1" baseline="0" dirty="0"/>
              <a:t>35% </a:t>
            </a:r>
            <a:r>
              <a:rPr lang="en-US" b="0" baseline="0" dirty="0"/>
              <a:t>have been identified as “first to move.” These are basic web apps, or re-architected solutions.</a:t>
            </a:r>
          </a:p>
          <a:p>
            <a:pPr marL="171450" indent="-171450">
              <a:buFont typeface="Arial" panose="020B0604020202020204" pitchFamily="34" charset="0"/>
              <a:buChar char="•"/>
            </a:pPr>
            <a:r>
              <a:rPr lang="en-US" b="1" baseline="0" dirty="0"/>
              <a:t>10% </a:t>
            </a:r>
            <a:r>
              <a:rPr lang="en-US" b="0" baseline="0" dirty="0"/>
              <a:t>have been identified as “next to move.” These are being  Moved to IaaS. We are more aggressive than customers, focusing on “what’s moving next?” Don’t hesitate, move apps and functionality, and make it work.</a:t>
            </a:r>
          </a:p>
          <a:p>
            <a:pPr marL="171450" indent="-171450">
              <a:buFont typeface="Arial" panose="020B0604020202020204" pitchFamily="34" charset="0"/>
              <a:buChar char="•"/>
            </a:pPr>
            <a:r>
              <a:rPr lang="en-US" b="1" baseline="0" dirty="0"/>
              <a:t>5% </a:t>
            </a:r>
            <a:r>
              <a:rPr lang="en-US" baseline="0" dirty="0"/>
              <a:t>have been identified as “hard or costly to move.” They </a:t>
            </a:r>
            <a:r>
              <a:rPr lang="en-US" b="0" baseline="0" dirty="0"/>
              <a:t>fail, and fail fast.</a:t>
            </a:r>
            <a:endParaRPr lang="en-US" b="1" baseline="0" dirty="0"/>
          </a:p>
          <a:p>
            <a:pPr marL="0" indent="0">
              <a:buFont typeface="Arial" panose="020B0604020202020204" pitchFamily="34" charset="0"/>
              <a:buNone/>
            </a:pPr>
            <a:endParaRPr lang="en-US" b="1" baseline="0" dirty="0"/>
          </a:p>
          <a:p>
            <a:pPr marL="0" indent="0">
              <a:buFont typeface="Arial" panose="020B0604020202020204" pitchFamily="34" charset="0"/>
              <a:buNone/>
            </a:pPr>
            <a:r>
              <a:rPr lang="en-US" b="1" baseline="0" dirty="0"/>
              <a:t>Some apps have been moved back on-premises. Why? </a:t>
            </a:r>
          </a:p>
          <a:p>
            <a:pPr marL="171450" indent="-171450">
              <a:buFont typeface="Arial" panose="020B0604020202020204" pitchFamily="34" charset="0"/>
              <a:buChar char="•"/>
            </a:pPr>
            <a:r>
              <a:rPr lang="en-US" b="0" baseline="0" dirty="0"/>
              <a:t>Azure capabilities need to develop, or need very large VM to make it work. </a:t>
            </a:r>
          </a:p>
          <a:p>
            <a:pPr marL="171450" indent="-171450">
              <a:buFont typeface="Arial" panose="020B0604020202020204" pitchFamily="34" charset="0"/>
              <a:buChar char="•"/>
            </a:pPr>
            <a:r>
              <a:rPr lang="en-US" b="0" baseline="0" dirty="0"/>
              <a:t>They can’t meet SLAs, and can’t be remediated. </a:t>
            </a:r>
          </a:p>
          <a:p>
            <a:pPr marL="171450" indent="-171450">
              <a:buFont typeface="Arial" panose="020B0604020202020204" pitchFamily="34" charset="0"/>
              <a:buChar char="•"/>
            </a:pPr>
            <a:r>
              <a:rPr lang="en-US" b="0" baseline="0" dirty="0"/>
              <a:t>Proof of concept, for example </a:t>
            </a:r>
            <a:r>
              <a:rPr lang="en-US" baseline="0" dirty="0"/>
              <a:t>waiting for internal security reviews, due diligence, and so on. </a:t>
            </a:r>
          </a:p>
          <a:p>
            <a:pPr marL="171450" indent="-171450">
              <a:buFont typeface="Arial" panose="020B0604020202020204" pitchFamily="34" charset="0"/>
              <a:buChar char="•"/>
            </a:pPr>
            <a:r>
              <a:rPr lang="en-US" b="0" u="none" baseline="0" dirty="0"/>
              <a:t>Less than </a:t>
            </a:r>
            <a:r>
              <a:rPr lang="en-US" b="1" u="sng" baseline="0" dirty="0"/>
              <a:t>5%</a:t>
            </a:r>
            <a:r>
              <a:rPr lang="en-US" b="1" baseline="0" dirty="0"/>
              <a:t> </a:t>
            </a:r>
            <a:r>
              <a:rPr lang="en-US" baseline="0" dirty="0"/>
              <a:t>of apps remain on premises.</a:t>
            </a:r>
          </a:p>
          <a:p>
            <a:pPr marL="342900" lvl="1" indent="-171450">
              <a:buFont typeface="Arial" panose="020B0604020202020204" pitchFamily="34" charset="0"/>
              <a:buChar char="•"/>
            </a:pPr>
            <a:endParaRPr lang="en-US" baseline="0" dirty="0"/>
          </a:p>
          <a:p>
            <a:pPr marL="0" indent="0">
              <a:buFont typeface="Arial" panose="020B0604020202020204" pitchFamily="34" charset="0"/>
              <a:buNone/>
            </a:pPr>
            <a:r>
              <a:rPr lang="en-US" b="1" dirty="0"/>
              <a:t>Notes</a:t>
            </a:r>
            <a:r>
              <a:rPr lang="en-US" b="1" baseline="0" dirty="0"/>
              <a:t> on rightsizing</a:t>
            </a:r>
          </a:p>
          <a:p>
            <a:pPr marL="171450" indent="-171450">
              <a:buFont typeface="Arial" panose="020B0604020202020204" pitchFamily="34" charset="0"/>
              <a:buChar char="•"/>
            </a:pPr>
            <a:r>
              <a:rPr lang="en-US" baseline="0" dirty="0"/>
              <a:t>Take the opportunity to rightsize as you go in.  Scale up and out. Acquire technical “debt” from legacy apps, which were designed to work in on-premises environments, where latency is low.  </a:t>
            </a:r>
          </a:p>
          <a:p>
            <a:pPr marL="171450" indent="-171450">
              <a:buFont typeface="Arial" panose="020B0604020202020204" pitchFamily="34" charset="0"/>
              <a:buChar char="•"/>
            </a:pPr>
            <a:r>
              <a:rPr lang="en-US" baseline="0" dirty="0"/>
              <a:t>Moving to the cloud, some considerations, such as latency, may no longer be an issue in the cloud environment. On the other hand, there may be new issues, such as the speed of light, when workloads are moved further away. </a:t>
            </a:r>
          </a:p>
          <a:p>
            <a:pPr marL="171450" indent="-171450">
              <a:buFont typeface="Arial" panose="020B0604020202020204" pitchFamily="34" charset="0"/>
              <a:buChar char="•"/>
            </a:pPr>
            <a:r>
              <a:rPr lang="en-US" baseline="0" dirty="0"/>
              <a:t>Like an onion, the center is a server. It is unlikely that an enterprise IT app is a single server. Usually multiple servers. </a:t>
            </a:r>
          </a:p>
          <a:p>
            <a:pPr marL="171450" indent="-171450">
              <a:buFont typeface="Arial" panose="020B0604020202020204" pitchFamily="34" charset="0"/>
              <a:buChar char="•"/>
            </a:pPr>
            <a:r>
              <a:rPr lang="en-US" baseline="0" dirty="0"/>
              <a:t>Move one server into public cloud?  Adding 50 megaseconds can have an impact. There are upstream and downstream dependencies on service lines.  For example, the store experience is an app, sales engine, and fulfillment engine. The move may affect customers, SLAs with business partners, etc.  </a:t>
            </a:r>
          </a:p>
          <a:p>
            <a:pPr marL="171450" indent="-171450">
              <a:buFont typeface="Arial" panose="020B0604020202020204" pitchFamily="34" charset="0"/>
              <a:buChar char="•"/>
            </a:pPr>
            <a:r>
              <a:rPr lang="en-US" baseline="0" dirty="0"/>
              <a:t>Start with smallest computing capacity that you can make it work in; it is easier to move to larger sizes if needed.  </a:t>
            </a:r>
          </a:p>
          <a:p>
            <a:pPr marL="342900" lvl="1" indent="-171450">
              <a:buFont typeface="Arial" panose="020B0604020202020204" pitchFamily="34" charset="0"/>
              <a:buChar char="•"/>
            </a:pPr>
            <a:r>
              <a:rPr lang="en-US" baseline="0" dirty="0"/>
              <a:t>This is a big cultural change. IT usually overprovisions computing capacity.</a:t>
            </a:r>
          </a:p>
          <a:p>
            <a:pPr marL="342900" lvl="1" indent="-171450">
              <a:buFont typeface="Arial" panose="020B0604020202020204" pitchFamily="34" charset="0"/>
              <a:buChar char="•"/>
            </a:pPr>
            <a:r>
              <a:rPr lang="en-US" baseline="0" dirty="0"/>
              <a:t>You must continue to monitor environments. For example, if writing an app for PaaS, it doesn’t automatically rightsize itself.</a:t>
            </a:r>
          </a:p>
          <a:p>
            <a:pPr marL="342900" lvl="1" indent="-171450">
              <a:buFont typeface="Arial" panose="020B0604020202020204" pitchFamily="34" charset="0"/>
              <a:buChar char="•"/>
            </a:pPr>
            <a:endParaRPr lang="en-US" dirty="0"/>
          </a:p>
          <a:p>
            <a:pPr marL="0" lvl="0" indent="0">
              <a:buFont typeface="Arial" panose="020B0604020202020204" pitchFamily="34" charset="0"/>
              <a:buNone/>
            </a:pPr>
            <a:r>
              <a:rPr lang="en-US" b="1" baseline="0" dirty="0"/>
              <a:t>Process for approaching complex/customized LOB apps</a:t>
            </a:r>
          </a:p>
          <a:p>
            <a:pPr marL="228600" lvl="0" indent="-228600">
              <a:buFont typeface="+mj-lt"/>
              <a:buAutoNum type="arabicPeriod"/>
            </a:pPr>
            <a:r>
              <a:rPr lang="en-US" baseline="0" dirty="0"/>
              <a:t>Expose functionality in existing SaaS/PaaS solution. </a:t>
            </a:r>
            <a:r>
              <a:rPr lang="en-US" i="0" baseline="0" dirty="0"/>
              <a:t>May have to re-architect or rebuild. </a:t>
            </a:r>
            <a:endParaRPr lang="en-US" i="1" baseline="0" dirty="0"/>
          </a:p>
          <a:p>
            <a:pPr marL="228600" lvl="0" indent="-228600">
              <a:buFont typeface="+mj-lt"/>
              <a:buAutoNum type="arabicPeriod"/>
            </a:pPr>
            <a:r>
              <a:rPr lang="en-US" i="0" baseline="0" dirty="0"/>
              <a:t>Convert to Azure PaaS solution.</a:t>
            </a:r>
            <a:endParaRPr lang="en-US" i="1" baseline="0" dirty="0"/>
          </a:p>
          <a:p>
            <a:pPr marL="228600" lvl="0" indent="-228600">
              <a:buFont typeface="+mj-lt"/>
              <a:buAutoNum type="arabicPeriod"/>
            </a:pPr>
            <a:r>
              <a:rPr lang="en-US" i="0" baseline="0" dirty="0"/>
              <a:t>Optimize and perform bulk operation, move to Azure IaaS VM. </a:t>
            </a:r>
            <a:endParaRPr lang="en-US" i="1" baseline="0" dirty="0"/>
          </a:p>
          <a:p>
            <a:pPr marL="228600" lvl="0" indent="-228600">
              <a:buFont typeface="+mj-lt"/>
              <a:buAutoNum type="arabicPeriod"/>
            </a:pPr>
            <a:r>
              <a:rPr lang="en-US" i="0" baseline="0" dirty="0"/>
              <a:t>No change, lift and shift to IaaS. Move the existing IT footprint to Azure.  Re-create/copy to Azure, or move from on- to off-premises.</a:t>
            </a:r>
          </a:p>
          <a:p>
            <a:pPr marL="171450" indent="-171450">
              <a:buFont typeface="Arial" panose="020B0604020202020204" pitchFamily="34" charset="0"/>
              <a:buChar char="•"/>
            </a:pPr>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2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Microsoft IT Access Strategy</a:t>
            </a:r>
          </a:p>
        </p:txBody>
      </p:sp>
      <p:sp>
        <p:nvSpPr>
          <p:cNvPr id="5" name="Footer Placeholder 4"/>
          <p:cNvSpPr>
            <a:spLocks noGrp="1"/>
          </p:cNvSpPr>
          <p:nvPr>
            <p:ph type="ftr" sz="quarter" idx="11"/>
          </p:nvPr>
        </p:nvSpPr>
        <p:spPr/>
        <p:txBody>
          <a:bodyPr/>
          <a:lstStyle/>
          <a:p>
            <a:pPr marL="0"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23" rtl="0" eaLnBrk="1" fontAlgn="auto" latinLnBrk="0" hangingPunct="1">
              <a:lnSpc>
                <a:spcPct val="100000"/>
              </a:lnSpc>
              <a:spcBef>
                <a:spcPts val="0"/>
              </a:spcBef>
              <a:spcAft>
                <a:spcPts val="0"/>
              </a:spcAft>
              <a:buClrTx/>
              <a:buSzTx/>
              <a:buFontTx/>
              <a:buNone/>
              <a:tabLst/>
              <a:defRPr/>
            </a:pPr>
            <a:fld id="{E2133CE3-ECDC-46BA-B2C9-ABABA38E712E}" type="datetime1">
              <a:rPr kumimoji="0" lang="en-US" sz="1200" b="0" i="0" u="none" strike="noStrike" kern="1200" cap="none" spc="0" normalizeH="0" baseline="0" noProof="0" smtClean="0">
                <a:ln>
                  <a:noFill/>
                </a:ln>
                <a:solidFill>
                  <a:prstClr val="black"/>
                </a:solidFill>
                <a:effectLst/>
                <a:uLnTx/>
                <a:uFillTx/>
                <a:latin typeface="Segoe UI Light" panose="020B0502040204020203" pitchFamily="34" charset="0"/>
                <a:ea typeface="+mn-ea"/>
                <a:cs typeface="Segoe UI Light" panose="020B0502040204020203" pitchFamily="34" charset="0"/>
              </a:rPr>
              <a:pPr marL="0" marR="0" lvl="0" indent="0" algn="r" defTabSz="914323" rtl="0" eaLnBrk="1" fontAlgn="auto" latinLnBrk="0" hangingPunct="1">
                <a:lnSpc>
                  <a:spcPct val="100000"/>
                </a:lnSpc>
                <a:spcBef>
                  <a:spcPts val="0"/>
                </a:spcBef>
                <a:spcAft>
                  <a:spcPts val="0"/>
                </a:spcAft>
                <a:buClrTx/>
                <a:buSzTx/>
                <a:buFontTx/>
                <a:buNone/>
                <a:tabLst/>
                <a:defRPr/>
              </a:pPr>
              <a:t>11/22/2018</a:t>
            </a:fld>
            <a:endPar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7" name="Slide Number Placeholder 6"/>
          <p:cNvSpPr>
            <a:spLocks noGrp="1"/>
          </p:cNvSpPr>
          <p:nvPr>
            <p:ph type="sldNum" sz="quarter" idx="13"/>
          </p:nvPr>
        </p:nvSpPr>
        <p:spPr/>
        <p:txBody>
          <a:bodyPr/>
          <a:lstStyle/>
          <a:p>
            <a:pPr marL="0" marR="0" lvl="0" indent="0" algn="r" defTabSz="91432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Light" panose="020B0502040204020203" pitchFamily="34" charset="0"/>
                <a:ea typeface="+mn-ea"/>
                <a:cs typeface="Segoe UI Light" panose="020B0502040204020203" pitchFamily="34" charset="0"/>
              </a:rPr>
              <a:pPr marL="0" marR="0" lvl="0" indent="0" algn="r" defTabSz="914323"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948792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F24A83E-B850-4B10-9816-5B201ECE51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04254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DFC2B6-5D76-4D7B-9ED3-4AF53D3E833D}" type="slidenum">
              <a:rPr lang="en-US" smtClean="0"/>
              <a:t>23</a:t>
            </a:fld>
            <a:endParaRPr lang="en-US"/>
          </a:p>
        </p:txBody>
      </p:sp>
    </p:spTree>
    <p:extLst>
      <p:ext uri="{BB962C8B-B14F-4D97-AF65-F5344CB8AC3E}">
        <p14:creationId xmlns:p14="http://schemas.microsoft.com/office/powerpoint/2010/main" val="28593136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Azure. Cloud for all.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These 4 pillars represent the main value proposition for what differentiates Azure from the competition.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you can see in the proof points, these are the reason why customers choose Microsoft, because of the unique value that we provide in a productive, hybrid, intelligent, and trusted cloud.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With Azure, you can do—or </a:t>
            </a:r>
            <a:r>
              <a:rPr lang="en-US" b="0" i="1" dirty="0"/>
              <a:t>be</a:t>
            </a:r>
            <a:r>
              <a:rPr lang="en-US" b="0" i="0" dirty="0"/>
              <a:t>—all of these things.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Productive</a:t>
            </a:r>
          </a:p>
          <a:p>
            <a:pPr marL="171450" indent="-171450">
              <a:buFont typeface="Arial" panose="020B0604020202020204" pitchFamily="34" charset="0"/>
              <a:buChar char="•"/>
            </a:pPr>
            <a:r>
              <a:rPr lang="en-US" dirty="0"/>
              <a:t>Get unparalleled developer productivity with integrated tools from mobile DevOps to </a:t>
            </a:r>
            <a:r>
              <a:rPr lang="en-US" dirty="0" err="1"/>
              <a:t>serverless</a:t>
            </a:r>
            <a:r>
              <a:rPr lang="en-US" dirty="0"/>
              <a:t> computing.</a:t>
            </a:r>
          </a:p>
          <a:p>
            <a:pPr marL="171450" indent="-171450">
              <a:buFont typeface="Arial" panose="020B0604020202020204" pitchFamily="34" charset="0"/>
              <a:buChar char="•"/>
            </a:pPr>
            <a:r>
              <a:rPr lang="en-US" dirty="0">
                <a:hlinkClick r:id="rId3"/>
              </a:rPr>
              <a:t>Learn about accelerating innovation</a:t>
            </a:r>
            <a:r>
              <a:rPr lang="en-US" dirty="0"/>
              <a:t> </a:t>
            </a:r>
          </a:p>
          <a:p>
            <a:pPr marL="171450" indent="-171450">
              <a:buFont typeface="Arial" panose="020B0604020202020204" pitchFamily="34" charset="0"/>
              <a:buChar char="•"/>
            </a:pPr>
            <a:r>
              <a:rPr lang="en-US" b="1" dirty="0"/>
              <a:t>Hybrid</a:t>
            </a:r>
          </a:p>
          <a:p>
            <a:pPr marL="171450" indent="-171450">
              <a:buFont typeface="Arial" panose="020B0604020202020204" pitchFamily="34" charset="0"/>
              <a:buChar char="•"/>
            </a:pPr>
            <a:r>
              <a:rPr lang="en-US" dirty="0"/>
              <a:t>Develop and deploy where you want, with the only consistent hybrid cloud on the market. Extend Azure on-premises with Azure Stack.</a:t>
            </a:r>
          </a:p>
          <a:p>
            <a:pPr marL="171450" indent="-171450">
              <a:buFont typeface="Arial" panose="020B0604020202020204" pitchFamily="34" charset="0"/>
              <a:buChar char="•"/>
            </a:pPr>
            <a:r>
              <a:rPr lang="en-US" dirty="0">
                <a:hlinkClick r:id="rId4"/>
              </a:rPr>
              <a:t>Learn about our consistent hybrid cloud</a:t>
            </a:r>
            <a:r>
              <a:rPr lang="en-US" dirty="0"/>
              <a:t> </a:t>
            </a:r>
          </a:p>
          <a:p>
            <a:pPr marL="171450" indent="-171450">
              <a:buFont typeface="Arial" panose="020B0604020202020204" pitchFamily="34" charset="0"/>
              <a:buChar char="•"/>
            </a:pPr>
            <a:r>
              <a:rPr lang="en-US" b="1" dirty="0"/>
              <a:t>Intelligent</a:t>
            </a:r>
          </a:p>
          <a:p>
            <a:pPr marL="171450" indent="-171450">
              <a:buFont typeface="Arial" panose="020B0604020202020204" pitchFamily="34" charset="0"/>
              <a:buChar char="•"/>
            </a:pPr>
            <a:r>
              <a:rPr lang="en-US" dirty="0"/>
              <a:t>Create intelligent apps that delight with data-driven experiences. Go quickly from concept to release with Azure data services and artificial intelligence, from image recognition to bot services.</a:t>
            </a:r>
          </a:p>
          <a:p>
            <a:pPr marL="171450" indent="-171450">
              <a:buFont typeface="Arial" panose="020B0604020202020204" pitchFamily="34" charset="0"/>
              <a:buChar char="•"/>
            </a:pPr>
            <a:r>
              <a:rPr lang="en-US" dirty="0">
                <a:hlinkClick r:id="rId5"/>
              </a:rPr>
              <a:t>Learn about intelligent apps</a:t>
            </a:r>
            <a:r>
              <a:rPr lang="en-US" dirty="0"/>
              <a:t> </a:t>
            </a:r>
          </a:p>
          <a:p>
            <a:pPr marL="171450" indent="-171450">
              <a:buFont typeface="Arial" panose="020B0604020202020204" pitchFamily="34" charset="0"/>
              <a:buChar char="•"/>
            </a:pPr>
            <a:r>
              <a:rPr lang="en-US" b="1" dirty="0"/>
              <a:t>Trusted</a:t>
            </a:r>
          </a:p>
          <a:p>
            <a:pPr marL="171450" indent="-171450">
              <a:buFont typeface="Arial" panose="020B0604020202020204" pitchFamily="34" charset="0"/>
              <a:buChar char="•"/>
            </a:pPr>
            <a:r>
              <a:rPr lang="en-US" dirty="0"/>
              <a:t>Join startups, governments, and 90 percent of Fortune 500s that trust the Microsoft Cloud for security, privacy, transparency, and the most compliance coverage of any cloud provider.</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11/22/2018 2:24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59306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11/22/2018 2:24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86807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D000F-6A18-4C0F-9390-442A0B75F113}"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s-ES_trad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20307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en-US" dirty="0"/>
              <a:t>Containers are becoming the common currency of deployment and </a:t>
            </a:r>
            <a:r>
              <a:rPr lang="en-US" sz="1000" dirty="0"/>
              <a:t>have fundamentally changed the way developers develop their applications, the way applications are deployed, and the way system administrators manage their environments. </a:t>
            </a:r>
          </a:p>
          <a:p>
            <a:pPr marL="181240" indent="-181240">
              <a:buFont typeface="Arial" panose="020B0604020202020204" pitchFamily="34" charset="0"/>
              <a:buChar char="•"/>
            </a:pPr>
            <a:r>
              <a:rPr lang="en-US" sz="1000" dirty="0"/>
              <a:t>Containers offer a broadly accepted and open standard, enabling simple portability between platforms and even between clouds. </a:t>
            </a:r>
          </a:p>
          <a:p>
            <a:endParaRPr lang="en-US" dirty="0"/>
          </a:p>
          <a:p>
            <a:r>
              <a:rPr lang="en-US" dirty="0"/>
              <a:t>Azure offer you the flexibility to use tools that your teams are familiar with.   You can use Azure Container Registry </a:t>
            </a:r>
            <a:r>
              <a:rPr lang="en-US" sz="1000" dirty="0"/>
              <a:t>to s</a:t>
            </a:r>
            <a:r>
              <a:rPr lang="en-US" dirty="0"/>
              <a:t>tore </a:t>
            </a:r>
            <a:r>
              <a:rPr lang="en-US" sz="1000" dirty="0"/>
              <a:t>and manage container images across all types of Azure deployments and deploy them using compute option that works best for your needs. </a:t>
            </a:r>
          </a:p>
          <a:p>
            <a:endParaRPr lang="en-US" sz="1000" dirty="0"/>
          </a:p>
          <a:p>
            <a:r>
              <a:rPr lang="en-US" sz="1000" dirty="0"/>
              <a:t>If you’re getting started with containers, Azure Container Instances (ACI) provide a simple experience to get started with containers in the cloud, enabling you to quickly create and deploy new containers with only a few simple parameters. For web apps, we now support containers in App Service which offers built-in CI/CD and a fully managed platform to run container based web applications. </a:t>
            </a:r>
          </a:p>
          <a:p>
            <a:endParaRPr lang="en-US" sz="1000" dirty="0"/>
          </a:p>
          <a:p>
            <a:r>
              <a:rPr lang="en-US" sz="1000" dirty="0"/>
              <a:t>For advanced applications, you would typically need a product that supports container orchestration.  We support all the leading container &amp; orchestrators we have in the marketplace.  </a:t>
            </a:r>
          </a:p>
          <a:p>
            <a:r>
              <a:rPr lang="en-US" sz="1000" dirty="0"/>
              <a:t>Azure Service Fabric is one such platform we also use to run many of our own services such as Skype for Business, Dynamics 365. It supports container orchestration, both for Windows and Linux, and can be used to run large scale applications.  </a:t>
            </a:r>
          </a:p>
          <a:p>
            <a:r>
              <a:rPr lang="en-US" sz="1000" dirty="0"/>
              <a:t> </a:t>
            </a:r>
          </a:p>
          <a:p>
            <a:r>
              <a:rPr lang="en-US" sz="1000" dirty="0"/>
              <a:t>One of our core tenets is to provide to provide choice  and Microsoft was one of the first to support the leading open source container orchestrators, including Kubernetes, Docker Swarm, and DC/OS, in the cloud.   </a:t>
            </a:r>
          </a:p>
          <a:p>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991557-1ADB-4044-AE76-1579580224F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43238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2988" y="527050"/>
            <a:ext cx="4683125" cy="2633663"/>
          </a:xfrm>
          <a:prstGeom prst="rect">
            <a:avLst/>
          </a:prstGeom>
        </p:spPr>
      </p:sp>
      <p:sp>
        <p:nvSpPr>
          <p:cNvPr id="3" name="Notes Placeholder 2"/>
          <p:cNvSpPr>
            <a:spLocks noGrp="1"/>
          </p:cNvSpPr>
          <p:nvPr>
            <p:ph type="body" idx="1"/>
          </p:nvPr>
        </p:nvSpPr>
        <p:spPr>
          <a:xfrm>
            <a:off x="930910" y="3335973"/>
            <a:ext cx="7447280" cy="3160395"/>
          </a:xfrm>
          <a:prstGeom prst="rect">
            <a:avLst/>
          </a:prstGeom>
        </p:spPr>
        <p:txBody>
          <a:bodyPr>
            <a:normAutofit fontScale="47500" lnSpcReduction="20000"/>
          </a:bodyPr>
          <a:lstStyle/>
          <a:p>
            <a:r>
              <a:rPr lang="en-US"/>
              <a:t>By modernizing the infrastructure that powers your applications, you can drive significant cost efficiencies and save on IT maintenance budget. </a:t>
            </a:r>
          </a:p>
          <a:p>
            <a:r>
              <a:rPr lang="en-US"/>
              <a:t>Not only that, there is a McKinsey study which says “by digitizing information-intensive processes, costs can be cut by up to 90 percent and turnaround times improved by several orders of magnitude” </a:t>
            </a:r>
          </a:p>
          <a:p>
            <a:endParaRPr lang="en-US" b="1"/>
          </a:p>
          <a:p>
            <a:r>
              <a:rPr lang="en-US">
                <a:effectLst/>
              </a:rPr>
              <a:t>The second is from a MIT study that found agile firms increase revenues 37 percent faster than non-agile companies; the same businesses also generate 30 percent higher profits than their non-agile counterparts.</a:t>
            </a:r>
          </a:p>
          <a:p>
            <a:endParaRPr lang="en-US">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effectLst/>
              </a:rPr>
              <a:t>The third one is my favorite as when I talk to customers about cloud they typically ask whether it will make their data more secure?  And we had comScore run a study for us and it found  </a:t>
            </a:r>
            <a:r>
              <a:rPr kumimoji="0" lang="en-US" sz="1200" b="1" i="0" u="none" strike="noStrike" kern="1200" cap="none" spc="0" normalizeH="0" baseline="0" noProof="0">
                <a:ln>
                  <a:noFill/>
                </a:ln>
                <a:solidFill>
                  <a:srgbClr val="353535">
                    <a:lumMod val="60000"/>
                    <a:lumOff val="40000"/>
                  </a:srgbClr>
                </a:solidFill>
                <a:effectLst/>
                <a:uLnTx/>
                <a:uFillTx/>
                <a:latin typeface="Segoe UI Semilight"/>
                <a:ea typeface="+mn-ea"/>
                <a:cs typeface="+mn-cs"/>
              </a:rPr>
              <a:t>94% </a:t>
            </a:r>
            <a:r>
              <a:rPr kumimoji="0" lang="en-US" sz="1200" b="0" i="0" u="none" strike="noStrike" kern="1200" cap="none" spc="0" normalizeH="0" baseline="0" noProof="0">
                <a:ln>
                  <a:noFill/>
                </a:ln>
                <a:solidFill>
                  <a:srgbClr val="353535">
                    <a:lumMod val="60000"/>
                    <a:lumOff val="40000"/>
                  </a:srgbClr>
                </a:solidFill>
                <a:effectLst/>
                <a:uLnTx/>
                <a:uFillTx/>
                <a:latin typeface="Segoe UI Semilight"/>
                <a:ea typeface="+mn-ea"/>
                <a:cs typeface="+mn-cs"/>
              </a:rPr>
              <a:t>on-premises customers experienced additional security benefits. Which is not surprising because once you move your servers say SQL server to the cloud, we will keep them up-to-date and monitor the security. </a:t>
            </a:r>
          </a:p>
          <a:p>
            <a:endParaRPr lang="en-US">
              <a:effectLst/>
            </a:endParaRP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Here is an example for </a:t>
            </a:r>
          </a:p>
          <a:p>
            <a:endParaRPr lang="en-US" sz="1200" kern="1200">
              <a:solidFill>
                <a:schemeClr val="tx1"/>
              </a:solidFill>
              <a:effectLst/>
              <a:latin typeface="+mn-lt"/>
              <a:ea typeface="+mn-ea"/>
              <a:cs typeface="+mn-cs"/>
            </a:endParaRPr>
          </a:p>
          <a:p>
            <a:pPr marR="0" lvl="0" algn="l"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On-</a:t>
            </a:r>
            <a:r>
              <a:rPr kumimoji="0" lang="en-US" sz="1200" b="0" i="0" u="none" strike="noStrike" kern="1200" cap="none" spc="0" normalizeH="0" baseline="0" noProof="0" err="1">
                <a:ln>
                  <a:noFill/>
                </a:ln>
                <a:solidFill>
                  <a:prstClr val="black"/>
                </a:solidFill>
                <a:effectLst/>
                <a:uLnTx/>
                <a:uFillTx/>
                <a:latin typeface="Segoe UI" panose="020B0502040204020203" pitchFamily="34" charset="0"/>
                <a:cs typeface="Segoe UI" panose="020B0502040204020203" pitchFamily="34" charset="0"/>
              </a:rPr>
              <a:t>prem</a:t>
            </a:r>
            <a:r>
              <a:rPr kumimoji="0" lang="en-US" sz="12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 - Cut traditional infrastructure expenses, including power and required floorspace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IaaS – </a:t>
            </a:r>
            <a:r>
              <a:rPr kumimoji="0" lang="en-US" sz="12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Reduce datacenter, IT resource, and outsourcing costs</a:t>
            </a: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PaaS – </a:t>
            </a:r>
            <a:r>
              <a:rPr kumimoji="0" lang="en-US" sz="12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Use a free </a:t>
            </a:r>
            <a:r>
              <a:rPr lang="en-US" sz="1200">
                <a:solidFill>
                  <a:srgbClr val="0070C0"/>
                </a:solidFill>
                <a:latin typeface="Segoe UI" panose="020B0502040204020203" pitchFamily="34" charset="0"/>
                <a:cs typeface="Segoe UI" panose="020B0502040204020203" pitchFamily="34" charset="0"/>
              </a:rPr>
              <a:t>cloud migration assessment and TCO analysis</a:t>
            </a:r>
            <a:r>
              <a:rPr kumimoji="0" lang="en-US" sz="1200" b="0" i="0" u="none" strike="noStrike" kern="1200" cap="none" spc="0" normalizeH="0" baseline="0" noProof="0">
                <a:ln>
                  <a:noFill/>
                </a:ln>
                <a:solidFill>
                  <a:srgbClr val="4472C4"/>
                </a:solidFill>
                <a:effectLst/>
                <a:uLnTx/>
                <a:uFillTx/>
                <a:latin typeface="Segoe UI" panose="020B0502040204020203" pitchFamily="34" charset="0"/>
                <a:cs typeface="Segoe UI" panose="020B0502040204020203" pitchFamily="34" charset="0"/>
              </a:rPr>
              <a:t> </a:t>
            </a:r>
            <a:r>
              <a:rPr kumimoji="0" lang="en-US" sz="12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to better understand what gains can be achieved by moving to Azure</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Assumptions:</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On prem:</a:t>
            </a:r>
          </a:p>
          <a:p>
            <a:pPr lvl="0"/>
            <a:r>
              <a:rPr lang="en-US" sz="1200" kern="1200">
                <a:solidFill>
                  <a:schemeClr val="tx1"/>
                </a:solidFill>
                <a:effectLst/>
                <a:latin typeface="+mn-lt"/>
                <a:ea typeface="+mn-ea"/>
                <a:cs typeface="+mn-cs"/>
              </a:rPr>
              <a:t>2 x servers + storage, ~75k each</a:t>
            </a:r>
          </a:p>
          <a:p>
            <a:pPr lvl="0"/>
            <a:r>
              <a:rPr lang="en-US" sz="1200" kern="1200">
                <a:solidFill>
                  <a:schemeClr val="tx1"/>
                </a:solidFill>
                <a:effectLst/>
                <a:latin typeface="+mn-lt"/>
                <a:ea typeface="+mn-ea"/>
                <a:cs typeface="+mn-cs"/>
              </a:rPr>
              <a:t>Licensing/Support/admin costs ~20k annual</a:t>
            </a:r>
          </a:p>
          <a:p>
            <a:pPr lvl="0"/>
            <a:r>
              <a:rPr lang="en-US" sz="1200" kern="1200">
                <a:solidFill>
                  <a:schemeClr val="tx1"/>
                </a:solidFill>
                <a:effectLst/>
                <a:latin typeface="+mn-lt"/>
                <a:ea typeface="+mn-ea"/>
                <a:cs typeface="+mn-cs"/>
              </a:rPr>
              <a:t>3-5 year lifespan ~ 155k total</a:t>
            </a:r>
          </a:p>
          <a:p>
            <a:pPr lvl="0"/>
            <a:r>
              <a:rPr lang="en-US" sz="1200" kern="1200">
                <a:solidFill>
                  <a:schemeClr val="tx1"/>
                </a:solidFill>
                <a:effectLst/>
                <a:latin typeface="+mn-lt"/>
                <a:ea typeface="+mn-ea"/>
                <a:cs typeface="+mn-cs"/>
              </a:rPr>
              <a:t>Approx. $4000/mo over 4years.</a:t>
            </a:r>
          </a:p>
          <a:p>
            <a:r>
              <a:rPr lang="en-US" sz="1200" kern="1200">
                <a:solidFill>
                  <a:schemeClr val="tx1"/>
                </a:solidFill>
                <a:effectLst/>
                <a:latin typeface="+mn-lt"/>
                <a:ea typeface="+mn-ea"/>
                <a:cs typeface="+mn-cs"/>
              </a:rPr>
              <a:t>Using VMS, </a:t>
            </a:r>
          </a:p>
          <a:p>
            <a:pPr lvl="0"/>
            <a:r>
              <a:rPr lang="en-US" sz="1200" kern="1200">
                <a:solidFill>
                  <a:schemeClr val="tx1"/>
                </a:solidFill>
                <a:effectLst/>
                <a:latin typeface="+mn-lt"/>
                <a:ea typeface="+mn-ea"/>
                <a:cs typeface="+mn-cs"/>
              </a:rPr>
              <a:t>VMs: 2 x D12: 4 cores, 28 GB RAM, 200 GB disk</a:t>
            </a:r>
          </a:p>
          <a:p>
            <a:pPr lvl="0"/>
            <a:r>
              <a:rPr lang="en-US" sz="1200" kern="1200">
                <a:solidFill>
                  <a:schemeClr val="tx1"/>
                </a:solidFill>
                <a:effectLst/>
                <a:latin typeface="+mn-lt"/>
                <a:ea typeface="+mn-ea"/>
                <a:cs typeface="+mn-cs"/>
              </a:rPr>
              <a:t>Managed disks: 4x S30 - 1024 GB </a:t>
            </a:r>
          </a:p>
          <a:p>
            <a:pPr lvl="0"/>
            <a:r>
              <a:rPr lang="en-US" sz="1200" kern="1200">
                <a:solidFill>
                  <a:schemeClr val="tx1"/>
                </a:solidFill>
                <a:effectLst/>
                <a:latin typeface="+mn-lt"/>
                <a:ea typeface="+mn-ea"/>
                <a:cs typeface="+mn-cs"/>
              </a:rPr>
              <a:t>2x the infrastructure for a bare-minimum HA solution</a:t>
            </a:r>
          </a:p>
          <a:p>
            <a:pPr lvl="0"/>
            <a:r>
              <a:rPr lang="en-US" sz="1200" kern="1200">
                <a:solidFill>
                  <a:schemeClr val="tx1"/>
                </a:solidFill>
                <a:effectLst/>
                <a:latin typeface="+mn-lt"/>
                <a:ea typeface="+mn-ea"/>
                <a:cs typeface="+mn-cs"/>
              </a:rPr>
              <a:t>$3284/mo</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Azure SQL DB Elastic Pool:</a:t>
            </a:r>
          </a:p>
          <a:p>
            <a:pPr lvl="0"/>
            <a:r>
              <a:rPr lang="en-US" sz="1200" kern="1200">
                <a:solidFill>
                  <a:schemeClr val="tx1"/>
                </a:solidFill>
                <a:effectLst/>
                <a:latin typeface="+mn-lt"/>
                <a:ea typeface="+mn-ea"/>
                <a:cs typeface="+mn-cs"/>
              </a:rPr>
              <a:t>Standard tier, 1200 eDTUs level, 1200 GB storage (max 500 DBs)</a:t>
            </a:r>
          </a:p>
          <a:p>
            <a:pPr lvl="0"/>
            <a:r>
              <a:rPr lang="en-US" sz="1200" kern="1200">
                <a:solidFill>
                  <a:schemeClr val="tx1"/>
                </a:solidFill>
                <a:effectLst/>
                <a:latin typeface="+mn-lt"/>
                <a:ea typeface="+mn-ea"/>
                <a:cs typeface="+mn-cs"/>
              </a:rPr>
              <a:t>Storage  1200 GB </a:t>
            </a:r>
          </a:p>
          <a:p>
            <a:pPr lvl="0"/>
            <a:r>
              <a:rPr lang="en-US" sz="1200" kern="1200">
                <a:solidFill>
                  <a:schemeClr val="tx1"/>
                </a:solidFill>
                <a:effectLst/>
                <a:latin typeface="+mn-lt"/>
                <a:ea typeface="+mn-ea"/>
                <a:cs typeface="+mn-cs"/>
              </a:rPr>
              <a:t>$2697/mo</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Single Database:</a:t>
            </a:r>
          </a:p>
          <a:p>
            <a:pPr lvl="0"/>
            <a:r>
              <a:rPr lang="en-US" sz="1200" kern="1200">
                <a:solidFill>
                  <a:schemeClr val="tx1"/>
                </a:solidFill>
                <a:effectLst/>
                <a:latin typeface="+mn-lt"/>
                <a:ea typeface="+mn-ea"/>
                <a:cs typeface="+mn-cs"/>
              </a:rPr>
              <a:t>10 x Standard tier, S3 level, 100 DTUs, 250 GB storage per DB</a:t>
            </a:r>
          </a:p>
          <a:p>
            <a:pPr lvl="0"/>
            <a:r>
              <a:rPr lang="en-US" sz="1200" kern="1200">
                <a:solidFill>
                  <a:schemeClr val="tx1"/>
                </a:solidFill>
                <a:effectLst/>
                <a:latin typeface="+mn-lt"/>
                <a:ea typeface="+mn-ea"/>
                <a:cs typeface="+mn-cs"/>
              </a:rPr>
              <a:t>$1500/mo</a:t>
            </a:r>
          </a:p>
        </p:txBody>
      </p:sp>
      <p:sp>
        <p:nvSpPr>
          <p:cNvPr id="4" name="Date Placeholder 3"/>
          <p:cNvSpPr>
            <a:spLocks noGrp="1"/>
          </p:cNvSpPr>
          <p:nvPr>
            <p:ph type="dt" idx="10"/>
          </p:nvPr>
        </p:nvSpPr>
        <p:spPr>
          <a:xfrm>
            <a:off x="5273004" y="0"/>
            <a:ext cx="4033943" cy="35115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B8296B-8E3A-4B2C-9983-2A2FCC44FCAD}"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11/22/2018</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a:xfrm>
            <a:off x="0" y="6670726"/>
            <a:ext cx="8378190" cy="35115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t>© 2013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br>
            <a: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8378189" y="6670726"/>
            <a:ext cx="928756" cy="35115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a:xfrm>
            <a:off x="1" y="0"/>
            <a:ext cx="4033943" cy="35115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Microsoft Consumer Channels and Central Marketing Group</a:t>
            </a:r>
          </a:p>
        </p:txBody>
      </p:sp>
    </p:spTree>
    <p:extLst>
      <p:ext uri="{BB962C8B-B14F-4D97-AF65-F5344CB8AC3E}">
        <p14:creationId xmlns:p14="http://schemas.microsoft.com/office/powerpoint/2010/main" val="5698368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b="1" kern="1200" dirty="0">
                <a:solidFill>
                  <a:schemeClr val="tx1"/>
                </a:solidFill>
                <a:effectLst/>
                <a:latin typeface="Segoe UI Light" pitchFamily="34" charset="0"/>
                <a:ea typeface="ＭＳ Ｐゴシック" charset="0"/>
                <a:cs typeface="ＭＳ Ｐゴシック" charset="0"/>
              </a:rPr>
              <a:t>Why this Slide:</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400" kern="1200" baseline="0" dirty="0">
                <a:solidFill>
                  <a:schemeClr val="tx1"/>
                </a:solidFill>
                <a:effectLst/>
                <a:latin typeface="Segoe UI Light" pitchFamily="34" charset="0"/>
                <a:ea typeface="ＭＳ Ｐゴシック" charset="0"/>
                <a:cs typeface="ＭＳ Ｐゴシック" charset="0"/>
              </a:rPr>
              <a:t>It shows we have a very broad platform.  It about BOTH IaaS and PaaS, that these work together.  It shows that we continue to lead in world class IT capabilities and that there’s really nothing missing.</a:t>
            </a:r>
          </a:p>
          <a:p>
            <a:pPr lvl="0"/>
            <a:endParaRPr lang="en-US" sz="1400" b="1" kern="1200" dirty="0">
              <a:solidFill>
                <a:schemeClr val="tx1"/>
              </a:solidFill>
              <a:effectLst/>
              <a:latin typeface="Segoe UI Light" pitchFamily="34" charset="0"/>
              <a:ea typeface="ＭＳ Ｐゴシック" charset="0"/>
              <a:cs typeface="ＭＳ Ｐゴシック" charset="0"/>
            </a:endParaRPr>
          </a:p>
          <a:p>
            <a:pPr lvl="0"/>
            <a:r>
              <a:rPr lang="en-US" sz="1400" b="1" kern="1200" dirty="0">
                <a:solidFill>
                  <a:schemeClr val="tx1"/>
                </a:solidFill>
                <a:effectLst/>
                <a:latin typeface="Segoe UI Light" pitchFamily="34" charset="0"/>
                <a:ea typeface="ＭＳ Ｐゴシック" charset="0"/>
                <a:cs typeface="ＭＳ Ｐゴシック" charset="0"/>
              </a:rPr>
              <a:t>Key</a:t>
            </a:r>
            <a:r>
              <a:rPr lang="en-US" sz="1400" b="1" kern="1200" baseline="0" dirty="0">
                <a:solidFill>
                  <a:schemeClr val="tx1"/>
                </a:solidFill>
                <a:effectLst/>
                <a:latin typeface="Segoe UI Light" pitchFamily="34" charset="0"/>
                <a:ea typeface="ＭＳ Ｐゴシック" charset="0"/>
                <a:cs typeface="ＭＳ Ｐゴシック" charset="0"/>
              </a:rPr>
              <a:t> Points:</a:t>
            </a:r>
          </a:p>
          <a:p>
            <a:pPr marL="171450" lvl="0" indent="-171450">
              <a:buFont typeface="Arial" panose="020B0604020202020204" pitchFamily="34" charset="0"/>
              <a:buChar char="•"/>
            </a:pPr>
            <a:r>
              <a:rPr lang="en-US" sz="1400" kern="1200" baseline="0" dirty="0">
                <a:solidFill>
                  <a:schemeClr val="tx1"/>
                </a:solidFill>
                <a:effectLst/>
                <a:latin typeface="Segoe UI Light" pitchFamily="34" charset="0"/>
                <a:ea typeface="ＭＳ Ｐゴシック" charset="0"/>
                <a:cs typeface="ＭＳ Ｐゴシック" charset="0"/>
              </a:rPr>
              <a:t>We have already seen how the Azure Platform is IaaS + Pass – but I want you to understand that this is a huge number of capabilities – IT building blocks if you will.</a:t>
            </a:r>
          </a:p>
          <a:p>
            <a:pPr marL="171450" lvl="0" indent="-171450">
              <a:buFont typeface="Arial" panose="020B0604020202020204" pitchFamily="34" charset="0"/>
              <a:buChar char="•"/>
            </a:pPr>
            <a:r>
              <a:rPr lang="en-US" sz="1400" kern="1200" baseline="0" dirty="0">
                <a:solidFill>
                  <a:schemeClr val="tx1"/>
                </a:solidFill>
                <a:effectLst/>
                <a:latin typeface="Segoe UI Light" pitchFamily="34" charset="0"/>
                <a:ea typeface="ＭＳ Ｐゴシック" charset="0"/>
                <a:cs typeface="ＭＳ Ｐゴシック" charset="0"/>
              </a:rPr>
              <a:t>Every one of these blocks you provision anytime, self-service anywhere in the world 24x7.  You pay for what you use, you can get more or less anytime and you can fully automate everything…</a:t>
            </a:r>
          </a:p>
          <a:p>
            <a:pPr marL="171450" lvl="0" indent="-171450">
              <a:buFont typeface="Arial" panose="020B0604020202020204" pitchFamily="34" charset="0"/>
              <a:buChar char="•"/>
            </a:pPr>
            <a:r>
              <a:rPr lang="en-US" sz="1400" kern="1200" baseline="0" dirty="0">
                <a:solidFill>
                  <a:schemeClr val="tx1"/>
                </a:solidFill>
                <a:effectLst/>
                <a:latin typeface="Segoe UI Light" pitchFamily="34" charset="0"/>
                <a:ea typeface="ＭＳ Ｐゴシック" charset="0"/>
                <a:cs typeface="ＭＳ Ｐゴシック" charset="0"/>
              </a:rPr>
              <a:t>DON’T spent too much time on this slide – you are going to DEMO (aren’t you!!!)…  DON’T go through each block…</a:t>
            </a:r>
          </a:p>
          <a:p>
            <a:pPr marL="0" marR="0">
              <a:lnSpc>
                <a:spcPct val="107000"/>
              </a:lnSpc>
              <a:spcBef>
                <a:spcPts val="0"/>
              </a:spcBef>
              <a:spcAft>
                <a:spcPts val="800"/>
              </a:spcAft>
            </a:pPr>
            <a:endParaRPr lang="en-US" sz="1400" baseline="0" dirty="0"/>
          </a:p>
          <a:p>
            <a:pPr marL="0" marR="0">
              <a:lnSpc>
                <a:spcPct val="107000"/>
              </a:lnSpc>
              <a:spcBef>
                <a:spcPts val="0"/>
              </a:spcBef>
              <a:spcAft>
                <a:spcPts val="800"/>
              </a:spcAft>
            </a:pPr>
            <a:r>
              <a:rPr lang="en-US" sz="1400" b="1" baseline="0" dirty="0"/>
              <a:t>Transition to NEXT Slide:</a:t>
            </a:r>
            <a:r>
              <a:rPr lang="en-US" sz="1400" baseline="0" dirty="0"/>
              <a:t>  Make the build go backwards to show JUST IaaS and then you will go to the demo to show it.</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87542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11/22/2018 2:24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30</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728066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C63C1C0-2EDE-4529-A2ED-7C8A47A76D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69205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DFC2B6-5D76-4D7B-9ED3-4AF53D3E833D}" type="slidenum">
              <a:rPr lang="en-US" smtClean="0"/>
              <a:t>34</a:t>
            </a:fld>
            <a:endParaRPr lang="en-US"/>
          </a:p>
        </p:txBody>
      </p:sp>
    </p:spTree>
    <p:extLst>
      <p:ext uri="{BB962C8B-B14F-4D97-AF65-F5344CB8AC3E}">
        <p14:creationId xmlns:p14="http://schemas.microsoft.com/office/powerpoint/2010/main" val="550500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11/22/2018 2:24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72017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11/22/2018 2:24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35</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2346231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11/22/2018 2:24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36</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957329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 Innovation fuels digital transformation</a:t>
            </a:r>
          </a:p>
          <a:p>
            <a:pPr lvl="4"/>
            <a:r>
              <a:rPr lang="en-US" b="1" dirty="0"/>
              <a:t>Digital transformation </a:t>
            </a:r>
            <a:r>
              <a:rPr lang="en-US" dirty="0"/>
              <a:t>is top-of-mind for every business, regardless of industry, shape, and size.</a:t>
            </a:r>
          </a:p>
          <a:p>
            <a:pPr lvl="4"/>
            <a:r>
              <a:rPr lang="en-US" dirty="0"/>
              <a:t>Whether it’s to engage with customers in new and innovative ways, to transform and differentiate their products, to create efficiencies in operations, or to empower a new generation of millennials in the workforce.</a:t>
            </a:r>
          </a:p>
          <a:p>
            <a:pPr lvl="4"/>
            <a:r>
              <a:rPr lang="en-US" dirty="0"/>
              <a:t>Businesses are embracing </a:t>
            </a:r>
            <a:r>
              <a:rPr lang="en-US" b="1" dirty="0"/>
              <a:t>new technologies at a pace never seen before </a:t>
            </a:r>
            <a:r>
              <a:rPr lang="en-US" dirty="0"/>
              <a:t>so that they can </a:t>
            </a:r>
            <a:r>
              <a:rPr lang="en-US" b="1" dirty="0"/>
              <a:t>remain relevant and stay ahead of their competition</a:t>
            </a:r>
            <a:r>
              <a:rPr lang="en-US" dirty="0"/>
              <a:t>.</a:t>
            </a:r>
          </a:p>
          <a:p>
            <a:pPr lvl="4"/>
            <a:r>
              <a:rPr lang="en-US" dirty="0"/>
              <a:t>And in doing so, organizations of all sizes across industries are realigning their business around </a:t>
            </a:r>
            <a:r>
              <a:rPr lang="en-US" b="1" dirty="0"/>
              <a:t>digital experiences</a:t>
            </a:r>
            <a:r>
              <a:rPr lang="en-US" dirty="0"/>
              <a:t>, because they realize that the majority of interactions </a:t>
            </a:r>
            <a:r>
              <a:rPr lang="en-US" b="1" dirty="0"/>
              <a:t>with customers, employees, and partners </a:t>
            </a:r>
            <a:r>
              <a:rPr lang="en-US" dirty="0"/>
              <a:t>going forward will happen through </a:t>
            </a:r>
            <a:r>
              <a:rPr lang="en-US" b="1" dirty="0"/>
              <a:t>apps and other digital channels</a:t>
            </a:r>
            <a:r>
              <a:rPr lang="en-US" dirty="0"/>
              <a:t>.</a:t>
            </a:r>
          </a:p>
          <a:p>
            <a:pPr lvl="4"/>
            <a:r>
              <a:rPr lang="en-US" dirty="0"/>
              <a:t>And as the business world moves into the digital space—to meet the next generation of customers, employees, and partners; to create new efficiencies; and to compete globally—apps, and specifically innovation through apps, is central to their strategy.</a:t>
            </a:r>
          </a:p>
          <a:p>
            <a:pPr lvl="4"/>
            <a:r>
              <a:rPr lang="en-US" b="1" dirty="0"/>
              <a:t>We call this app innovation, and we see it at the core of every digital transformation journey.</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85E954-C093-468C-B386-099503D1F5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7057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11/22/2018 2:24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5758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lang="en-US" sz="1200" dirty="0"/>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With the accelerating pace of change around us, every business needs to innovate &amp; change faster than ever before </a:t>
            </a:r>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Old infrastructure and traditional ways of building apps are becoming growth inhibitors for an enterprise</a:t>
            </a:r>
          </a:p>
          <a:p>
            <a:endParaRPr lang="en-US" dirty="0"/>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00" dirty="0"/>
          </a:p>
          <a:p>
            <a:pPr marL="171450" marR="0" lvl="0" indent="-1714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Business need rapid innovation – to rollout out new business models, optimize business processes, respond to regulations </a:t>
            </a:r>
          </a:p>
          <a:p>
            <a:pPr marL="171450" marR="0" lvl="0" indent="-1714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72% of IT budget is dedicated to keep-the-lights-on functions which doesn’t leave whole lot for new projects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Businesses need their employees to be productive on the go. And everyone wants to be able to connect to their </a:t>
            </a:r>
            <a:r>
              <a:rPr lang="en-US" dirty="0" err="1"/>
              <a:t>LoB</a:t>
            </a:r>
            <a:r>
              <a:rPr lang="en-US" dirty="0"/>
              <a:t> systems, regardless of whether they are old are new, through mobile devices</a:t>
            </a:r>
          </a:p>
          <a:p>
            <a:pPr marL="285750" indent="-285750">
              <a:buFont typeface="Arial" panose="020B0604020202020204" pitchFamily="34" charset="0"/>
              <a:buChar char="•"/>
            </a:pPr>
            <a:r>
              <a:rPr lang="en-US" dirty="0"/>
              <a:t>Demand for mobile apps is 5x the capacity of IT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Business leaders want their employees to make decisions faster which requires friction free access to data, reporting and analysis. </a:t>
            </a:r>
          </a:p>
          <a:p>
            <a:pPr marL="285750" indent="-285750">
              <a:buFont typeface="Arial" panose="020B0604020202020204" pitchFamily="34" charset="0"/>
              <a:buChar char="•"/>
            </a:pPr>
            <a:r>
              <a:rPr lang="en-US" dirty="0"/>
              <a:t>For many traditional IT departments, this creates an endless churn of building reports – taking precious resources away from new development initiatives and still not being able to meet the reporting needs of business</a:t>
            </a:r>
          </a:p>
          <a:p>
            <a:pPr marL="285750" indent="-285750">
              <a:buFont typeface="Arial" panose="020B0604020202020204" pitchFamily="34" charset="0"/>
              <a:buChar char="•"/>
            </a:pPr>
            <a:r>
              <a:rPr lang="en-US" dirty="0"/>
              <a:t>These are just some examples illustrating the widening digital divide between Business and IT</a:t>
            </a:r>
          </a:p>
          <a:p>
            <a:pPr marL="285750" indent="-285750">
              <a:buFont typeface="Arial" panose="020B0604020202020204" pitchFamily="34" charset="0"/>
              <a:buChar char="•"/>
            </a:pPr>
            <a:r>
              <a:rPr lang="en-US" dirty="0"/>
              <a:t>And today we’re going to show you how you can address these challenges &amp; transform your internal business apps leveraging the strengths of IT and business  (power users)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Shadow IT. Security concerns</a:t>
            </a:r>
          </a:p>
          <a:p>
            <a:pPr marL="285750" indent="-285750">
              <a:buFont typeface="Arial" panose="020B0604020202020204" pitchFamily="34" charset="0"/>
              <a:buChar char="•"/>
            </a:pPr>
            <a:endParaRPr lang="en-US" dirty="0"/>
          </a:p>
          <a:p>
            <a:pPr marL="0" marR="0" lvl="0" indent="0" algn="l" defTabSz="932688" rtl="0" eaLnBrk="1" fontAlgn="auto" latinLnBrk="0" hangingPunct="1">
              <a:lnSpc>
                <a:spcPct val="100000"/>
              </a:lnSpc>
              <a:spcBef>
                <a:spcPts val="0"/>
              </a:spcBef>
              <a:spcAft>
                <a:spcPts val="0"/>
              </a:spcAft>
              <a:buClrTx/>
              <a:buSzTx/>
              <a:buFontTx/>
              <a:buNone/>
              <a:tabLst/>
              <a:defRPr/>
            </a:pPr>
            <a:r>
              <a:rPr lang="en-US" dirty="0"/>
              <a:t>Source 1.</a:t>
            </a:r>
            <a:r>
              <a:rPr lang="en-US" sz="1200" dirty="0"/>
              <a:t> Data source: Forrester IT Survey, 2013</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Forrester Research survey of IT leaders at more than 3,700 companies, respondents estimated that they spend an average 72% of the money in their budgets on such keep-the-lights-on functions as replacing or expanding capacity and supporting ongoing operations and maintenance, while only 28% of the money goes toward new projects.</a:t>
            </a:r>
          </a:p>
          <a:p>
            <a:pPr marL="285750" indent="-2857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kern="1200" dirty="0">
                <a:solidFill>
                  <a:schemeClr val="tx1"/>
                </a:solidFill>
                <a:effectLst/>
                <a:latin typeface="+mn-lt"/>
                <a:ea typeface="+mn-ea"/>
                <a:cs typeface="+mn-cs"/>
              </a:rPr>
              <a:t>Source 2: Forrester Predicts Investment In Artificial Intelligence Will Grow 300% in 2017. Forrester Research, Inc. November 1, 2016. </a:t>
            </a:r>
            <a:r>
              <a:rPr lang="en-US" sz="1200" i="1" u="sng" kern="1200" dirty="0">
                <a:solidFill>
                  <a:schemeClr val="tx1"/>
                </a:solidFill>
                <a:effectLst/>
                <a:latin typeface="+mn-lt"/>
                <a:ea typeface="+mn-ea"/>
                <a:cs typeface="+mn-cs"/>
                <a:hlinkClick r:id="rId3"/>
              </a:rPr>
              <a:t>(Source)</a:t>
            </a:r>
            <a:r>
              <a:rPr lang="en-US" sz="1200" u="sng" kern="1200" dirty="0">
                <a:solidFill>
                  <a:schemeClr val="tx1"/>
                </a:solidFill>
                <a:effectLst/>
                <a:latin typeface="+mn-lt"/>
                <a:ea typeface="+mn-ea"/>
                <a:cs typeface="+mn-cs"/>
                <a:hlinkClick r:id="rId3"/>
              </a:rPr>
              <a:t> </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While in 2015 it found that only 51% of data and analytics decision-makers said that they were able to easily obtain data and analyze it without the help of technologist, Forrester expects this figure to rise to around 66% in 2017</a:t>
            </a:r>
          </a:p>
          <a:p>
            <a:pPr marL="285750" indent="-285750">
              <a:buFont typeface="Arial" panose="020B0604020202020204" pitchFamily="34" charset="0"/>
              <a:buChar char="•"/>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 ===================================================================</a:t>
            </a:r>
          </a:p>
          <a:p>
            <a:pPr marL="0" indent="0">
              <a:buFont typeface="Arial" panose="020B0604020202020204" pitchFamily="34" charset="0"/>
              <a:buNone/>
            </a:pPr>
            <a:endParaRPr lang="en-US" dirty="0"/>
          </a:p>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F3F3F"/>
                </a:solidFill>
                <a:effectLst/>
                <a:uLnTx/>
                <a:uFillTx/>
                <a:latin typeface="Segoe UI"/>
                <a:ea typeface="+mn-ea"/>
                <a:cs typeface="+mn-cs"/>
              </a:rPr>
              <a:t>Data source: Enterprise Application Trends. Gartner, 2016</a:t>
            </a:r>
            <a:endParaRPr kumimoji="0" lang="en-US" sz="1200" b="1"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By the end of 2017, market demand for mobile app development services will grow at least five times faster than internal IT organizations' capacity to deliver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http://www.gartner.com/newsroom/id/3076817</a:t>
            </a:r>
          </a:p>
          <a:p>
            <a:pPr marL="0" indent="0">
              <a:buFont typeface="Arial" panose="020B0604020202020204" pitchFamily="34" charset="0"/>
              <a:buNone/>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5430C9-2443-4FD6-9162-F44D32FAF9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4269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solidFill>
                  <a:prstClr val="black"/>
                </a:solidFill>
              </a:rPr>
              <a:t>Now this is a picture that all of us can relate to.  We typically have to work with lots of </a:t>
            </a:r>
            <a:r>
              <a:rPr lang="en-US" sz="1200" dirty="0" err="1">
                <a:solidFill>
                  <a:prstClr val="black"/>
                </a:solidFill>
              </a:rPr>
              <a:t>LoB</a:t>
            </a:r>
            <a:r>
              <a:rPr lang="en-US" sz="1200" dirty="0">
                <a:solidFill>
                  <a:prstClr val="black"/>
                </a:solidFill>
              </a:rPr>
              <a:t> apps. Many enterprises have more than 1,000 </a:t>
            </a:r>
            <a:r>
              <a:rPr lang="en-US" sz="1200" dirty="0" err="1">
                <a:solidFill>
                  <a:prstClr val="black"/>
                </a:solidFill>
              </a:rPr>
              <a:t>LoB</a:t>
            </a:r>
            <a:r>
              <a:rPr lang="en-US" sz="1200" dirty="0">
                <a:solidFill>
                  <a:prstClr val="black"/>
                </a:solidFill>
              </a:rPr>
              <a:t> systems – You might have a system for budgeting, orders, invoices, approvals and so on.  In fact, many companies have multiple systems serving somewhat similar function, say, Approvals.  And employees really have to jump from one system to another to get work done or request IT to create mash-up apps that pull data from different systems and create workflows to capture the details as a document moves from one employee to another or from one </a:t>
            </a:r>
            <a:r>
              <a:rPr lang="en-US" sz="1200" dirty="0" err="1">
                <a:solidFill>
                  <a:prstClr val="black"/>
                </a:solidFill>
              </a:rPr>
              <a:t>dept</a:t>
            </a:r>
            <a:r>
              <a:rPr lang="en-US" sz="1200" dirty="0">
                <a:solidFill>
                  <a:prstClr val="black"/>
                </a:solidFill>
              </a:rPr>
              <a:t> to another.</a:t>
            </a:r>
          </a:p>
          <a:p>
            <a:pPr marL="0" indent="0">
              <a:buNone/>
            </a:pPr>
            <a:endParaRPr lang="en-US" sz="1200" dirty="0">
              <a:solidFill>
                <a:prstClr val="black"/>
              </a:solidFill>
            </a:endParaRPr>
          </a:p>
          <a:p>
            <a:pPr marL="0" indent="0">
              <a:buNone/>
            </a:pPr>
            <a:r>
              <a:rPr lang="en-US" sz="1200" dirty="0">
                <a:solidFill>
                  <a:prstClr val="black"/>
                </a:solidFill>
              </a:rPr>
              <a:t>It is not surprising, almost all employees now expect to access </a:t>
            </a:r>
            <a:r>
              <a:rPr lang="en-US" sz="1200" dirty="0" err="1">
                <a:solidFill>
                  <a:prstClr val="black"/>
                </a:solidFill>
              </a:rPr>
              <a:t>LoB</a:t>
            </a:r>
            <a:r>
              <a:rPr lang="en-US" sz="1200" dirty="0">
                <a:solidFill>
                  <a:prstClr val="black"/>
                </a:solidFill>
              </a:rPr>
              <a:t> systems from mobile devices which is fueling huge demand for mobile apps in an enterprise.  And if they cannot access the data easily, it impacts their productivity.    With the changing needs of business, they also request lots of changes and need them sooner than latter. </a:t>
            </a:r>
          </a:p>
          <a:p>
            <a:pPr marL="0" indent="0">
              <a:buNone/>
            </a:pPr>
            <a:endParaRPr lang="en-US" sz="1200" dirty="0">
              <a:solidFill>
                <a:prstClr val="black"/>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prstClr val="black"/>
                </a:solidFill>
              </a:rPr>
              <a:t>But lot of these systems are hard to change.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prstClr val="black"/>
                </a:solidFill>
              </a:rPr>
              <a:t>Some of the </a:t>
            </a:r>
            <a:r>
              <a:rPr lang="en-US" sz="1200" dirty="0" err="1">
                <a:solidFill>
                  <a:prstClr val="black"/>
                </a:solidFill>
              </a:rPr>
              <a:t>LoB</a:t>
            </a:r>
            <a:r>
              <a:rPr lang="en-US" sz="1200" dirty="0">
                <a:solidFill>
                  <a:prstClr val="black"/>
                </a:solidFill>
              </a:rPr>
              <a:t> systems were built10-20 years ago and it goes without saying it is not easy or practical to replace them.  They are  going to be there for a long time.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prstClr val="black"/>
                </a:solidFill>
              </a:rPr>
              <a:t>Next, there is a wide variety of </a:t>
            </a:r>
            <a:r>
              <a:rPr lang="en-US" sz="1200" dirty="0" err="1">
                <a:solidFill>
                  <a:prstClr val="black"/>
                </a:solidFill>
              </a:rPr>
              <a:t>LoB</a:t>
            </a:r>
            <a:r>
              <a:rPr lang="en-US" sz="1200" dirty="0">
                <a:solidFill>
                  <a:prstClr val="black"/>
                </a:solidFill>
              </a:rPr>
              <a:t> apps. You still have many companies running their core business processes using Mainframes.  For some apps, you might have created custom built apps, or have an ISV solution customized per your organization needs.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prstClr val="black"/>
                </a:solidFill>
              </a:rPr>
              <a:t>Next, you might be hosting some apps in cloud or on-premises. </a:t>
            </a:r>
          </a:p>
          <a:p>
            <a:pPr marL="0" indent="0">
              <a:buNone/>
            </a:pPr>
            <a:endParaRPr lang="en-US" sz="1200" dirty="0">
              <a:solidFill>
                <a:prstClr val="black"/>
              </a:solidFill>
            </a:endParaRPr>
          </a:p>
          <a:p>
            <a:pPr marL="0" indent="0">
              <a:buNone/>
            </a:pPr>
            <a:r>
              <a:rPr lang="en-US" sz="1200" dirty="0">
                <a:solidFill>
                  <a:prstClr val="black"/>
                </a:solidFill>
              </a:rPr>
              <a:t>This makes it hard for IT to maintain and innovate on these apps matching the speed of business.   Here are some implications of the state most large enterprises find themselves in:  </a:t>
            </a:r>
          </a:p>
          <a:p>
            <a:pPr marL="171450" indent="-171450">
              <a:buFont typeface="Arial" panose="020B0604020202020204" pitchFamily="34" charset="0"/>
              <a:buChar char="•"/>
            </a:pPr>
            <a:r>
              <a:rPr lang="en-US" sz="1200" dirty="0">
                <a:solidFill>
                  <a:prstClr val="black"/>
                </a:solidFill>
              </a:rPr>
              <a:t>1</a:t>
            </a:r>
            <a:r>
              <a:rPr lang="en-US" sz="1200" baseline="30000" dirty="0">
                <a:solidFill>
                  <a:prstClr val="black"/>
                </a:solidFill>
              </a:rPr>
              <a:t>st</a:t>
            </a:r>
            <a:r>
              <a:rPr lang="en-US" sz="1200" dirty="0">
                <a:solidFill>
                  <a:prstClr val="black"/>
                </a:solidFill>
              </a:rPr>
              <a:t> …. 80% of IT budget is spent on maintenance which means there is only 20% left to do something new. You might be thinking about Digital transformation but lots of times will find IT not having sufficient budget to support your request. It is not that IT doesn’t want to move fast but are constrained by budget and resources. </a:t>
            </a:r>
          </a:p>
          <a:p>
            <a:pPr marL="171450" indent="-171450">
              <a:buFont typeface="Arial" panose="020B0604020202020204" pitchFamily="34" charset="0"/>
              <a:buChar char="•"/>
            </a:pPr>
            <a:endParaRPr lang="en-US" sz="1200" dirty="0">
              <a:solidFill>
                <a:prstClr val="black"/>
              </a:solidFill>
            </a:endParaRPr>
          </a:p>
          <a:p>
            <a:pPr marL="171450" indent="-171450">
              <a:buFont typeface="Arial" panose="020B0604020202020204" pitchFamily="34" charset="0"/>
              <a:buChar char="•"/>
            </a:pPr>
            <a:r>
              <a:rPr lang="en-US" sz="1200" dirty="0">
                <a:solidFill>
                  <a:prstClr val="black"/>
                </a:solidFill>
              </a:rPr>
              <a:t>2</a:t>
            </a:r>
            <a:r>
              <a:rPr lang="en-US" sz="1200" baseline="30000" dirty="0">
                <a:solidFill>
                  <a:prstClr val="black"/>
                </a:solidFill>
              </a:rPr>
              <a:t>nd</a:t>
            </a:r>
            <a:r>
              <a:rPr lang="en-US" sz="1200" dirty="0">
                <a:solidFill>
                  <a:prstClr val="black"/>
                </a:solidFill>
              </a:rPr>
              <a:t> every business leader today wants their organization be more agile.  They want their employees should be able to respond faster to end customers, if there is a change you should be able land it fast in the marketplace.  This requires your employees to be highly productive but about 28% of their time is spent on administrative tasks such as copying data from one system to another,  approving in one system and then into another and so on, or manually driving a business process, or spending time on finding data which might be hiding somewhere in these systems.  This creates a huge productivity drag and impacts the agility of your whole enterprise. </a:t>
            </a:r>
          </a:p>
          <a:p>
            <a:pPr marL="171450" indent="-171450">
              <a:buFont typeface="Arial" panose="020B0604020202020204" pitchFamily="34" charset="0"/>
              <a:buChar char="•"/>
            </a:pPr>
            <a:endParaRPr lang="en-US" sz="1200" dirty="0">
              <a:solidFill>
                <a:prstClr val="black"/>
              </a:solidFill>
            </a:endParaRPr>
          </a:p>
          <a:p>
            <a:pPr marL="171450" indent="-171450">
              <a:buFont typeface="Arial" panose="020B0604020202020204" pitchFamily="34" charset="0"/>
              <a:buChar char="•"/>
            </a:pPr>
            <a:r>
              <a:rPr lang="en-US" sz="1200" dirty="0">
                <a:solidFill>
                  <a:prstClr val="black"/>
                </a:solidFill>
              </a:rPr>
              <a:t>3</a:t>
            </a:r>
            <a:r>
              <a:rPr lang="en-US" sz="1200" baseline="30000" dirty="0">
                <a:solidFill>
                  <a:prstClr val="black"/>
                </a:solidFill>
              </a:rPr>
              <a:t>rd</a:t>
            </a:r>
            <a:r>
              <a:rPr lang="en-US" sz="1200" dirty="0">
                <a:solidFill>
                  <a:prstClr val="black"/>
                </a:solidFill>
              </a:rPr>
              <a:t> Security is top of mind for everyone. Not only you need it for compliance reasons but it is also about customers’ trust.  Unfortunately, the number of When customers given their data to you they expect you to keep it secure and that is why data breaches are so costly as they impact your ability to attract and retain customers.  </a:t>
            </a:r>
          </a:p>
          <a:p>
            <a:pPr marL="0" indent="0">
              <a:buFont typeface="Arial" panose="020B0604020202020204" pitchFamily="34" charset="0"/>
              <a:buNone/>
            </a:pPr>
            <a:endParaRPr lang="en-US" sz="1200" dirty="0">
              <a:solidFill>
                <a:prstClr val="black"/>
              </a:solidFill>
            </a:endParaRPr>
          </a:p>
          <a:p>
            <a:pPr marL="0" indent="0">
              <a:buFont typeface="Arial" panose="020B0604020202020204" pitchFamily="34" charset="0"/>
              <a:buNone/>
            </a:pPr>
            <a:endParaRPr lang="en-US" sz="1200" dirty="0">
              <a:solidFill>
                <a:prstClr val="black"/>
              </a:solidFill>
            </a:endParaRPr>
          </a:p>
          <a:p>
            <a:pPr marL="171450" indent="-171450">
              <a:buFont typeface="Arial" panose="020B0604020202020204" pitchFamily="34" charset="0"/>
              <a:buChar char="•"/>
            </a:pPr>
            <a:r>
              <a:rPr lang="en-US" sz="1200" dirty="0">
                <a:solidFill>
                  <a:prstClr val="black"/>
                </a:solidFill>
              </a:rPr>
              <a:t>=============================================================================</a:t>
            </a:r>
          </a:p>
          <a:p>
            <a:pPr marL="0" indent="0">
              <a:buNone/>
            </a:pPr>
            <a:endParaRPr lang="en-US" sz="1200" dirty="0">
              <a:solidFill>
                <a:prstClr val="black"/>
              </a:solidFill>
            </a:endParaRPr>
          </a:p>
          <a:p>
            <a:pPr marL="0" indent="0">
              <a:buNone/>
            </a:pPr>
            <a:r>
              <a:rPr lang="en-US" sz="1200" b="1" dirty="0">
                <a:solidFill>
                  <a:prstClr val="black"/>
                </a:solidFill>
              </a:rPr>
              <a:t>Data sources: </a:t>
            </a:r>
          </a:p>
          <a:p>
            <a:pPr marL="228600" indent="-228600">
              <a:buAutoNum type="arabicParenR"/>
            </a:pPr>
            <a:endParaRPr lang="en-US" sz="1200" dirty="0">
              <a:solidFill>
                <a:prstClr val="black"/>
              </a:solidFill>
            </a:endParaRPr>
          </a:p>
          <a:p>
            <a:pPr marL="228600" indent="-228600">
              <a:buAutoNum type="arabicParenR"/>
            </a:pPr>
            <a:r>
              <a:rPr lang="en-US" sz="1200" dirty="0">
                <a:solidFill>
                  <a:prstClr val="black"/>
                </a:solidFill>
              </a:rPr>
              <a:t>Cost:  http://www.gartner.com/newsroom/id/497088</a:t>
            </a:r>
          </a:p>
          <a:p>
            <a:pPr marL="0" indent="0">
              <a:buNone/>
            </a:pPr>
            <a:endParaRPr lang="en-US" sz="1200" dirty="0">
              <a:solidFill>
                <a:prstClr val="black"/>
              </a:solidFill>
            </a:endParaRPr>
          </a:p>
          <a:p>
            <a:r>
              <a:rPr lang="en-US" sz="1200" dirty="0">
                <a:solidFill>
                  <a:prstClr val="black"/>
                </a:solidFill>
              </a:rPr>
              <a:t>2) Agility:  https://acrobat.adobe.com/content/dam/doc-cloud/en/pdfs/idc-adobe-document-disconnect-whitepaper-global-ue-final.pdf</a:t>
            </a:r>
            <a:endParaRPr lang="en-US" sz="1200" kern="1200" dirty="0">
              <a:solidFill>
                <a:schemeClr val="tx1"/>
              </a:solidFill>
              <a:effectLst/>
              <a:latin typeface="+mn-lt"/>
              <a:ea typeface="+mn-ea"/>
              <a:cs typeface="+mn-cs"/>
            </a:endParaRPr>
          </a:p>
          <a:p>
            <a:pPr marL="0" indent="0">
              <a:buFont typeface="Arial" panose="020B0604020202020204" pitchFamily="34" charset="0"/>
              <a:buNone/>
            </a:pPr>
            <a:endParaRPr lang="en-US" sz="1200" dirty="0">
              <a:solidFill>
                <a:prstClr val="black"/>
              </a:solidFill>
            </a:endParaRPr>
          </a:p>
          <a:p>
            <a:pPr marL="0" indent="0">
              <a:buFont typeface="Arial" panose="020B0604020202020204" pitchFamily="34" charset="0"/>
              <a:buNone/>
            </a:pPr>
            <a:endParaRPr lang="en-US" sz="1200" dirty="0">
              <a:solidFill>
                <a:prstClr val="black"/>
              </a:solidFill>
            </a:endParaRPr>
          </a:p>
          <a:p>
            <a:pPr marL="0" indent="0">
              <a:buFont typeface="Arial" panose="020B0604020202020204" pitchFamily="34" charset="0"/>
              <a:buNone/>
            </a:pPr>
            <a:r>
              <a:rPr lang="en-US" sz="1200" dirty="0">
                <a:solidFill>
                  <a:prstClr val="black"/>
                </a:solidFill>
              </a:rPr>
              <a:t>3) Security:  http://www.idtheftcenter.org/2016databreaches.html</a:t>
            </a:r>
          </a:p>
          <a:p>
            <a:pPr marL="0" indent="0">
              <a:buFont typeface="Arial" panose="020B0604020202020204" pitchFamily="34" charset="0"/>
              <a:buNone/>
            </a:pPr>
            <a:endParaRPr lang="en-US" sz="1200" dirty="0">
              <a:solidFill>
                <a:prstClr val="black"/>
              </a:solidFill>
            </a:endParaRPr>
          </a:p>
          <a:p>
            <a:pPr marL="0" indent="0">
              <a:buFont typeface="Arial" panose="020B0604020202020204" pitchFamily="34" charset="0"/>
              <a:buNone/>
            </a:pPr>
            <a:r>
              <a:rPr lang="en-US" sz="1200" dirty="0">
                <a:solidFill>
                  <a:prstClr val="black"/>
                </a:solidFill>
              </a:rPr>
              <a:t>=====================================================================================================</a:t>
            </a:r>
          </a:p>
          <a:p>
            <a:pPr marL="457200" indent="-457200">
              <a:buFont typeface="Arial" panose="020B0604020202020204" pitchFamily="34" charset="0"/>
              <a:buChar char="•"/>
            </a:pPr>
            <a:r>
              <a:rPr lang="en-US" sz="1200" dirty="0">
                <a:solidFill>
                  <a:prstClr val="black"/>
                </a:solidFill>
              </a:rPr>
              <a:t>Productivity &amp; Agility</a:t>
            </a:r>
          </a:p>
          <a:p>
            <a:pPr marL="914400" lvl="1" indent="-457200">
              <a:buFont typeface="Arial" panose="020B0604020202020204" pitchFamily="34" charset="0"/>
              <a:buChar char="•"/>
            </a:pPr>
            <a:r>
              <a:rPr lang="en-US" sz="1200" dirty="0">
                <a:solidFill>
                  <a:prstClr val="black"/>
                </a:solidFill>
              </a:rPr>
              <a:t>Employees spend so much of time searching and gather data vs  getting contextual info/data automatically. </a:t>
            </a:r>
          </a:p>
          <a:p>
            <a:pPr marL="914400" lvl="1" indent="-457200">
              <a:buFont typeface="Arial" panose="020B0604020202020204" pitchFamily="34" charset="0"/>
              <a:buChar char="•"/>
            </a:pPr>
            <a:r>
              <a:rPr lang="en-US" sz="1200" dirty="0">
                <a:solidFill>
                  <a:prstClr val="black"/>
                </a:solidFill>
              </a:rPr>
              <a:t>It takes far too long to respond to changing business processes or new business requirements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Agility:   </a:t>
            </a:r>
            <a:r>
              <a:rPr lang="en-US" sz="1200" b="1" i="0" kern="1200" dirty="0">
                <a:solidFill>
                  <a:schemeClr val="tx1"/>
                </a:solidFill>
                <a:effectLst/>
                <a:latin typeface="+mn-lt"/>
                <a:ea typeface="+mn-ea"/>
                <a:cs typeface="+mn-cs"/>
              </a:rPr>
              <a:t>For achieving agility, there should be a rolling plan in addition to the mid-term or long-term strategic planning document. </a:t>
            </a:r>
            <a:r>
              <a:rPr lang="en-US" sz="1200" b="0" i="0" kern="1200" dirty="0">
                <a:solidFill>
                  <a:schemeClr val="tx1"/>
                </a:solidFill>
                <a:effectLst/>
                <a:latin typeface="+mn-lt"/>
                <a:ea typeface="+mn-ea"/>
                <a:cs typeface="+mn-cs"/>
              </a:rPr>
              <a:t>Need for agility arises due to changes in underlying assumptions. If these changes are captured in the rolling plan, flexibility can be achieved. Every CIO may ask self: Is IT responsive and proactive enough to find answers and solutions in case of emerging chances? Does IT have a platform which is scalable, secure, resilient and well interconnected? IT is now the rate limiter for change, the IT infrastructure that was implemented to deliver business automation in the 20th Century, which it did quite well through standardization, now impedes business agility in the 21st Century; a movement that recognizes increasingly dynamic business environments and the need for operational responsiveness is on the way. Organizations need to adaptive IT infrastructure for business sustainability. This reflects that systems development, qualification, and deployment are complex tasks. The business aspiration to agility can often be leveraged to help align business and technology stakeholders around the case for application modernization and rationalization. Many businesses aspire to agility when they are burdened by brittle, tightly coupled systems constrained by rigid roadmaps and deployment schedules due to the underlying code debt, integration dependencies, and testing complexity. In the meantime, well-run technology organizations can demonstrate alignment by being responsive to tactical business opportunities to the degree possible while remaining focused on developing, communicating, and executing a longer-term strategy to enable and maintain true enterprise agility.</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http://futureofcio.blogspot.com/2013/10/how-to-define-it-agility.html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Cost</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Legacy applications cost a lot to maintain and more resources to innovate on.   </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They are result in high cost for the business - to run &amp; operate various business processes.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Security</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Having different applications having their own user-id password, creates more points of failure </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Lots of data in today’s enterprise in not encrypted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 </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11/22/2018 2:24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0286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ctr" latinLnBrk="0" hangingPunct="1">
              <a:lnSpc>
                <a:spcPct val="100000"/>
              </a:lnSpc>
              <a:spcBef>
                <a:spcPts val="0"/>
              </a:spcBef>
              <a:spcAft>
                <a:spcPts val="0"/>
              </a:spcAft>
              <a:buClrTx/>
              <a:buSzTx/>
              <a:buFontTx/>
              <a:buNone/>
              <a:tabLst/>
              <a:defRPr/>
            </a:pPr>
            <a:r>
              <a:rPr lang="en-US" sz="1200" dirty="0">
                <a:solidFill>
                  <a:schemeClr val="bg1">
                    <a:lumMod val="75000"/>
                  </a:schemeClr>
                </a:solidFill>
              </a:rPr>
              <a:t>1) </a:t>
            </a:r>
            <a:r>
              <a:rPr lang="en-US" sz="1200" dirty="0" err="1">
                <a:solidFill>
                  <a:schemeClr val="bg1">
                    <a:lumMod val="75000"/>
                  </a:schemeClr>
                </a:solidFill>
              </a:rPr>
              <a:t>Metlife</a:t>
            </a:r>
            <a:r>
              <a:rPr lang="en-US" sz="1200" dirty="0">
                <a:solidFill>
                  <a:schemeClr val="bg1">
                    <a:lumMod val="75000"/>
                  </a:schemeClr>
                </a:solidFill>
              </a:rPr>
              <a:t>:   </a:t>
            </a:r>
          </a:p>
          <a:p>
            <a:pPr marL="171450" marR="0" lvl="0" indent="-171450" algn="l" defTabSz="932688"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bg1">
                    <a:lumMod val="75000"/>
                  </a:schemeClr>
                </a:solidFill>
              </a:rPr>
              <a:t>Built an application, using containers, that </a:t>
            </a:r>
            <a:r>
              <a:rPr lang="en-US" sz="1200" b="0" i="0" kern="1200" dirty="0">
                <a:solidFill>
                  <a:schemeClr val="tx1"/>
                </a:solidFill>
                <a:effectLst/>
                <a:latin typeface="+mn-lt"/>
                <a:ea typeface="+mn-ea"/>
                <a:cs typeface="+mn-cs"/>
              </a:rPr>
              <a:t>"wrap" the decades worth of legacy systems</a:t>
            </a:r>
          </a:p>
          <a:p>
            <a:pPr marL="171450" marR="0" lvl="0" indent="-171450" algn="l" defTabSz="932688"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 new application was able to tap into these systems of record to access the data and serve it up to both customers and agents alike in a single online experience, while gaining operational scale through cloud infrastructure. </a:t>
            </a:r>
          </a:p>
          <a:p>
            <a:pPr marL="0" marR="0" lvl="0" indent="0" algn="l" defTabSz="932688"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    The result:</a:t>
            </a:r>
          </a:p>
          <a:p>
            <a:pPr marL="228600" marR="0" lvl="1" indent="-228600" algn="l" defTabSz="914400" rtl="0" eaLnBrk="1" fontAlgn="auto" latinLnBrk="0" hangingPunct="1">
              <a:lnSpc>
                <a:spcPct val="90000"/>
              </a:lnSpc>
              <a:spcBef>
                <a:spcPts val="600"/>
              </a:spcBef>
              <a:spcAft>
                <a:spcPts val="0"/>
              </a:spcAft>
              <a:buClrTx/>
              <a:buSzPct val="100000"/>
              <a:buFont typeface="Arial" panose="020B0604020202020204" pitchFamily="34" charset="0"/>
              <a:buChar char="•"/>
              <a:tabLst/>
              <a:defRPr/>
            </a:pPr>
            <a:r>
              <a:rPr kumimoji="0" lang="en-US" sz="1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70% consolidation on infrastructure by moving to Cloud. </a:t>
            </a:r>
          </a:p>
          <a:p>
            <a:pPr marL="228600" marR="0" lvl="1" indent="-228600" algn="l" defTabSz="914400" rtl="0" eaLnBrk="1" fontAlgn="auto" latinLnBrk="0" hangingPunct="1">
              <a:lnSpc>
                <a:spcPct val="90000"/>
              </a:lnSpc>
              <a:spcBef>
                <a:spcPts val="600"/>
              </a:spcBef>
              <a:spcAft>
                <a:spcPts val="0"/>
              </a:spcAft>
              <a:buClrTx/>
              <a:buSzPct val="100000"/>
              <a:buFont typeface="Arial" panose="020B0604020202020204" pitchFamily="34" charset="0"/>
              <a:buChar char="•"/>
              <a:tabLst/>
              <a:defRPr/>
            </a:pPr>
            <a:r>
              <a:rPr kumimoji="0" lang="en-US" sz="1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IT Agility. Apps built using containers access to legacy systems, serving agents and customers via one app. </a:t>
            </a:r>
          </a:p>
          <a:p>
            <a:pPr marL="228600" marR="0" lvl="1" indent="-228600" algn="l" defTabSz="914400" rtl="0" eaLnBrk="1" fontAlgn="auto" latinLnBrk="0" hangingPunct="1">
              <a:lnSpc>
                <a:spcPct val="90000"/>
              </a:lnSpc>
              <a:spcBef>
                <a:spcPts val="600"/>
              </a:spcBef>
              <a:spcAft>
                <a:spcPts val="0"/>
              </a:spcAft>
              <a:buClrTx/>
              <a:buSzPct val="100000"/>
              <a:buFont typeface="Arial" panose="020B0604020202020204" pitchFamily="34" charset="0"/>
              <a:buChar char="•"/>
              <a:tabLst/>
              <a:defRPr/>
            </a:pPr>
            <a:r>
              <a:rPr kumimoji="0" lang="en-US" sz="1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Easy deployment anywhere around the globe. </a:t>
            </a:r>
            <a:endParaRPr kumimoji="0" lang="en-US" sz="1400" b="1" i="0" u="none" strike="noStrike" kern="0" cap="none" spc="0" normalizeH="0" baseline="0" noProof="0" dirty="0">
              <a:ln>
                <a:noFill/>
              </a:ln>
              <a:solidFill>
                <a:srgbClr val="0064B7"/>
              </a:solidFill>
              <a:effectLst/>
              <a:uLnTx/>
              <a:uFillTx/>
              <a:latin typeface="Segoe UI"/>
              <a:ea typeface="+mn-ea"/>
              <a:cs typeface="Segoe UI" pitchFamily="34" charset="0"/>
            </a:endParaRPr>
          </a:p>
          <a:p>
            <a:pPr marL="171450" marR="0" lvl="0" indent="-171450" algn="l" defTabSz="932688"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fontAlgn="ctr"/>
            <a:r>
              <a:rPr lang="en-US" sz="1200" dirty="0">
                <a:solidFill>
                  <a:schemeClr val="bg1">
                    <a:lumMod val="75000"/>
                  </a:schemeClr>
                </a:solidFill>
              </a:rPr>
              <a:t>2   https://enterprise.microsoft.com/en-us/customer-story/industries/retail-and-consumer-goods/jet-com/</a:t>
            </a:r>
          </a:p>
          <a:p>
            <a:pPr lvl="0" defTabSz="914367">
              <a:lnSpc>
                <a:spcPct val="120000"/>
              </a:lnSpc>
              <a:spcAft>
                <a:spcPts val="1200"/>
              </a:spcAft>
              <a:defRPr/>
            </a:pPr>
            <a:r>
              <a:rPr lang="en-US" kern="0" spc="60" dirty="0">
                <a:solidFill>
                  <a:srgbClr val="353535"/>
                </a:solidFill>
              </a:rPr>
              <a:t>To be one of the best e-commerce</a:t>
            </a:r>
            <a:r>
              <a:rPr lang="en-US" kern="0" dirty="0">
                <a:solidFill>
                  <a:srgbClr val="353535"/>
                </a:solidFill>
              </a:rPr>
              <a:t> destinations in the US, we will have to </a:t>
            </a:r>
            <a:r>
              <a:rPr lang="en-US" kern="0" spc="70" dirty="0">
                <a:solidFill>
                  <a:srgbClr val="353535"/>
                </a:solidFill>
              </a:rPr>
              <a:t>handle millions of customers. That</a:t>
            </a:r>
            <a:r>
              <a:rPr lang="en-US" kern="0" dirty="0">
                <a:solidFill>
                  <a:srgbClr val="353535"/>
                </a:solidFill>
              </a:rPr>
              <a:t> </a:t>
            </a:r>
            <a:r>
              <a:rPr lang="en-US" kern="0" spc="-40" dirty="0">
                <a:solidFill>
                  <a:srgbClr val="353535"/>
                </a:solidFill>
              </a:rPr>
              <a:t>requires a top-class e-commerce system</a:t>
            </a:r>
            <a:r>
              <a:rPr lang="en-US" kern="0" dirty="0">
                <a:solidFill>
                  <a:srgbClr val="353535"/>
                </a:solidFill>
              </a:rPr>
              <a:t> built on a flexible, open cloud platform. That is exactly what we got with Azure. From </a:t>
            </a:r>
            <a:r>
              <a:rPr lang="en-US" kern="0" dirty="0" err="1">
                <a:solidFill>
                  <a:srgbClr val="353535"/>
                </a:solidFill>
              </a:rPr>
              <a:t>microservices</a:t>
            </a:r>
            <a:r>
              <a:rPr lang="en-US" kern="0" dirty="0">
                <a:solidFill>
                  <a:srgbClr val="353535"/>
                </a:solidFill>
              </a:rPr>
              <a:t> to App </a:t>
            </a:r>
          </a:p>
          <a:p>
            <a:pPr lvl="0" defTabSz="914367">
              <a:lnSpc>
                <a:spcPct val="120000"/>
              </a:lnSpc>
              <a:spcAft>
                <a:spcPts val="1200"/>
              </a:spcAft>
              <a:defRPr/>
            </a:pPr>
            <a:r>
              <a:rPr lang="en-US" kern="0" dirty="0">
                <a:solidFill>
                  <a:srgbClr val="353535"/>
                </a:solidFill>
              </a:rPr>
              <a:t>Being able to leverage so many off-the-</a:t>
            </a:r>
            <a:r>
              <a:rPr lang="en-US" kern="0" spc="-50" dirty="0">
                <a:solidFill>
                  <a:srgbClr val="353535"/>
                </a:solidFill>
              </a:rPr>
              <a:t>shelf services and tools from Azure enabled </a:t>
            </a:r>
            <a:r>
              <a:rPr lang="en-US" kern="0" spc="70" dirty="0">
                <a:solidFill>
                  <a:srgbClr val="353535"/>
                </a:solidFill>
              </a:rPr>
              <a:t>us to go from zero to a full-fledged e-</a:t>
            </a:r>
            <a:r>
              <a:rPr lang="en-US" kern="0" dirty="0">
                <a:solidFill>
                  <a:srgbClr val="353535"/>
                </a:solidFill>
              </a:rPr>
              <a:t>commerce marketplace in just 12 months</a:t>
            </a:r>
          </a:p>
          <a:p>
            <a:pPr lvl="0" defTabSz="914367">
              <a:lnSpc>
                <a:spcPct val="120000"/>
              </a:lnSpc>
              <a:spcAft>
                <a:spcPts val="1200"/>
              </a:spcAft>
              <a:defRPr/>
            </a:pPr>
            <a:endParaRPr lang="en-US" sz="1200" kern="0" dirty="0">
              <a:solidFill>
                <a:srgbClr val="353535"/>
              </a:solidFill>
            </a:endParaRPr>
          </a:p>
          <a:p>
            <a:r>
              <a:rPr lang="en-US" b="1" dirty="0">
                <a:effectLst/>
              </a:rPr>
              <a:t>Benefits</a:t>
            </a:r>
          </a:p>
          <a:p>
            <a:r>
              <a:rPr lang="en-US" dirty="0">
                <a:effectLst/>
              </a:rPr>
              <a:t>Working with Microsoft Azure cloud services has provided Jet with a level of flexibility and scalability that has been critical to its aggressive development schedule.</a:t>
            </a:r>
          </a:p>
          <a:p>
            <a:r>
              <a:rPr lang="en-US" b="1" dirty="0">
                <a:effectLst/>
              </a:rPr>
              <a:t>Moving from code to production in minutes. </a:t>
            </a:r>
            <a:endParaRPr lang="en-US" dirty="0">
              <a:effectLst/>
            </a:endParaRPr>
          </a:p>
          <a:p>
            <a:r>
              <a:rPr lang="en-US" dirty="0">
                <a:effectLst/>
              </a:rPr>
              <a:t>By using App Service for its consumer front end, Jet has been able to dramatically streamline its development process, so that it can build, deploy, and scale consumer-grade web apps more rapidly. As Hanrahan says, “We’ve been able to get our critical code through our CI/CD process in a couple of minutes using App Service.”</a:t>
            </a:r>
          </a:p>
          <a:p>
            <a:r>
              <a:rPr lang="en-US" b="1" dirty="0">
                <a:effectLst/>
              </a:rPr>
              <a:t>Scaling automatically to meet customer demand  </a:t>
            </a:r>
            <a:endParaRPr lang="en-US" dirty="0">
              <a:effectLst/>
            </a:endParaRPr>
          </a:p>
          <a:p>
            <a:r>
              <a:rPr lang="en-US" dirty="0">
                <a:effectLst/>
              </a:rPr>
              <a:t>As with any popular e-retailing site, Jet requires extremely rapid and flexible scaling based on ever-changing customer traffic. To streamline this process, Jet was able to set up auto-scaling on both PaaS servers and App Service to scale its servers based on load or schedule. “Because both PaaS and App Service scale automatically for us, we are able to throw as many machines as we need at the front end, when we need them,” says Hanrahan.</a:t>
            </a:r>
          </a:p>
          <a:p>
            <a:r>
              <a:rPr lang="en-US" b="1" dirty="0">
                <a:effectLst/>
              </a:rPr>
              <a:t>Accommodating rapidly growing storage requirements  </a:t>
            </a:r>
            <a:endParaRPr lang="en-US" dirty="0">
              <a:effectLst/>
            </a:endParaRPr>
          </a:p>
          <a:p>
            <a:pPr lvl="0" defTabSz="914367">
              <a:lnSpc>
                <a:spcPct val="120000"/>
              </a:lnSpc>
              <a:spcAft>
                <a:spcPts val="1200"/>
              </a:spcAft>
              <a:defRPr/>
            </a:pPr>
            <a:endParaRPr lang="en-US" sz="1200" kern="0" dirty="0">
              <a:solidFill>
                <a:srgbClr val="353535"/>
              </a:solidFill>
            </a:endParaRPr>
          </a:p>
          <a:p>
            <a:pPr lvl="0" defTabSz="914367">
              <a:lnSpc>
                <a:spcPct val="120000"/>
              </a:lnSpc>
              <a:spcAft>
                <a:spcPts val="1200"/>
              </a:spcAft>
              <a:defRPr/>
            </a:pPr>
            <a:endParaRPr lang="en-US" sz="1200" dirty="0">
              <a:solidFill>
                <a:schemeClr val="bg1">
                  <a:lumMod val="75000"/>
                </a:schemeClr>
              </a:solidFill>
            </a:endParaRPr>
          </a:p>
          <a:p>
            <a:r>
              <a:rPr lang="en-US" sz="1200" dirty="0">
                <a:solidFill>
                  <a:schemeClr val="bg1">
                    <a:lumMod val="75000"/>
                  </a:schemeClr>
                </a:solidFill>
              </a:rPr>
              <a:t>3)</a:t>
            </a:r>
            <a:r>
              <a:rPr lang="en-US" dirty="0"/>
              <a:t> [Note:</a:t>
            </a:r>
            <a:r>
              <a:rPr lang="en-US" baseline="0" dirty="0"/>
              <a:t> if you used the Outback Steakhouse demo example, simply reference and remind the customer,  while going into more details about their story).</a:t>
            </a:r>
          </a:p>
          <a:p>
            <a:endParaRPr lang="en-US" baseline="0" dirty="0"/>
          </a:p>
          <a:p>
            <a:r>
              <a:rPr lang="en-US" dirty="0"/>
              <a:t>Outback</a:t>
            </a:r>
            <a:r>
              <a:rPr lang="en-US" baseline="0" dirty="0"/>
              <a:t> Steakhouse, a restaurant chain, </a:t>
            </a:r>
            <a:r>
              <a:rPr lang="en-US" dirty="0"/>
              <a:t>transforms their customer experiences</a:t>
            </a:r>
            <a:r>
              <a:rPr lang="en-US" baseline="0" dirty="0"/>
              <a:t> and builds customer loyalty with a five-star apps  - powered by Microsoft mobile DevOps technology and Azure cloud services. </a:t>
            </a:r>
          </a:p>
          <a:p>
            <a:endParaRPr lang="en-US" dirty="0"/>
          </a:p>
          <a:p>
            <a:r>
              <a:rPr lang="en-US" sz="1200" kern="1200" dirty="0" err="1">
                <a:solidFill>
                  <a:schemeClr val="tx1"/>
                </a:solidFill>
                <a:effectLst/>
                <a:latin typeface="+mn-lt"/>
                <a:ea typeface="+mn-ea"/>
                <a:cs typeface="+mn-cs"/>
              </a:rPr>
              <a:t>Bloomin</a:t>
            </a:r>
            <a:r>
              <a:rPr lang="en-US" sz="1200" kern="1200" dirty="0">
                <a:solidFill>
                  <a:schemeClr val="tx1"/>
                </a:solidFill>
                <a:effectLst/>
                <a:latin typeface="+mn-lt"/>
                <a:ea typeface="+mn-ea"/>
                <a:cs typeface="+mn-cs"/>
              </a:rPr>
              <a:t>’ Brands, Inc. is one of the world’s largest casual dining companies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operates over 1,500 restaurants, including Outback Steakhouse.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By pairing</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mobile DevOps and the cloud, the development team is pioneering the future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casual dining experiences, making it fast and easy for Outback Steakhouse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customers to get seated and pay for their meals.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Customers are able to view nearby locations, add themselves to waitlists,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receive push notifications when tables are ready, and pay at their tables—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all from the Outback Steakhouse app.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create this five-star app experience, the team replaced HTML5 apps with</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fully redesigned Xamarin apps, and started development with Xamarin Client</a:t>
            </a:r>
          </a:p>
          <a:p>
            <a:r>
              <a:rPr lang="en-US" sz="1200" kern="1200" dirty="0">
                <a:solidFill>
                  <a:schemeClr val="tx1"/>
                </a:solidFill>
                <a:effectLst/>
                <a:latin typeface="+mn-lt"/>
                <a:ea typeface="+mn-ea"/>
                <a:cs typeface="+mn-cs"/>
              </a:rPr>
              <a:t>Services teams’ guidance and technical expertise. In addition to customer-facing mobile capabilities, they also use Microsoft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Azure to sync seating assignments and customer orders.</a:t>
            </a:r>
            <a:r>
              <a:rPr lang="en-US" sz="1200" kern="1200" baseline="0" dirty="0">
                <a:solidFill>
                  <a:schemeClr val="tx1"/>
                </a:solidFill>
                <a:effectLst/>
                <a:latin typeface="+mn-lt"/>
                <a:ea typeface="+mn-ea"/>
                <a:cs typeface="+mn-cs"/>
              </a:rPr>
              <a:t> A</a:t>
            </a:r>
            <a:r>
              <a:rPr lang="en-US" sz="1200" kern="1200" dirty="0">
                <a:solidFill>
                  <a:schemeClr val="tx1"/>
                </a:solidFill>
                <a:effectLst/>
                <a:latin typeface="+mn-lt"/>
                <a:ea typeface="+mn-ea"/>
                <a:cs typeface="+mn-cs"/>
              </a:rPr>
              <a:t>utomated testing across devices with the Xamarin Test Cloud ensures</a:t>
            </a:r>
            <a:r>
              <a:rPr lang="en-US" sz="1200" kern="1200" baseline="0" dirty="0">
                <a:solidFill>
                  <a:schemeClr val="tx1"/>
                </a:solidFill>
                <a:effectLst/>
                <a:latin typeface="+mn-lt"/>
                <a:ea typeface="+mn-ea"/>
                <a:cs typeface="+mn-cs"/>
              </a:rPr>
              <a:t> they </a:t>
            </a:r>
            <a:r>
              <a:rPr lang="en-US" sz="1200" kern="1200" dirty="0">
                <a:solidFill>
                  <a:schemeClr val="tx1"/>
                </a:solidFill>
                <a:effectLst/>
                <a:latin typeface="+mn-lt"/>
                <a:ea typeface="+mn-ea"/>
                <a:cs typeface="+mn-cs"/>
              </a:rPr>
              <a:t>catch any issues early in the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development cycle, before they affect customers.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They</a:t>
            </a:r>
            <a:r>
              <a:rPr lang="en-US" sz="1200" b="0" i="0" kern="1200" baseline="0" dirty="0">
                <a:solidFill>
                  <a:schemeClr val="tx1"/>
                </a:solidFill>
                <a:effectLst/>
                <a:latin typeface="+mn-lt"/>
                <a:ea typeface="+mn-ea"/>
                <a:cs typeface="+mn-cs"/>
              </a:rPr>
              <a:t> released the new experience in mid-2016, and </a:t>
            </a:r>
            <a:r>
              <a:rPr lang="en-US" sz="1200" b="0" i="0" kern="1200" dirty="0">
                <a:solidFill>
                  <a:schemeClr val="tx1"/>
                </a:solidFill>
                <a:effectLst/>
                <a:latin typeface="+mn-lt"/>
                <a:ea typeface="+mn-ea"/>
                <a:cs typeface="+mn-cs"/>
              </a:rPr>
              <a:t>immediately received amazing reviews from customers across the country.  </a:t>
            </a:r>
            <a:r>
              <a:rPr lang="en-US" sz="1200" kern="1200" dirty="0">
                <a:solidFill>
                  <a:schemeClr val="tx1"/>
                </a:solidFill>
                <a:effectLst/>
                <a:latin typeface="+mn-lt"/>
                <a:ea typeface="+mn-ea"/>
                <a:cs typeface="+mn-cs"/>
              </a:rPr>
              <a:t>Based on customer reactions and</a:t>
            </a:r>
            <a:r>
              <a:rPr lang="en-US" sz="1200" kern="1200" baseline="0" dirty="0">
                <a:solidFill>
                  <a:schemeClr val="tx1"/>
                </a:solidFill>
                <a:effectLst/>
                <a:latin typeface="+mn-lt"/>
                <a:ea typeface="+mn-ea"/>
                <a:cs typeface="+mn-cs"/>
              </a:rPr>
              <a:t> overwhelmingly positive response, </a:t>
            </a:r>
            <a:r>
              <a:rPr lang="en-US" sz="1200" kern="1200" baseline="0" dirty="0" err="1">
                <a:solidFill>
                  <a:schemeClr val="tx1"/>
                </a:solidFill>
                <a:effectLst/>
                <a:latin typeface="+mn-lt"/>
                <a:ea typeface="+mn-ea"/>
                <a:cs typeface="+mn-cs"/>
              </a:rPr>
              <a:t>Bloomin</a:t>
            </a:r>
            <a:r>
              <a:rPr lang="en-US" sz="1200" kern="1200" baseline="0" dirty="0">
                <a:solidFill>
                  <a:schemeClr val="tx1"/>
                </a:solidFill>
                <a:effectLst/>
                <a:latin typeface="+mn-lt"/>
                <a:ea typeface="+mn-ea"/>
                <a:cs typeface="+mn-cs"/>
              </a:rPr>
              <a:t>’ Brands has delivered a similar customer-facing mobile app for its </a:t>
            </a:r>
            <a:r>
              <a:rPr lang="en-US" sz="1200" kern="1200" baseline="0" dirty="0" err="1">
                <a:solidFill>
                  <a:schemeClr val="tx1"/>
                </a:solidFill>
                <a:effectLst/>
                <a:latin typeface="+mn-lt"/>
                <a:ea typeface="+mn-ea"/>
                <a:cs typeface="+mn-cs"/>
              </a:rPr>
              <a:t>Carrabba’s</a:t>
            </a:r>
            <a:r>
              <a:rPr lang="en-US" sz="1200" kern="1200" baseline="0" dirty="0">
                <a:solidFill>
                  <a:schemeClr val="tx1"/>
                </a:solidFill>
                <a:effectLst/>
                <a:latin typeface="+mn-lt"/>
                <a:ea typeface="+mn-ea"/>
                <a:cs typeface="+mn-cs"/>
              </a:rPr>
              <a:t> Italian Grille chain, now rolled out nationwide. Going forward, they’ll continue to expand to other brands. </a:t>
            </a:r>
            <a:endParaRPr lang="en-US" sz="1200" kern="1200" dirty="0">
              <a:solidFill>
                <a:schemeClr val="tx1"/>
              </a:solidFill>
              <a:effectLst/>
              <a:latin typeface="+mn-lt"/>
              <a:ea typeface="+mn-ea"/>
              <a:cs typeface="+mn-cs"/>
            </a:endParaRPr>
          </a:p>
          <a:p>
            <a:endParaRPr lang="en-US" dirty="0"/>
          </a:p>
          <a:p>
            <a:r>
              <a:rPr lang="en-US" b="1" dirty="0"/>
              <a:t>Read more about their story here</a:t>
            </a:r>
            <a:r>
              <a:rPr lang="en-US" b="1" baseline="0" dirty="0"/>
              <a:t> (including video): </a:t>
            </a:r>
            <a:r>
              <a:rPr lang="en-US" dirty="0"/>
              <a:t>xamarin.com/customers/</a:t>
            </a:r>
            <a:r>
              <a:rPr lang="en-US" dirty="0" err="1"/>
              <a:t>hospitality#outback</a:t>
            </a:r>
            <a:endParaRPr lang="en-US" dirty="0"/>
          </a:p>
          <a:p>
            <a:pPr fontAlgn="ct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fontAlgn="ctr"/>
            <a:r>
              <a:rPr lang="en-US" sz="1200" dirty="0">
                <a:solidFill>
                  <a:schemeClr val="bg1">
                    <a:lumMod val="75000"/>
                  </a:schemeClr>
                </a:solidFill>
              </a:rPr>
              <a:t>===============================================================================================</a:t>
            </a:r>
          </a:p>
          <a:p>
            <a:pPr fontAlgn="ctr"/>
            <a:endParaRPr lang="en-US" sz="1200" dirty="0">
              <a:solidFill>
                <a:schemeClr val="bg1">
                  <a:lumMod val="75000"/>
                </a:schemeClr>
              </a:solidFill>
            </a:endParaRPr>
          </a:p>
          <a:p>
            <a:pPr fontAlgn="ctr"/>
            <a:r>
              <a:rPr lang="en-US" sz="1200" dirty="0">
                <a:solidFill>
                  <a:schemeClr val="bg1">
                    <a:lumMod val="75000"/>
                  </a:schemeClr>
                </a:solidFill>
              </a:rPr>
              <a:t>1) METLIFE </a:t>
            </a:r>
          </a:p>
          <a:p>
            <a:pPr fontAlgn="ctr"/>
            <a:r>
              <a:rPr lang="en-US" sz="1200" dirty="0">
                <a:solidFill>
                  <a:schemeClr val="bg1">
                    <a:lumMod val="75000"/>
                  </a:schemeClr>
                </a:solidFill>
                <a:hlinkClick r:id="rId3"/>
              </a:rPr>
              <a:t>https://www.docker.com/customers/metlife-transforms-customer-experience-legacy-and-microservices-mashup</a:t>
            </a:r>
            <a:r>
              <a:rPr lang="en-US" sz="1200" dirty="0">
                <a:solidFill>
                  <a:schemeClr val="bg1">
                    <a:lumMod val="75000"/>
                  </a:schemeClr>
                </a:solidFill>
              </a:rPr>
              <a:t> </a:t>
            </a:r>
          </a:p>
          <a:p>
            <a:pPr fontAlgn="ctr"/>
            <a:r>
              <a:rPr lang="en-US" sz="1200" dirty="0">
                <a:solidFill>
                  <a:schemeClr val="bg1">
                    <a:lumMod val="75000"/>
                  </a:schemeClr>
                </a:solidFill>
              </a:rPr>
              <a:t>Talking points:</a:t>
            </a:r>
          </a:p>
          <a:p>
            <a:pPr fontAlgn="ctr"/>
            <a:endParaRPr lang="en-US" sz="1200" dirty="0">
              <a:solidFill>
                <a:schemeClr val="bg1">
                  <a:lumMod val="75000"/>
                </a:schemeClr>
              </a:solidFill>
            </a:endParaRPr>
          </a:p>
          <a:p>
            <a:pPr marL="171450" indent="-171450" fontAlgn="ctr">
              <a:buFont typeface="Arial" panose="020B0604020202020204" pitchFamily="34" charset="0"/>
              <a:buChar char="•"/>
            </a:pPr>
            <a:r>
              <a:rPr lang="en-US" sz="1200" b="0" i="0" kern="1200" dirty="0">
                <a:solidFill>
                  <a:schemeClr val="tx1"/>
                </a:solidFill>
                <a:effectLst/>
                <a:latin typeface="+mn-lt"/>
                <a:ea typeface="+mn-ea"/>
                <a:cs typeface="+mn-cs"/>
              </a:rPr>
              <a:t>Application built with modern and open source components to "wrap" the decades worth of legacy systems</a:t>
            </a:r>
          </a:p>
          <a:p>
            <a:pPr marL="171450" indent="-171450" fontAlgn="ctr">
              <a:buFont typeface="Arial" panose="020B0604020202020204" pitchFamily="34" charset="0"/>
              <a:buChar char="•"/>
            </a:pPr>
            <a:r>
              <a:rPr lang="en-US" sz="1200" b="0" i="0" kern="1200" dirty="0">
                <a:solidFill>
                  <a:schemeClr val="tx1"/>
                </a:solidFill>
                <a:effectLst/>
                <a:latin typeface="+mn-lt"/>
                <a:ea typeface="+mn-ea"/>
                <a:cs typeface="+mn-cs"/>
              </a:rPr>
              <a:t>The portability efficiency of Docker built applications allowed MetLife to achieve a 70% consolidation on infrastructure while gaining operational scale through cloud infrastructure. </a:t>
            </a:r>
          </a:p>
          <a:p>
            <a:pPr marL="171450" indent="-171450" fontAlgn="ctr">
              <a:buFont typeface="Arial" panose="020B0604020202020204" pitchFamily="34" charset="0"/>
              <a:buChar char="•"/>
            </a:pPr>
            <a:r>
              <a:rPr lang="en-US" sz="1200" b="0" i="0" kern="1200" dirty="0">
                <a:solidFill>
                  <a:schemeClr val="tx1"/>
                </a:solidFill>
                <a:effectLst/>
                <a:latin typeface="+mn-lt"/>
                <a:ea typeface="+mn-ea"/>
                <a:cs typeface="+mn-cs"/>
              </a:rPr>
              <a:t>Once modernized, the new application was able to tap into these systems of record to access the data and serve it up to both customers and agents alike in a single online experience. </a:t>
            </a:r>
          </a:p>
          <a:p>
            <a:pPr marL="171450" indent="-171450" fontAlgn="ctr">
              <a:buFont typeface="Arial" panose="020B0604020202020204" pitchFamily="34" charset="0"/>
              <a:buChar char="•"/>
            </a:pPr>
            <a:r>
              <a:rPr lang="en-US" sz="1200" b="0" i="0" kern="1200" dirty="0">
                <a:solidFill>
                  <a:schemeClr val="tx1"/>
                </a:solidFill>
                <a:effectLst/>
                <a:latin typeface="+mn-lt"/>
                <a:ea typeface="+mn-ea"/>
                <a:cs typeface="+mn-cs"/>
              </a:rPr>
              <a:t>The application can be easily deployed anywhere around the world on-premises or in the cloud - consistently, efficiently and securely. </a:t>
            </a:r>
          </a:p>
          <a:p>
            <a:pPr fontAlgn="ctr"/>
            <a:endParaRPr lang="en-US" sz="1200" dirty="0">
              <a:solidFill>
                <a:schemeClr val="bg1">
                  <a:lumMod val="75000"/>
                </a:schemeClr>
              </a:solidFill>
            </a:endParaRPr>
          </a:p>
          <a:p>
            <a:pPr fontAlgn="ctr"/>
            <a:r>
              <a:rPr lang="en-US" sz="1200" dirty="0">
                <a:solidFill>
                  <a:schemeClr val="bg1">
                    <a:lumMod val="75000"/>
                  </a:schemeClr>
                </a:solidFill>
              </a:rPr>
              <a:t>2) ALASKA airline</a:t>
            </a:r>
          </a:p>
          <a:p>
            <a:pPr fontAlgn="ctr"/>
            <a:r>
              <a:rPr lang="en-US" sz="1200" dirty="0">
                <a:solidFill>
                  <a:schemeClr val="bg1">
                    <a:lumMod val="75000"/>
                  </a:schemeClr>
                </a:solidFill>
              </a:rPr>
              <a:t>https://azure.microsoft.com/en-us/resources/videos/alaska-airlines-visual-studio-team-services-xamarin/</a:t>
            </a:r>
          </a:p>
          <a:p>
            <a:pPr fontAlgn="ctr"/>
            <a:endParaRPr lang="en-US" sz="1200" dirty="0">
              <a:solidFill>
                <a:schemeClr val="bg1">
                  <a:lumMod val="75000"/>
                </a:schemeClr>
              </a:solidFill>
            </a:endParaRPr>
          </a:p>
          <a:p>
            <a:pPr fontAlgn="ctr"/>
            <a:endParaRPr lang="en-US" sz="1200" dirty="0">
              <a:solidFill>
                <a:schemeClr val="bg1">
                  <a:lumMod val="75000"/>
                </a:schemeClr>
              </a:solidFill>
            </a:endParaRPr>
          </a:p>
          <a:p>
            <a:pPr fontAlgn="ctr"/>
            <a:endParaRPr lang="en-US" sz="1200" dirty="0">
              <a:solidFill>
                <a:schemeClr val="bg1">
                  <a:lumMod val="75000"/>
                </a:schemeClr>
              </a:solidFill>
            </a:endParaRPr>
          </a:p>
          <a:p>
            <a:pPr fontAlgn="ctr"/>
            <a:r>
              <a:rPr lang="en-US" sz="1200" dirty="0" err="1">
                <a:solidFill>
                  <a:schemeClr val="bg1">
                    <a:lumMod val="75000"/>
                  </a:schemeClr>
                </a:solidFill>
              </a:rPr>
              <a:t>TransAlta</a:t>
            </a:r>
            <a:r>
              <a:rPr lang="en-US" sz="1200" dirty="0">
                <a:solidFill>
                  <a:schemeClr val="bg1">
                    <a:lumMod val="75000"/>
                  </a:schemeClr>
                </a:solidFill>
              </a:rPr>
              <a:t> </a:t>
            </a:r>
          </a:p>
          <a:p>
            <a:pPr fontAlgn="ctr"/>
            <a:r>
              <a:rPr lang="en-US" sz="1200" dirty="0">
                <a:solidFill>
                  <a:schemeClr val="bg1">
                    <a:lumMod val="75000"/>
                  </a:schemeClr>
                </a:solidFill>
                <a:hlinkClick r:id="rId4"/>
              </a:rPr>
              <a:t>https://customers.microsoft.com/en-us/story/multi-national-energy-company-uses-powerapps-to-create-a-decision-validation-tool</a:t>
            </a:r>
            <a:r>
              <a:rPr lang="en-US" sz="1200" dirty="0">
                <a:solidFill>
                  <a:schemeClr val="bg1">
                    <a:lumMod val="75000"/>
                  </a:schemeClr>
                </a:solidFill>
              </a:rPr>
              <a:t> </a:t>
            </a:r>
          </a:p>
          <a:p>
            <a:pPr>
              <a:lnSpc>
                <a:spcPct val="90000"/>
              </a:lnSpc>
              <a:spcAft>
                <a:spcPts val="600"/>
              </a:spcAft>
            </a:pPr>
            <a:r>
              <a:rPr lang="en-US" sz="1200" dirty="0">
                <a:solidFill>
                  <a:schemeClr val="bg1">
                    <a:lumMod val="75000"/>
                  </a:schemeClr>
                </a:solidFill>
              </a:rPr>
              <a:t>Talking points:</a:t>
            </a:r>
          </a:p>
          <a:p>
            <a:endParaRPr lang="en-US" sz="1200" dirty="0">
              <a:solidFill>
                <a:schemeClr val="bg1">
                  <a:lumMod val="75000"/>
                </a:schemeClr>
              </a:solidFill>
            </a:endParaRPr>
          </a:p>
          <a:p>
            <a:r>
              <a:rPr lang="en-US" sz="1200" b="0" i="0" kern="1200" dirty="0">
                <a:solidFill>
                  <a:schemeClr val="tx1"/>
                </a:solidFill>
                <a:effectLst/>
                <a:latin typeface="+mn-lt"/>
                <a:ea typeface="+mn-ea"/>
                <a:cs typeface="+mn-cs"/>
              </a:rPr>
              <a:t>By using Microsoft PowerApps, </a:t>
            </a:r>
            <a:r>
              <a:rPr lang="en-US" sz="1200" b="0" i="0" kern="1200" dirty="0" err="1">
                <a:solidFill>
                  <a:schemeClr val="tx1"/>
                </a:solidFill>
                <a:effectLst/>
                <a:latin typeface="+mn-lt"/>
                <a:ea typeface="+mn-ea"/>
                <a:cs typeface="+mn-cs"/>
              </a:rPr>
              <a:t>TransAlta</a:t>
            </a:r>
            <a:r>
              <a:rPr lang="en-US" sz="1200" b="0" i="0" kern="1200" dirty="0">
                <a:solidFill>
                  <a:schemeClr val="tx1"/>
                </a:solidFill>
                <a:effectLst/>
                <a:latin typeface="+mn-lt"/>
                <a:ea typeface="+mn-ea"/>
                <a:cs typeface="+mn-cs"/>
              </a:rPr>
              <a:t> built an internal resource planning and decision validation application tailored to its unique business needs. </a:t>
            </a:r>
            <a:r>
              <a:rPr lang="en-US" sz="1200" b="0" i="0" kern="1200" dirty="0" err="1">
                <a:solidFill>
                  <a:schemeClr val="tx1"/>
                </a:solidFill>
                <a:effectLst/>
                <a:latin typeface="+mn-lt"/>
                <a:ea typeface="+mn-ea"/>
                <a:cs typeface="+mn-cs"/>
              </a:rPr>
              <a:t>TransAlta</a:t>
            </a:r>
            <a:r>
              <a:rPr lang="en-US" sz="1200" b="0" i="0" kern="1200" dirty="0">
                <a:solidFill>
                  <a:schemeClr val="tx1"/>
                </a:solidFill>
                <a:effectLst/>
                <a:latin typeface="+mn-lt"/>
                <a:ea typeface="+mn-ea"/>
                <a:cs typeface="+mn-cs"/>
              </a:rPr>
              <a:t> harnessed the application to enhance resourcing decisions and maximize the ROI. Within the first two weeks of deployment, </a:t>
            </a:r>
            <a:r>
              <a:rPr lang="en-US" sz="1200" b="0" i="0" kern="1200" dirty="0" err="1">
                <a:solidFill>
                  <a:schemeClr val="tx1"/>
                </a:solidFill>
                <a:effectLst/>
                <a:latin typeface="+mn-lt"/>
                <a:ea typeface="+mn-ea"/>
                <a:cs typeface="+mn-cs"/>
              </a:rPr>
              <a:t>TransAlta</a:t>
            </a:r>
            <a:r>
              <a:rPr lang="en-US" sz="1200" b="0" i="0" kern="1200" dirty="0">
                <a:solidFill>
                  <a:schemeClr val="tx1"/>
                </a:solidFill>
                <a:effectLst/>
                <a:latin typeface="+mn-lt"/>
                <a:ea typeface="+mn-ea"/>
                <a:cs typeface="+mn-cs"/>
              </a:rPr>
              <a:t> recovered the cost of building and implementing PowerApps—with the net benefit continuing to pay off.</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00552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modernizing the infrastructure that powers your applications, you can drive significant cost efficiencies and save on IT maintenance budget. </a:t>
            </a:r>
          </a:p>
          <a:p>
            <a:r>
              <a:rPr lang="en-US" dirty="0"/>
              <a:t>Not only that, there is a McKinsey study which says “by digitizing information-intensive processes, costs can be cut by up to 90 percent and turnaround times improved by several orders of magnitude” </a:t>
            </a:r>
          </a:p>
          <a:p>
            <a:endParaRPr lang="en-US" b="1" dirty="0"/>
          </a:p>
          <a:p>
            <a:r>
              <a:rPr lang="en-US" dirty="0">
                <a:effectLst/>
              </a:rPr>
              <a:t>The second is from a MIT study that found agile firms increase revenues 37 percent faster than non-agile companies; the same businesses also generate 30 percent higher profits than their non-agile counterparts.</a:t>
            </a:r>
          </a:p>
          <a:p>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The third one is my favorite as when I talk to customers about cloud they typically ask whether it will make their data more secure?  And we had comScore run a study for us and it found  </a:t>
            </a:r>
            <a:r>
              <a:rPr kumimoji="0" lang="en-US" sz="1200" b="1" i="0" u="none" strike="noStrike" kern="1200" cap="none" spc="0" normalizeH="0" baseline="0" noProof="0" dirty="0">
                <a:ln>
                  <a:noFill/>
                </a:ln>
                <a:solidFill>
                  <a:srgbClr val="353535">
                    <a:lumMod val="60000"/>
                    <a:lumOff val="40000"/>
                  </a:srgbClr>
                </a:solidFill>
                <a:effectLst/>
                <a:uLnTx/>
                <a:uFillTx/>
                <a:latin typeface="Segoe UI Semilight"/>
                <a:ea typeface="+mn-ea"/>
                <a:cs typeface="+mn-cs"/>
              </a:rPr>
              <a:t>94% </a:t>
            </a:r>
            <a:r>
              <a:rPr kumimoji="0" lang="en-US" sz="1200" b="0" i="0" u="none" strike="noStrike" kern="1200" cap="none" spc="0" normalizeH="0" baseline="0" noProof="0" dirty="0">
                <a:ln>
                  <a:noFill/>
                </a:ln>
                <a:solidFill>
                  <a:srgbClr val="353535">
                    <a:lumMod val="60000"/>
                    <a:lumOff val="40000"/>
                  </a:srgbClr>
                </a:solidFill>
                <a:effectLst/>
                <a:uLnTx/>
                <a:uFillTx/>
                <a:latin typeface="Segoe UI Semilight"/>
                <a:ea typeface="+mn-ea"/>
                <a:cs typeface="+mn-cs"/>
              </a:rPr>
              <a:t>on-premises customers experienced additional security benefits. Which is not surprising because once you move your servers say SQL server to the cloud, we will keep them up-to-date and monitor the security. </a:t>
            </a:r>
          </a:p>
          <a:p>
            <a:endParaRPr lang="en-US" dirty="0">
              <a:effectLst/>
            </a:endParaRPr>
          </a:p>
          <a:p>
            <a:endParaRPr lang="en-US" b="1" dirty="0"/>
          </a:p>
          <a:p>
            <a:r>
              <a:rPr lang="en-US" b="1"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 Cost: </a:t>
            </a:r>
            <a:r>
              <a:rPr lang="en-US" sz="800" dirty="0">
                <a:solidFill>
                  <a:srgbClr val="444444"/>
                </a:solidFill>
                <a:ea typeface="Times New Roman" panose="02020603050405020304" pitchFamily="18" charset="0"/>
                <a:cs typeface="Segoe UI" panose="020B0502040204020203" pitchFamily="34" charset="0"/>
              </a:rPr>
              <a:t>Accelerating the digitization of business processes. </a:t>
            </a:r>
            <a:r>
              <a:rPr lang="en-US" sz="800" dirty="0">
                <a:solidFill>
                  <a:srgbClr val="444444"/>
                </a:solidFill>
                <a:latin typeface="Segoe UI"/>
                <a:ea typeface="Times New Roman" panose="02020603050405020304" pitchFamily="18" charset="0"/>
                <a:cs typeface="Segoe UI" panose="020B0502040204020203" pitchFamily="34" charset="0"/>
              </a:rPr>
              <a:t>McKinsey, May, 2014.</a:t>
            </a:r>
          </a:p>
          <a:p>
            <a:endParaRPr lang="en-US" b="1" dirty="0"/>
          </a:p>
          <a:p>
            <a:r>
              <a:rPr lang="en-US" b="1" dirty="0"/>
              <a:t>http://www.mckinsey.com/business-functions/digital-mckinsey/our-insights/accelerating-the-digitization-of-business-processes</a:t>
            </a:r>
          </a:p>
          <a:p>
            <a:endParaRPr lang="en-US" b="1" dirty="0"/>
          </a:p>
          <a:p>
            <a:r>
              <a:rPr lang="en-US" b="1" dirty="0"/>
              <a:t>2) Agility</a:t>
            </a:r>
            <a:r>
              <a:rPr lang="en-US" dirty="0"/>
              <a:t>: </a:t>
            </a:r>
          </a:p>
          <a:p>
            <a:r>
              <a:rPr lang="en-US" dirty="0">
                <a:effectLst/>
              </a:rPr>
              <a:t>A 2009 study at MIT found that agile firms increase revenues 37 percent faster than non-agile companies; the same businesses also generate 30 percent higher profits than their non-agile counterparts</a:t>
            </a:r>
          </a:p>
          <a:p>
            <a:endParaRPr lang="en-US" dirty="0"/>
          </a:p>
          <a:p>
            <a:r>
              <a:rPr lang="en-US" dirty="0"/>
              <a:t>“IT Portfolio Management and IT Savvy—Rethinking IT Investments as a Portfolio,” MIT Sloan School of Management, Center for Information Systems Research, Summer Session, Peter Weill, June 14, 2007. Research was conducted by MIT via the </a:t>
            </a:r>
            <a:r>
              <a:rPr lang="en-US" dirty="0" err="1"/>
              <a:t>SeeIT</a:t>
            </a:r>
            <a:r>
              <a:rPr lang="en-US" dirty="0"/>
              <a:t>/CISR survey of firms, of which were listed on U.S. stock exchanges. The work was financed by the National Science Foundation grant number IIS- 0085725. Copyright © Massachusetts Institute of Technology, 2007; created by MIT’s Sloan Center for Systems Research (CISR). http://www.ca.com/content/dam/ca/us/files/white-paper/a-cios-guide-five-steps-to-business-agility.pdf</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third one is really interesting.  This comes from a study we had comScore conduct for us. </a:t>
            </a:r>
            <a:r>
              <a:rPr kumimoji="0" lang="en-US" sz="1200" b="1" i="0" u="none" strike="noStrike" kern="1200" cap="none" spc="0" normalizeH="0" baseline="0" noProof="0" dirty="0">
                <a:ln>
                  <a:noFill/>
                </a:ln>
                <a:solidFill>
                  <a:srgbClr val="353535">
                    <a:lumMod val="60000"/>
                    <a:lumOff val="40000"/>
                  </a:srgbClr>
                </a:solidFill>
                <a:effectLst/>
                <a:uLnTx/>
                <a:uFillTx/>
                <a:latin typeface="Segoe UI Semilight"/>
                <a:ea typeface="+mn-ea"/>
                <a:cs typeface="+mn-cs"/>
              </a:rPr>
              <a:t>94% </a:t>
            </a:r>
            <a:r>
              <a:rPr kumimoji="0" lang="en-US" sz="1200" b="0" i="0" u="none" strike="noStrike" kern="1200" cap="none" spc="0" normalizeH="0" baseline="0" noProof="0" dirty="0">
                <a:ln>
                  <a:noFill/>
                </a:ln>
                <a:solidFill>
                  <a:srgbClr val="353535">
                    <a:lumMod val="60000"/>
                    <a:lumOff val="40000"/>
                  </a:srgbClr>
                </a:solidFill>
                <a:effectLst/>
                <a:uLnTx/>
                <a:uFillTx/>
                <a:latin typeface="Segoe UI Semilight"/>
                <a:ea typeface="+mn-ea"/>
                <a:cs typeface="+mn-cs"/>
              </a:rPr>
              <a:t>on-premises customers experienced additional security benefits.  Which is not surprising because once you move your servers say SQL server to the cloud, we will keep them up-to-date and monitor the security.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53535">
                  <a:lumMod val="60000"/>
                  <a:lumOff val="40000"/>
                </a:srgbClr>
              </a:solidFill>
              <a:effectLst/>
              <a:uLnTx/>
              <a:uFillTx/>
              <a:latin typeface="Segoe UI Semilight"/>
              <a:ea typeface="+mn-ea"/>
              <a:cs typeface="+mn-cs"/>
            </a:endParaRPr>
          </a:p>
          <a:p>
            <a:endParaRPr lang="en-US" dirty="0"/>
          </a:p>
          <a:p>
            <a:r>
              <a:rPr lang="en-US" dirty="0"/>
              <a:t>===================================================================================================</a:t>
            </a:r>
          </a:p>
          <a:p>
            <a:endParaRPr lang="en-US" dirty="0"/>
          </a:p>
          <a:p>
            <a:pPr marL="228600" indent="-228600">
              <a:lnSpc>
                <a:spcPct val="115000"/>
              </a:lnSpc>
              <a:spcAft>
                <a:spcPts val="1019"/>
              </a:spcAft>
              <a:buAutoNum type="arabicParenR" startAt="3"/>
            </a:pPr>
            <a:r>
              <a:rPr lang="en-US" b="1" dirty="0"/>
              <a:t>Security. </a:t>
            </a:r>
          </a:p>
          <a:p>
            <a:pPr marL="0" indent="0">
              <a:lnSpc>
                <a:spcPct val="115000"/>
              </a:lnSpc>
              <a:spcAft>
                <a:spcPts val="1019"/>
              </a:spcAft>
              <a:buNone/>
            </a:pPr>
            <a:r>
              <a:rPr lang="en-US" b="1" i="1" dirty="0">
                <a:latin typeface="Calibri" panose="020F0502020204030204" pitchFamily="34" charset="0"/>
                <a:ea typeface="Times New Roman" panose="02020603050405020304" pitchFamily="18" charset="0"/>
                <a:cs typeface="Times New Roman" panose="02020603050405020304" pitchFamily="18" charset="0"/>
              </a:rPr>
              <a:t>Source:</a:t>
            </a:r>
            <a:r>
              <a:rPr lang="en-US" b="1" i="1" baseline="0" dirty="0">
                <a:latin typeface="Calibri" panose="020F0502020204030204" pitchFamily="34" charset="0"/>
                <a:ea typeface="Times New Roman" panose="02020603050405020304" pitchFamily="18" charset="0"/>
                <a:cs typeface="Times New Roman" panose="02020603050405020304" pitchFamily="18" charset="0"/>
              </a:rPr>
              <a:t> Barriers to Cloud Adoption study, ComScore, Sept 2013</a:t>
            </a:r>
            <a:endParaRPr lang="en-US" b="1" i="1" dirty="0">
              <a:latin typeface="Calibri" panose="020F0502020204030204" pitchFamily="34" charset="0"/>
              <a:ea typeface="Times New Roman" panose="02020603050405020304" pitchFamily="18" charset="0"/>
              <a:cs typeface="Times New Roman" panose="02020603050405020304" pitchFamily="18" charset="0"/>
            </a:endParaRPr>
          </a:p>
          <a:p>
            <a:pPr defTabSz="931774">
              <a:lnSpc>
                <a:spcPct val="115000"/>
              </a:lnSpc>
              <a:spcAft>
                <a:spcPts val="1019"/>
              </a:spcAft>
              <a:defRPr/>
            </a:pPr>
            <a:endParaRPr lang="en-US" b="1" dirty="0">
              <a:latin typeface="Calibri" panose="020F0502020204030204" pitchFamily="34" charset="0"/>
              <a:ea typeface="Times New Roman" panose="02020603050405020304" pitchFamily="18" charset="0"/>
              <a:cs typeface="Times New Roman" panose="02020603050405020304" pitchFamily="18" charset="0"/>
            </a:endParaRPr>
          </a:p>
          <a:p>
            <a:pPr marL="174708" indent="-174708" defTabSz="931774">
              <a:buFont typeface="Arial" panose="020B0604020202020204" pitchFamily="34" charset="0"/>
              <a:buChar char="•"/>
              <a:defRPr/>
            </a:pPr>
            <a:r>
              <a:rPr lang="en-US" dirty="0"/>
              <a:t>Azure can help reduce the cost, complexity, and risk associated with security and compliance in the cloud. A survey funded by Microsoft and performed by ComScore demonstrates that while many organizations have initial concerns about moving to the cloud, a majority of cloud adopters achieve significant security benefits:</a:t>
            </a:r>
          </a:p>
          <a:p>
            <a:pPr marL="640594" lvl="1" indent="-174708" defTabSz="931774">
              <a:buFont typeface="Arial" panose="020B0604020202020204" pitchFamily="34" charset="0"/>
              <a:buChar char="•"/>
              <a:defRPr/>
            </a:pPr>
            <a:r>
              <a:rPr lang="en-US" dirty="0"/>
              <a:t>CLICK. Before embarking on cloud computing, 60% cited concerns around data security as a barrier to adoption, and 45% were concerned that the cloud would result in a lack of data control</a:t>
            </a:r>
          </a:p>
          <a:p>
            <a:pPr marL="640594" lvl="1" indent="-174708" defTabSz="931774">
              <a:buFont typeface="Arial" panose="020B0604020202020204" pitchFamily="34" charset="0"/>
              <a:buChar char="•"/>
              <a:defRPr/>
            </a:pPr>
            <a:r>
              <a:rPr lang="en-US" dirty="0"/>
              <a:t>CLICK. However, after moving to the cloud, a majority of cloud adopters achieve significant security benefits. 94% experienced security benefits they didn’t previously have on-premises and 62% said privacy protection increased as a result of moving to the field.</a:t>
            </a:r>
          </a:p>
          <a:p>
            <a:pPr marL="174708" indent="-174708" defTabSz="931774">
              <a:buFont typeface="Arial" panose="020B0604020202020204" pitchFamily="34" charset="0"/>
              <a:buChar char="•"/>
              <a:defRPr/>
            </a:pPr>
            <a:r>
              <a:rPr lang="en-US" dirty="0"/>
              <a:t>Few individual customer organizations can replicate the technology and operational processes that Microsoft uses to help safeguard its enterprise cloud services and comply with a wide range of international standards.</a:t>
            </a:r>
          </a:p>
          <a:p>
            <a:pPr marL="174708" indent="-174708" defTabSz="931774">
              <a:buFont typeface="Arial" panose="020B0604020202020204" pitchFamily="34" charset="0"/>
              <a:buChar char="•"/>
              <a:defRPr/>
            </a:pPr>
            <a:r>
              <a:rPr lang="en-US" dirty="0"/>
              <a:t>When companies use Microsoft Azure, they benefit from Microsoft’s scale and experience running highly secure and compliant online services around the globe. Microsoft’s expertise becomes the customer’s expertise.</a:t>
            </a:r>
          </a:p>
          <a:p>
            <a:endParaRPr lang="en-US" dirty="0"/>
          </a:p>
          <a:p>
            <a:endParaRPr lang="en-US" dirty="0"/>
          </a:p>
        </p:txBody>
      </p:sp>
      <p:sp>
        <p:nvSpPr>
          <p:cNvPr id="4" name="Slide Number Placeholder 3"/>
          <p:cNvSpPr>
            <a:spLocks noGrp="1"/>
          </p:cNvSpPr>
          <p:nvPr>
            <p:ph type="sldNum" sz="quarter" idx="10"/>
          </p:nvPr>
        </p:nvSpPr>
        <p:spPr/>
        <p:txBody>
          <a:bodyPr/>
          <a:lstStyle/>
          <a:p>
            <a:fld id="{1DDFC2B6-5D76-4D7B-9ED3-4AF53D3E833D}" type="slidenum">
              <a:rPr lang="en-US" smtClean="0"/>
              <a:t>12</a:t>
            </a:fld>
            <a:endParaRPr lang="en-US"/>
          </a:p>
        </p:txBody>
      </p:sp>
    </p:spTree>
    <p:extLst>
      <p:ext uri="{BB962C8B-B14F-4D97-AF65-F5344CB8AC3E}">
        <p14:creationId xmlns:p14="http://schemas.microsoft.com/office/powerpoint/2010/main" val="19310585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6.xml"/><Relationship Id="rId4" Type="http://schemas.openxmlformats.org/officeDocument/2006/relationships/image" Target="../media/image23.png"/></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6.xml"/><Relationship Id="rId4" Type="http://schemas.openxmlformats.org/officeDocument/2006/relationships/image" Target="../media/image19.png"/></Relationships>
</file>

<file path=ppt/slideLayouts/_rels/slideLayout10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6.xml"/><Relationship Id="rId4" Type="http://schemas.openxmlformats.org/officeDocument/2006/relationships/image" Target="../media/image19.png"/></Relationships>
</file>

<file path=ppt/slideLayouts/_rels/slideLayout1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6.xml"/><Relationship Id="rId4" Type="http://schemas.openxmlformats.org/officeDocument/2006/relationships/image" Target="../media/image19.png"/></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emf"/><Relationship Id="rId1" Type="http://schemas.openxmlformats.org/officeDocument/2006/relationships/slideMaster" Target="../slideMasters/slideMaster7.xml"/><Relationship Id="rId4" Type="http://schemas.openxmlformats.org/officeDocument/2006/relationships/image" Target="../media/image28.pn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jpg"/><Relationship Id="rId1" Type="http://schemas.openxmlformats.org/officeDocument/2006/relationships/slideMaster" Target="../slideMasters/slideMaster7.xml"/><Relationship Id="rId4" Type="http://schemas.openxmlformats.org/officeDocument/2006/relationships/image" Target="../media/image31.png"/></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4.jpeg"/><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36.emf"/><Relationship Id="rId4" Type="http://schemas.openxmlformats.org/officeDocument/2006/relationships/oleObject" Target="../embeddings/oleObject1.bin"/></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36.emf"/><Relationship Id="rId4" Type="http://schemas.openxmlformats.org/officeDocument/2006/relationships/oleObject" Target="../embeddings/oleObject2.bin"/></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g"/><Relationship Id="rId1" Type="http://schemas.openxmlformats.org/officeDocument/2006/relationships/slideMaster" Target="../slideMasters/slideMaster11.xml"/><Relationship Id="rId4" Type="http://schemas.openxmlformats.org/officeDocument/2006/relationships/image" Target="../media/image40.png"/></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11.xml"/><Relationship Id="rId4" Type="http://schemas.openxmlformats.org/officeDocument/2006/relationships/image" Target="../media/image46.pn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11.xml"/><Relationship Id="rId6" Type="http://schemas.openxmlformats.org/officeDocument/2006/relationships/image" Target="../media/image46.png"/><Relationship Id="rId5" Type="http://schemas.openxmlformats.org/officeDocument/2006/relationships/image" Target="../media/image48.png"/><Relationship Id="rId4" Type="http://schemas.openxmlformats.org/officeDocument/2006/relationships/image" Target="../media/image47.pn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Master" Target="../slideMasters/slideMaster11.xml"/><Relationship Id="rId6" Type="http://schemas.openxmlformats.org/officeDocument/2006/relationships/image" Target="../media/image46.png"/><Relationship Id="rId5" Type="http://schemas.openxmlformats.org/officeDocument/2006/relationships/image" Target="../media/image48.png"/><Relationship Id="rId4" Type="http://schemas.openxmlformats.org/officeDocument/2006/relationships/image" Target="../media/image45.png"/></Relationships>
</file>

<file path=ppt/slideLayouts/_rels/slideLayout26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7.png"/><Relationship Id="rId7" Type="http://schemas.openxmlformats.org/officeDocument/2006/relationships/image" Target="../media/image48.png"/><Relationship Id="rId2" Type="http://schemas.openxmlformats.org/officeDocument/2006/relationships/image" Target="../media/image44.png"/><Relationship Id="rId1" Type="http://schemas.openxmlformats.org/officeDocument/2006/relationships/slideMaster" Target="../slideMasters/slideMaster11.xml"/><Relationship Id="rId6" Type="http://schemas.openxmlformats.org/officeDocument/2006/relationships/image" Target="../media/image45.png"/><Relationship Id="rId5" Type="http://schemas.openxmlformats.org/officeDocument/2006/relationships/image" Target="../media/image50.png"/><Relationship Id="rId4" Type="http://schemas.openxmlformats.org/officeDocument/2006/relationships/image" Target="../media/image49.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Master" Target="../slideMasters/slideMaster3.xml"/><Relationship Id="rId4" Type="http://schemas.openxmlformats.org/officeDocument/2006/relationships/image" Target="../media/image13.emf"/></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20865505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664236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751"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867691"/>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715063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0"/>
            <a:ext cx="11151917" cy="567848"/>
          </a:xfrm>
        </p:spPr>
        <p:txBody>
          <a:bodyPr/>
          <a:lstStyle/>
          <a:p>
            <a:r>
              <a:rPr lang="en-US"/>
              <a:t>Click to edit Master title style</a:t>
            </a:r>
          </a:p>
        </p:txBody>
      </p:sp>
      <p:sp>
        <p:nvSpPr>
          <p:cNvPr id="5" name="Text Placeholder 4"/>
          <p:cNvSpPr>
            <a:spLocks noGrp="1"/>
          </p:cNvSpPr>
          <p:nvPr>
            <p:ph type="body" sz="quarter" idx="10"/>
          </p:nvPr>
        </p:nvSpPr>
        <p:spPr>
          <a:xfrm>
            <a:off x="519250" y="1447803"/>
            <a:ext cx="11151917" cy="874598"/>
          </a:xfrm>
        </p:spPr>
        <p:txBody>
          <a:bodyPr/>
          <a:lstStyle>
            <a:lvl1pPr marL="0" indent="0">
              <a:spcBef>
                <a:spcPts val="0"/>
              </a:spcBef>
              <a:spcAft>
                <a:spcPts val="673"/>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62535929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and Content-Blue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hasCustomPrompt="1"/>
          </p:nvPr>
        </p:nvSpPr>
        <p:spPr>
          <a:xfrm>
            <a:off x="269239" y="1189177"/>
            <a:ext cx="11653523" cy="1810614"/>
          </a:xfrm>
        </p:spPr>
        <p:txBody>
          <a:bodyPr/>
          <a:lstStyle>
            <a:lvl1pPr marL="0" indent="0" algn="l" defTabSz="856756" rtl="0" eaLnBrk="1" fontAlgn="base" latinLnBrk="0" hangingPunct="1">
              <a:lnSpc>
                <a:spcPct val="90000"/>
              </a:lnSpc>
              <a:spcBef>
                <a:spcPct val="0"/>
              </a:spcBef>
              <a:spcAft>
                <a:spcPts val="588"/>
              </a:spcAft>
              <a:buNone/>
              <a:defRPr lang="en-US" sz="2353" kern="1200" dirty="0" smtClean="0">
                <a:gradFill>
                  <a:gsLst>
                    <a:gs pos="0">
                      <a:schemeClr val="accent1"/>
                    </a:gs>
                    <a:gs pos="100000">
                      <a:schemeClr val="accent1"/>
                    </a:gs>
                  </a:gsLst>
                  <a:lin ang="5400000" scaled="0"/>
                </a:gradFill>
                <a:latin typeface="Segoe UI Semibold" panose="020B0702040204020203" pitchFamily="34" charset="0"/>
                <a:ea typeface="Segoe UI" pitchFamily="34" charset="0"/>
                <a:cs typeface="Segoe UI Semibold" panose="020B0702040204020203" pitchFamily="34" charset="0"/>
              </a:defRPr>
            </a:lvl1pPr>
            <a:lvl2pPr marL="0" indent="0">
              <a:spcAft>
                <a:spcPts val="588"/>
              </a:spcAft>
              <a:buFontTx/>
              <a:buNone/>
              <a:defRPr lang="en-US" sz="1667" kern="1200" dirty="0" smtClean="0">
                <a:gradFill>
                  <a:gsLst>
                    <a:gs pos="13000">
                      <a:schemeClr val="tx1"/>
                    </a:gs>
                    <a:gs pos="27000">
                      <a:schemeClr val="tx1"/>
                    </a:gs>
                  </a:gsLst>
                  <a:lin ang="5400000" scaled="0"/>
                </a:gradFill>
                <a:latin typeface="+mn-lt"/>
                <a:ea typeface="Segoe UI" pitchFamily="34" charset="0"/>
                <a:cs typeface="Segoe UI Semibold" panose="020B0702040204020203" pitchFamily="34" charset="0"/>
              </a:defRPr>
            </a:lvl2pPr>
            <a:lvl3pPr marL="179277" indent="-179277" algn="l" defTabSz="856756" rtl="0" eaLnBrk="1" fontAlgn="base" latinLnBrk="0" hangingPunct="1">
              <a:lnSpc>
                <a:spcPct val="90000"/>
              </a:lnSpc>
              <a:spcBef>
                <a:spcPct val="0"/>
              </a:spcBef>
              <a:spcAft>
                <a:spcPts val="588"/>
              </a:spcAft>
              <a:buFont typeface="Arial" panose="020B0604020202020204" pitchFamily="34" charset="0"/>
              <a:buChar char="•"/>
              <a:defRPr lang="en-US" sz="1667" kern="1200" dirty="0" smtClean="0">
                <a:gradFill>
                  <a:gsLst>
                    <a:gs pos="13000">
                      <a:schemeClr val="tx1"/>
                    </a:gs>
                    <a:gs pos="27000">
                      <a:schemeClr val="tx1"/>
                    </a:gs>
                  </a:gsLst>
                  <a:lin ang="5400000" scaled="0"/>
                </a:gradFill>
                <a:latin typeface="+mn-lt"/>
                <a:ea typeface="Segoe UI" pitchFamily="34" charset="0"/>
                <a:cs typeface="Segoe UI Semibold" panose="020B0702040204020203" pitchFamily="34" charset="0"/>
              </a:defRPr>
            </a:lvl3pPr>
            <a:lvl4pPr marL="448193" indent="0">
              <a:spcBef>
                <a:spcPts val="0"/>
              </a:spcBef>
              <a:spcAft>
                <a:spcPts val="588"/>
              </a:spcAft>
              <a:buNone/>
              <a:defRPr>
                <a:gradFill>
                  <a:gsLst>
                    <a:gs pos="13000">
                      <a:schemeClr val="tx1"/>
                    </a:gs>
                    <a:gs pos="27000">
                      <a:schemeClr val="tx1"/>
                    </a:gs>
                  </a:gsLst>
                  <a:lin ang="5400000" scaled="0"/>
                </a:gradFill>
              </a:defRPr>
            </a:lvl4pPr>
            <a:lvl5pPr marL="672290" indent="0">
              <a:spcBef>
                <a:spcPts val="0"/>
              </a:spcBef>
              <a:spcAft>
                <a:spcPts val="588"/>
              </a:spcAft>
              <a:buNone/>
              <a:defRPr>
                <a:gradFill>
                  <a:gsLst>
                    <a:gs pos="13000">
                      <a:schemeClr val="tx1"/>
                    </a:gs>
                    <a:gs pos="27000">
                      <a:schemeClr val="tx1"/>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139620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176826" cy="6846323"/>
          </a:xfrm>
          <a:prstGeom prst="rect">
            <a:avLst/>
          </a:prstGeom>
        </p:spPr>
      </p:pic>
      <p:sp>
        <p:nvSpPr>
          <p:cNvPr id="9" name="Rectangle 8"/>
          <p:cNvSpPr/>
          <p:nvPr userDrawn="1"/>
        </p:nvSpPr>
        <p:spPr bwMode="auto">
          <a:xfrm>
            <a:off x="0" y="0"/>
            <a:ext cx="12176826" cy="6858000"/>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4" name="Text Placeholder 4"/>
          <p:cNvSpPr>
            <a:spLocks noGrp="1"/>
          </p:cNvSpPr>
          <p:nvPr>
            <p:ph type="body" sz="quarter" idx="13" hasCustomPrompt="1"/>
          </p:nvPr>
        </p:nvSpPr>
        <p:spPr>
          <a:xfrm>
            <a:off x="241225" y="3905086"/>
            <a:ext cx="7482657" cy="1160110"/>
          </a:xfrm>
          <a:noFill/>
        </p:spPr>
        <p:txBody>
          <a:bodyPr wrap="square" lIns="182880" tIns="146304" rIns="182880" bIns="146304">
            <a:spAutoFit/>
          </a:bodyPr>
          <a:lstStyle>
            <a:lvl1pPr marL="0" indent="0">
              <a:spcBef>
                <a:spcPts val="0"/>
              </a:spcBef>
              <a:buNone/>
              <a:defRPr sz="3137" spc="0" baseline="0">
                <a:solidFill>
                  <a:schemeClr val="bg1"/>
                </a:soli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3874" y="2808470"/>
            <a:ext cx="7470206" cy="861019"/>
          </a:xfrm>
          <a:noFill/>
        </p:spPr>
        <p:txBody>
          <a:bodyPr wrap="square" lIns="182880" tIns="146304" rIns="182880" bIns="146304">
            <a:spAutoFit/>
          </a:bodyPr>
          <a:lstStyle>
            <a:lvl1pPr marL="0" indent="0">
              <a:spcBef>
                <a:spcPts val="0"/>
              </a:spcBef>
              <a:buNone/>
              <a:defRPr sz="4117" spc="0" baseline="0">
                <a:solidFill>
                  <a:schemeClr val="bg1"/>
                </a:solidFill>
                <a:latin typeface="+mj-lt"/>
              </a:defRPr>
            </a:lvl1pPr>
          </a:lstStyle>
          <a:p>
            <a:pPr lvl="0"/>
            <a:r>
              <a:rPr lang="en-US"/>
              <a:t>Presentation Name</a:t>
            </a:r>
          </a:p>
        </p:txBody>
      </p:sp>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450203" y="6084495"/>
            <a:ext cx="1341090" cy="287322"/>
          </a:xfrm>
          <a:prstGeom prst="rect">
            <a:avLst/>
          </a:prstGeom>
        </p:spPr>
      </p:pic>
    </p:spTree>
    <p:extLst>
      <p:ext uri="{BB962C8B-B14F-4D97-AF65-F5344CB8AC3E}">
        <p14:creationId xmlns:p14="http://schemas.microsoft.com/office/powerpoint/2010/main" val="3936673397"/>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tx1"/>
        </a:solidFill>
        <a:effectLst/>
      </p:bgPr>
    </p:bg>
    <p:spTree>
      <p:nvGrpSpPr>
        <p:cNvPr id="1" name=""/>
        <p:cNvGrpSpPr/>
        <p:nvPr/>
      </p:nvGrpSpPr>
      <p:grpSpPr>
        <a:xfrm>
          <a:off x="0" y="0"/>
          <a:ext cx="0" cy="0"/>
          <a:chOff x="0" y="0"/>
          <a:chExt cx="0" cy="0"/>
        </a:xfrm>
      </p:grpSpPr>
      <p:sp>
        <p:nvSpPr>
          <p:cNvPr id="14" name="Text Placeholder 4"/>
          <p:cNvSpPr>
            <a:spLocks noGrp="1"/>
          </p:cNvSpPr>
          <p:nvPr>
            <p:ph type="body" sz="quarter" idx="13" hasCustomPrompt="1"/>
          </p:nvPr>
        </p:nvSpPr>
        <p:spPr>
          <a:xfrm>
            <a:off x="241225" y="3905086"/>
            <a:ext cx="7482657" cy="1160110"/>
          </a:xfrm>
          <a:noFill/>
        </p:spPr>
        <p:txBody>
          <a:bodyPr wrap="square" lIns="182880" tIns="146304" rIns="182880" bIns="146304">
            <a:spAutoFit/>
          </a:bodyPr>
          <a:lstStyle>
            <a:lvl1pPr marL="0" indent="0">
              <a:spcBef>
                <a:spcPts val="0"/>
              </a:spcBef>
              <a:buNone/>
              <a:defRPr sz="3137" spc="0" baseline="0">
                <a:solidFill>
                  <a:schemeClr val="bg1"/>
                </a:soli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3874" y="2808470"/>
            <a:ext cx="7470206" cy="861019"/>
          </a:xfrm>
          <a:noFill/>
        </p:spPr>
        <p:txBody>
          <a:bodyPr wrap="square" lIns="182880" tIns="146304" rIns="182880" bIns="146304">
            <a:spAutoFit/>
          </a:bodyPr>
          <a:lstStyle>
            <a:lvl1pPr marL="0" indent="0">
              <a:spcBef>
                <a:spcPts val="0"/>
              </a:spcBef>
              <a:buNone/>
              <a:defRPr sz="4117" spc="0" baseline="0">
                <a:solidFill>
                  <a:schemeClr val="bg1"/>
                </a:solidFill>
                <a:latin typeface="+mj-lt"/>
              </a:defRPr>
            </a:lvl1pPr>
          </a:lstStyle>
          <a:p>
            <a:pPr lvl="0"/>
            <a:r>
              <a:rPr lang="en-US"/>
              <a:t>Presentation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3" y="6084495"/>
            <a:ext cx="1341090" cy="287322"/>
          </a:xfrm>
          <a:prstGeom prst="rect">
            <a:avLst/>
          </a:prstGeom>
        </p:spPr>
      </p:pic>
    </p:spTree>
    <p:extLst>
      <p:ext uri="{BB962C8B-B14F-4D97-AF65-F5344CB8AC3E}">
        <p14:creationId xmlns:p14="http://schemas.microsoft.com/office/powerpoint/2010/main" val="885413738"/>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2)">
    <p:bg bwMode="auto">
      <p:bgPr>
        <a:solidFill>
          <a:srgbClr val="32145A"/>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176826" cy="6846323"/>
          </a:xfrm>
          <a:prstGeom prst="rect">
            <a:avLst/>
          </a:prstGeom>
        </p:spPr>
      </p:pic>
      <p:sp>
        <p:nvSpPr>
          <p:cNvPr id="9" name="Rectangle 8"/>
          <p:cNvSpPr/>
          <p:nvPr userDrawn="1"/>
        </p:nvSpPr>
        <p:spPr bwMode="auto">
          <a:xfrm>
            <a:off x="0" y="0"/>
            <a:ext cx="12176826" cy="6858000"/>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0"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6656" y="6086072"/>
            <a:ext cx="1344637" cy="288081"/>
          </a:xfrm>
          <a:prstGeom prst="rect">
            <a:avLst/>
          </a:prstGeom>
        </p:spPr>
      </p:pic>
      <p:sp>
        <p:nvSpPr>
          <p:cNvPr id="14" name="Text Placeholder 4"/>
          <p:cNvSpPr>
            <a:spLocks noGrp="1"/>
          </p:cNvSpPr>
          <p:nvPr>
            <p:ph type="body" sz="quarter" idx="13" hasCustomPrompt="1"/>
          </p:nvPr>
        </p:nvSpPr>
        <p:spPr>
          <a:xfrm>
            <a:off x="241225" y="3905086"/>
            <a:ext cx="7482657" cy="1160110"/>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3874" y="2808470"/>
            <a:ext cx="7470206" cy="861019"/>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Presentation Name</a:t>
            </a:r>
          </a:p>
        </p:txBody>
      </p:sp>
    </p:spTree>
    <p:extLst>
      <p:ext uri="{BB962C8B-B14F-4D97-AF65-F5344CB8AC3E}">
        <p14:creationId xmlns:p14="http://schemas.microsoft.com/office/powerpoint/2010/main" val="184152806"/>
      </p:ext>
    </p:extLst>
  </p:cSld>
  <p:clrMapOvr>
    <a:masterClrMapping/>
  </p:clrMapOvr>
  <p:extLst mod="1">
    <p:ext uri="{DCECCB84-F9BA-43D5-87BE-67443E8EF086}">
      <p15:sldGuideLst xmlns:p15="http://schemas.microsoft.com/office/powerpoint/2012/main">
        <p15:guide id="4" orient="horz" pos="4401">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176826" cy="6846323"/>
          </a:xfrm>
          <a:prstGeom prst="rect">
            <a:avLst/>
          </a:prstGeom>
        </p:spPr>
      </p:pic>
      <p:sp>
        <p:nvSpPr>
          <p:cNvPr id="9" name="Rectangle 8"/>
          <p:cNvSpPr/>
          <p:nvPr userDrawn="1"/>
        </p:nvSpPr>
        <p:spPr bwMode="auto">
          <a:xfrm>
            <a:off x="0" y="0"/>
            <a:ext cx="12176826" cy="6858000"/>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4"/>
          <p:cNvSpPr>
            <a:spLocks noGrp="1"/>
          </p:cNvSpPr>
          <p:nvPr>
            <p:ph type="body" sz="quarter" idx="14" hasCustomPrompt="1"/>
          </p:nvPr>
        </p:nvSpPr>
        <p:spPr>
          <a:xfrm>
            <a:off x="203874" y="2808470"/>
            <a:ext cx="11644185" cy="861019"/>
          </a:xfrm>
          <a:noFill/>
        </p:spPr>
        <p:txBody>
          <a:bodyPr wrap="square" lIns="182880" tIns="146304" rIns="182880" bIns="146304">
            <a:spAutoFit/>
          </a:bodyPr>
          <a:lstStyle>
            <a:lvl1pPr marL="0" indent="0">
              <a:spcBef>
                <a:spcPts val="0"/>
              </a:spcBef>
              <a:buNone/>
              <a:defRPr sz="4117" spc="0" baseline="0">
                <a:solidFill>
                  <a:schemeClr val="bg1"/>
                </a:solidFill>
                <a:latin typeface="+mj-lt"/>
              </a:defRPr>
            </a:lvl1pPr>
          </a:lstStyle>
          <a:p>
            <a:pPr lvl="0"/>
            <a:r>
              <a:rPr lang="en-US"/>
              <a:t>Section Title</a:t>
            </a:r>
          </a:p>
        </p:txBody>
      </p:sp>
    </p:spTree>
    <p:extLst>
      <p:ext uri="{BB962C8B-B14F-4D97-AF65-F5344CB8AC3E}">
        <p14:creationId xmlns:p14="http://schemas.microsoft.com/office/powerpoint/2010/main" val="3455913341"/>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Section Title (1)">
    <p:bg>
      <p:bgPr>
        <a:solidFill>
          <a:schemeClr val="tx1"/>
        </a:solidFill>
        <a:effectLst/>
      </p:bgPr>
    </p:bg>
    <p:spTree>
      <p:nvGrpSpPr>
        <p:cNvPr id="1" name=""/>
        <p:cNvGrpSpPr/>
        <p:nvPr/>
      </p:nvGrpSpPr>
      <p:grpSpPr>
        <a:xfrm>
          <a:off x="0" y="0"/>
          <a:ext cx="0" cy="0"/>
          <a:chOff x="0" y="0"/>
          <a:chExt cx="0" cy="0"/>
        </a:xfrm>
      </p:grpSpPr>
      <p:sp>
        <p:nvSpPr>
          <p:cNvPr id="7" name="Text Placeholder 4"/>
          <p:cNvSpPr>
            <a:spLocks noGrp="1"/>
          </p:cNvSpPr>
          <p:nvPr>
            <p:ph type="body" sz="quarter" idx="14" hasCustomPrompt="1"/>
          </p:nvPr>
        </p:nvSpPr>
        <p:spPr>
          <a:xfrm>
            <a:off x="203874" y="2808470"/>
            <a:ext cx="11644185" cy="861019"/>
          </a:xfrm>
          <a:noFill/>
        </p:spPr>
        <p:txBody>
          <a:bodyPr wrap="square" lIns="182880" tIns="146304" rIns="182880" bIns="146304">
            <a:spAutoFit/>
          </a:bodyPr>
          <a:lstStyle>
            <a:lvl1pPr marL="0" indent="0">
              <a:spcBef>
                <a:spcPts val="0"/>
              </a:spcBef>
              <a:buNone/>
              <a:defRPr sz="4117" spc="0" baseline="0">
                <a:solidFill>
                  <a:schemeClr val="bg1"/>
                </a:solidFill>
                <a:latin typeface="+mj-lt"/>
              </a:defRPr>
            </a:lvl1pPr>
          </a:lstStyle>
          <a:p>
            <a:pPr lvl="0"/>
            <a:r>
              <a:rPr lang="en-US"/>
              <a:t>Section Title</a:t>
            </a:r>
          </a:p>
        </p:txBody>
      </p:sp>
    </p:spTree>
    <p:extLst>
      <p:ext uri="{BB962C8B-B14F-4D97-AF65-F5344CB8AC3E}">
        <p14:creationId xmlns:p14="http://schemas.microsoft.com/office/powerpoint/2010/main" val="1749074052"/>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32145A"/>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176826" cy="6846323"/>
          </a:xfrm>
          <a:prstGeom prst="rect">
            <a:avLst/>
          </a:prstGeom>
        </p:spPr>
      </p:pic>
      <p:sp>
        <p:nvSpPr>
          <p:cNvPr id="6" name="Rectangle 5"/>
          <p:cNvSpPr/>
          <p:nvPr userDrawn="1"/>
        </p:nvSpPr>
        <p:spPr bwMode="auto">
          <a:xfrm>
            <a:off x="0" y="0"/>
            <a:ext cx="12176826" cy="6858000"/>
          </a:xfrm>
          <a:prstGeom prst="rect">
            <a:avLst/>
          </a:prstGeom>
          <a:solidFill>
            <a:srgbClr val="502784">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4"/>
          <p:cNvSpPr>
            <a:spLocks noGrp="1"/>
          </p:cNvSpPr>
          <p:nvPr>
            <p:ph type="body" sz="quarter" idx="14" hasCustomPrompt="1"/>
          </p:nvPr>
        </p:nvSpPr>
        <p:spPr>
          <a:xfrm>
            <a:off x="203874" y="2808470"/>
            <a:ext cx="11644185" cy="861019"/>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86552182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682A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3874" y="2808470"/>
            <a:ext cx="11644185" cy="861019"/>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653706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8096371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3874" y="2808470"/>
            <a:ext cx="11644185" cy="861019"/>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87531882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3874" y="2808470"/>
            <a:ext cx="11644185" cy="861019"/>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407237585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3874" y="2808470"/>
            <a:ext cx="11644185" cy="861019"/>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11463422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bg1"/>
                </a:solidFill>
              </a:defRPr>
            </a:lvl1pPr>
            <a:lvl2pPr marL="27981" indent="0">
              <a:buNone/>
              <a:defRPr sz="1959"/>
            </a:lvl2pPr>
            <a:lvl3pPr marL="219185" indent="0">
              <a:buNone/>
              <a:defRPr sz="1959"/>
            </a:lvl3pPr>
            <a:lvl4pPr marL="466351" indent="0">
              <a:buNone/>
              <a:defRPr sz="1763"/>
            </a:lvl4pPr>
            <a:lvl5pPr marL="724400"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539993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81" indent="0">
              <a:buNone/>
              <a:defRPr sz="1959">
                <a:solidFill>
                  <a:schemeClr val="tx1"/>
                </a:solidFill>
              </a:defRPr>
            </a:lvl2pPr>
            <a:lvl3pPr marL="219185" indent="0">
              <a:buNone/>
              <a:defRPr sz="1959">
                <a:solidFill>
                  <a:schemeClr val="tx1"/>
                </a:solidFill>
              </a:defRPr>
            </a:lvl3pPr>
            <a:lvl4pPr marL="466351" indent="0">
              <a:buNone/>
              <a:defRPr sz="1763">
                <a:solidFill>
                  <a:schemeClr val="tx1"/>
                </a:solidFill>
              </a:defRPr>
            </a:lvl4pPr>
            <a:lvl5pPr marL="724400"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261348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81" indent="0">
              <a:buNone/>
              <a:defRPr sz="1959">
                <a:solidFill>
                  <a:schemeClr val="tx1"/>
                </a:solidFill>
              </a:defRPr>
            </a:lvl2pPr>
            <a:lvl3pPr marL="219185" indent="0">
              <a:buNone/>
              <a:defRPr sz="1959">
                <a:solidFill>
                  <a:schemeClr val="tx1"/>
                </a:solidFill>
              </a:defRPr>
            </a:lvl3pPr>
            <a:lvl4pPr marL="466351" indent="0">
              <a:buNone/>
              <a:defRPr sz="1763">
                <a:solidFill>
                  <a:schemeClr val="tx1"/>
                </a:solidFill>
              </a:defRPr>
            </a:lvl4pPr>
            <a:lvl5pPr marL="724400"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092236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81" indent="0">
              <a:buNone/>
              <a:defRPr sz="1959">
                <a:solidFill>
                  <a:schemeClr val="tx1"/>
                </a:solidFill>
              </a:defRPr>
            </a:lvl2pPr>
            <a:lvl3pPr marL="219185" indent="0">
              <a:buNone/>
              <a:defRPr sz="1959">
                <a:solidFill>
                  <a:schemeClr val="tx1"/>
                </a:solidFill>
              </a:defRPr>
            </a:lvl3pPr>
            <a:lvl4pPr marL="466351" indent="0">
              <a:buNone/>
              <a:defRPr sz="1763">
                <a:solidFill>
                  <a:schemeClr val="tx1"/>
                </a:solidFill>
              </a:defRPr>
            </a:lvl4pPr>
            <a:lvl5pPr marL="724400"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73906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81" indent="0">
              <a:buNone/>
              <a:defRPr sz="1959">
                <a:solidFill>
                  <a:schemeClr val="tx1"/>
                </a:solidFill>
              </a:defRPr>
            </a:lvl2pPr>
            <a:lvl3pPr marL="219185" indent="0">
              <a:buNone/>
              <a:defRPr sz="1959">
                <a:solidFill>
                  <a:schemeClr val="tx1"/>
                </a:solidFill>
              </a:defRPr>
            </a:lvl3pPr>
            <a:lvl4pPr marL="466351" indent="0">
              <a:buNone/>
              <a:defRPr sz="1763">
                <a:solidFill>
                  <a:schemeClr val="tx1"/>
                </a:solidFill>
              </a:defRPr>
            </a:lvl4pPr>
            <a:lvl5pPr marL="724400"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9405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lvl1pPr>
          </a:lstStyle>
          <a:p>
            <a:r>
              <a:rPr lang="en-US"/>
              <a:t>Click to edit Master title style</a:t>
            </a:r>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bg1"/>
                </a:solidFill>
              </a:defRPr>
            </a:lvl1pPr>
            <a:lvl2pPr marL="0" indent="0">
              <a:buNone/>
              <a:defRPr sz="1959"/>
            </a:lvl2pPr>
            <a:lvl3pPr marL="226957" indent="0">
              <a:buNone/>
              <a:tabLst/>
              <a:defRPr sz="1959"/>
            </a:lvl3pPr>
            <a:lvl4pPr marL="450807" indent="0">
              <a:buNone/>
              <a:defRPr/>
            </a:lvl4pPr>
            <a:lvl5pPr marL="67154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bg1"/>
                </a:solidFill>
              </a:defRPr>
            </a:lvl1pPr>
            <a:lvl2pPr marL="0" indent="0">
              <a:buNone/>
              <a:defRPr sz="1959"/>
            </a:lvl2pPr>
            <a:lvl3pPr marL="226957" indent="0">
              <a:buNone/>
              <a:tabLst/>
              <a:defRPr sz="1959"/>
            </a:lvl3pPr>
            <a:lvl4pPr marL="450807" indent="0">
              <a:buNone/>
              <a:defRPr/>
            </a:lvl4pPr>
            <a:lvl5pPr marL="67154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30304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61258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512623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043409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963541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37287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0% One Column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89513"/>
            <a:ext cx="5378550" cy="1493941"/>
          </a:xfrm>
        </p:spPr>
        <p:txBody>
          <a:bodyPr/>
          <a:lstStyle>
            <a:lvl1pPr>
              <a:defRPr sz="4705"/>
            </a:lvl1pPr>
          </a:lstStyle>
          <a:p>
            <a:r>
              <a:rPr lang="en-US"/>
              <a:t>Click to edit Master title style</a:t>
            </a:r>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bg1"/>
                </a:solidFill>
              </a:defRPr>
            </a:lvl1pPr>
            <a:lvl2pPr marL="0" indent="0">
              <a:buNone/>
              <a:defRPr sz="1959"/>
            </a:lvl2pPr>
            <a:lvl3pPr marL="226957" indent="0">
              <a:buNone/>
              <a:tabLst/>
              <a:defRPr sz="1959"/>
            </a:lvl3pPr>
            <a:lvl4pPr marL="450807" indent="0">
              <a:buNone/>
              <a:defRPr/>
            </a:lvl4pPr>
            <a:lvl5pPr marL="67154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346954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1" y="0"/>
            <a:ext cx="6098512" cy="6858000"/>
          </a:xfrm>
          <a:prstGeom prst="rect">
            <a:avLst/>
          </a:prstGeom>
          <a:solidFill>
            <a:srgbClr val="3200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algn="ctr" defTabSz="894953" fontAlgn="base">
              <a:lnSpc>
                <a:spcPct val="90000"/>
              </a:lnSpc>
              <a:spcBef>
                <a:spcPct val="0"/>
              </a:spcBef>
              <a:spcAft>
                <a:spcPct val="0"/>
              </a:spcAft>
              <a:defRPr/>
            </a:pPr>
            <a:endParaRPr lang="en-US" sz="1959" spc="-49">
              <a:gradFill>
                <a:gsLst>
                  <a:gs pos="0">
                    <a:srgbClr val="FFFFFF"/>
                  </a:gs>
                  <a:gs pos="100000">
                    <a:srgbClr val="FFFFFF"/>
                  </a:gs>
                </a:gsLst>
                <a:lin ang="5400000" scaled="0"/>
              </a:gradFill>
              <a:latin typeface="Segoe UI"/>
            </a:endParaRPr>
          </a:p>
        </p:txBody>
      </p:sp>
      <p:sp>
        <p:nvSpPr>
          <p:cNvPr id="5" name="Title 1"/>
          <p:cNvSpPr>
            <a:spLocks noGrp="1"/>
          </p:cNvSpPr>
          <p:nvPr>
            <p:ph type="title"/>
          </p:nvPr>
        </p:nvSpPr>
        <p:spPr>
          <a:xfrm>
            <a:off x="269242" y="289513"/>
            <a:ext cx="5378550" cy="1493941"/>
          </a:xfrm>
        </p:spPr>
        <p:txBody>
          <a:bodyPr/>
          <a:lstStyle>
            <a:lvl1pPr>
              <a:defRPr sz="4705">
                <a:solidFill>
                  <a:schemeClr val="tx1"/>
                </a:solidFill>
              </a:defRPr>
            </a:lvl1pPr>
          </a:lstStyle>
          <a:p>
            <a:r>
              <a:rPr lang="en-US"/>
              <a:t>Click to edit Master title style</a:t>
            </a:r>
          </a:p>
        </p:txBody>
      </p:sp>
      <p:sp>
        <p:nvSpPr>
          <p:cNvPr id="6"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431912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0" y="0"/>
            <a:ext cx="6098512" cy="6858000"/>
          </a:xfrm>
          <a:prstGeom prst="rect">
            <a:avLst/>
          </a:prstGeom>
          <a:solidFill>
            <a:srgbClr val="3200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algn="ctr" defTabSz="894953" fontAlgn="base">
              <a:lnSpc>
                <a:spcPct val="90000"/>
              </a:lnSpc>
              <a:spcBef>
                <a:spcPct val="0"/>
              </a:spcBef>
              <a:spcAft>
                <a:spcPct val="0"/>
              </a:spcAft>
              <a:defRPr/>
            </a:pPr>
            <a:endParaRPr lang="en-US" sz="1959" spc="-49">
              <a:gradFill>
                <a:gsLst>
                  <a:gs pos="0">
                    <a:srgbClr val="FFFFFF"/>
                  </a:gs>
                  <a:gs pos="100000">
                    <a:srgbClr val="FFFFFF"/>
                  </a:gs>
                </a:gsLst>
                <a:lin ang="5400000" scaled="0"/>
              </a:gradFill>
              <a:latin typeface="Segoe UI"/>
            </a:endParaRPr>
          </a:p>
        </p:txBody>
      </p:sp>
      <p:sp>
        <p:nvSpPr>
          <p:cNvPr id="5" name="Title 1"/>
          <p:cNvSpPr>
            <a:spLocks noGrp="1"/>
          </p:cNvSpPr>
          <p:nvPr>
            <p:ph type="title"/>
          </p:nvPr>
        </p:nvSpPr>
        <p:spPr>
          <a:xfrm>
            <a:off x="359981" y="2682029"/>
            <a:ext cx="5378550" cy="1493941"/>
          </a:xfrm>
        </p:spPr>
        <p:txBody>
          <a:bodyPr/>
          <a:lstStyle>
            <a:lvl1pPr>
              <a:defRPr kumimoji="0" lang="en-US" sz="4000" b="0" i="0" u="none" strike="noStrike" kern="1200" cap="none" spc="0" normalizeH="0" baseline="0" dirty="0">
                <a:ln>
                  <a:noFill/>
                </a:ln>
                <a:solidFill>
                  <a:schemeClr val="tx1"/>
                </a:solidFill>
                <a:effectLst/>
                <a:uLnTx/>
                <a:uFillTx/>
                <a:latin typeface="Segoe UI Light" panose="020B0502040204020203" pitchFamily="34" charset="0"/>
                <a:ea typeface="+mj-ea"/>
                <a:cs typeface="Segoe UI Light" panose="020B0502040204020203" pitchFamily="34" charset="0"/>
              </a:defRPr>
            </a:lvl1pPr>
          </a:lstStyle>
          <a:p>
            <a:r>
              <a:rPr lang="en-US"/>
              <a:t>Click to edit Master title style</a:t>
            </a:r>
          </a:p>
        </p:txBody>
      </p:sp>
      <p:sp>
        <p:nvSpPr>
          <p:cNvPr id="6" name="Text Placeholder 3"/>
          <p:cNvSpPr>
            <a:spLocks noGrp="1"/>
          </p:cNvSpPr>
          <p:nvPr>
            <p:ph type="body" sz="quarter" idx="11" hasCustomPrompt="1"/>
          </p:nvPr>
        </p:nvSpPr>
        <p:spPr>
          <a:xfrm>
            <a:off x="6458493" y="2537280"/>
            <a:ext cx="5378548" cy="1783437"/>
          </a:xfrm>
        </p:spPr>
        <p:txBody>
          <a:bodyPr wrap="square">
            <a:spAutoFit/>
          </a:bodyPr>
          <a:lstStyle>
            <a:lvl1pPr marL="457200" indent="-457200">
              <a:spcBef>
                <a:spcPts val="1198"/>
              </a:spcBef>
              <a:buClr>
                <a:srgbClr val="32005A"/>
              </a:buClr>
              <a:buFont typeface="Arial" panose="020B0604020202020204" pitchFamily="34" charset="0"/>
              <a:buChar char="•"/>
              <a:defRPr sz="2750">
                <a:solidFill>
                  <a:srgbClr val="32005A"/>
                </a:solidFill>
                <a:latin typeface="Segoe UI" panose="020B0502040204020203" pitchFamily="34" charset="0"/>
                <a:cs typeface="Segoe UI" panose="020B0502040204020203" pitchFamily="34" charset="0"/>
              </a:defRPr>
            </a:lvl1pPr>
            <a:lvl2pPr marL="342900" indent="-342900">
              <a:buClr>
                <a:srgbClr val="8A8A8A"/>
              </a:buClr>
              <a:buFont typeface="Arial" panose="020B0604020202020204" pitchFamily="34" charset="0"/>
              <a:buChar char="•"/>
              <a:defRPr lang="en-US" sz="1960" kern="1200" spc="0" baseline="0" dirty="0" smtClean="0">
                <a:solidFill>
                  <a:srgbClr val="8A8A8A"/>
                </a:solidFill>
                <a:latin typeface="+mj-lt"/>
                <a:ea typeface="+mn-ea"/>
                <a:cs typeface="Segoe UI" panose="020B0502040204020203" pitchFamily="34" charset="0"/>
              </a:defRPr>
            </a:lvl2pPr>
            <a:lvl3pPr marL="569857" indent="-342900">
              <a:buClr>
                <a:srgbClr val="8A8A8A"/>
              </a:buClr>
              <a:buFont typeface="Arial" panose="020B0604020202020204" pitchFamily="34" charset="0"/>
              <a:buChar char="•"/>
              <a:tabLst/>
              <a:defRPr sz="1960">
                <a:solidFill>
                  <a:srgbClr val="8A8A8A"/>
                </a:solidFill>
                <a:latin typeface="+mj-lt"/>
                <a:cs typeface="Segoe UI" panose="020B0502040204020203" pitchFamily="34" charset="0"/>
              </a:defRPr>
            </a:lvl3pPr>
            <a:lvl4pPr marL="793707" indent="-342900">
              <a:buClr>
                <a:srgbClr val="8A8A8A"/>
              </a:buClr>
              <a:buFont typeface="Arial" panose="020B0604020202020204" pitchFamily="34" charset="0"/>
              <a:buChar char="•"/>
              <a:defRPr sz="1960">
                <a:solidFill>
                  <a:srgbClr val="8A8A8A"/>
                </a:solidFill>
                <a:latin typeface="+mj-lt"/>
                <a:cs typeface="Segoe UI" panose="020B0502040204020203" pitchFamily="34" charset="0"/>
              </a:defRPr>
            </a:lvl4pPr>
            <a:lvl5pPr marL="1014446" indent="-342900">
              <a:buClr>
                <a:srgbClr val="8A8A8A"/>
              </a:buClr>
              <a:buFont typeface="Arial" panose="020B0604020202020204" pitchFamily="34" charset="0"/>
              <a:buChar char="•"/>
              <a:tabLst/>
              <a:defRPr sz="1960">
                <a:solidFill>
                  <a:srgbClr val="8A8A8A"/>
                </a:solidFill>
                <a:latin typeface="+mj-lt"/>
                <a:cs typeface="Segoe UI" panose="020B0502040204020203" pitchFamily="34" charset="0"/>
              </a:defRPr>
            </a:lvl5pPr>
          </a:lstStyle>
          <a:p>
            <a:pPr marL="0" marR="0" lvl="1" indent="0" algn="l" defTabSz="913355" rtl="0" eaLnBrk="1" fontAlgn="auto" latinLnBrk="0" hangingPunct="1">
              <a:lnSpc>
                <a:spcPct val="90000"/>
              </a:lnSpc>
              <a:spcBef>
                <a:spcPct val="20000"/>
              </a:spcBef>
              <a:spcAft>
                <a:spcPts val="0"/>
              </a:spcAft>
              <a:buClr>
                <a:schemeClr val="bg1"/>
              </a:buClr>
              <a:buSzPct val="100000"/>
              <a:buFont typeface="Symbol" panose="05050102010706020507" pitchFamily="18" charset="2"/>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110604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_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6093488" y="0"/>
            <a:ext cx="6098512" cy="6858000"/>
          </a:xfrm>
          <a:prstGeom prst="rect">
            <a:avLst/>
          </a:prstGeom>
          <a:solidFill>
            <a:srgbClr val="3200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algn="ctr" defTabSz="894953" fontAlgn="base">
              <a:lnSpc>
                <a:spcPct val="90000"/>
              </a:lnSpc>
              <a:spcBef>
                <a:spcPct val="0"/>
              </a:spcBef>
              <a:spcAft>
                <a:spcPct val="0"/>
              </a:spcAft>
              <a:defRPr/>
            </a:pPr>
            <a:endParaRPr lang="en-US" sz="1959" spc="-49">
              <a:gradFill>
                <a:gsLst>
                  <a:gs pos="0">
                    <a:srgbClr val="FFFFFF"/>
                  </a:gs>
                  <a:gs pos="100000">
                    <a:srgbClr val="FFFFFF"/>
                  </a:gs>
                </a:gsLst>
                <a:lin ang="5400000" scaled="0"/>
              </a:gradFill>
              <a:latin typeface="Segoe UI"/>
            </a:endParaRPr>
          </a:p>
        </p:txBody>
      </p:sp>
      <p:sp>
        <p:nvSpPr>
          <p:cNvPr id="6" name="Text Placeholder 3"/>
          <p:cNvSpPr>
            <a:spLocks noGrp="1"/>
          </p:cNvSpPr>
          <p:nvPr>
            <p:ph type="body" sz="quarter" idx="11" hasCustomPrompt="1"/>
          </p:nvPr>
        </p:nvSpPr>
        <p:spPr>
          <a:xfrm>
            <a:off x="372018" y="2537280"/>
            <a:ext cx="5378548" cy="1783437"/>
          </a:xfrm>
        </p:spPr>
        <p:txBody>
          <a:bodyPr wrap="square">
            <a:spAutoFit/>
          </a:bodyPr>
          <a:lstStyle>
            <a:lvl1pPr marL="457200" indent="-457200">
              <a:spcBef>
                <a:spcPts val="1198"/>
              </a:spcBef>
              <a:buClr>
                <a:srgbClr val="32005A"/>
              </a:buClr>
              <a:buFont typeface="Arial" panose="020B0604020202020204" pitchFamily="34" charset="0"/>
              <a:buChar char="•"/>
              <a:defRPr sz="2750">
                <a:solidFill>
                  <a:srgbClr val="32005A"/>
                </a:solidFill>
                <a:latin typeface="Segoe UI" panose="020B0502040204020203" pitchFamily="34" charset="0"/>
                <a:cs typeface="Segoe UI" panose="020B0502040204020203" pitchFamily="34" charset="0"/>
              </a:defRPr>
            </a:lvl1pPr>
            <a:lvl2pPr marL="342900" indent="-342900">
              <a:buClr>
                <a:srgbClr val="8A8A8A"/>
              </a:buClr>
              <a:buFont typeface="Arial" panose="020B0604020202020204" pitchFamily="34" charset="0"/>
              <a:buChar char="•"/>
              <a:defRPr lang="en-US" sz="1960" kern="1200" spc="0" baseline="0" dirty="0" smtClean="0">
                <a:solidFill>
                  <a:srgbClr val="8A8A8A"/>
                </a:solidFill>
                <a:latin typeface="+mj-lt"/>
                <a:ea typeface="+mn-ea"/>
                <a:cs typeface="Segoe UI" panose="020B0502040204020203" pitchFamily="34" charset="0"/>
              </a:defRPr>
            </a:lvl2pPr>
            <a:lvl3pPr marL="569857" indent="-342900">
              <a:buClr>
                <a:srgbClr val="8A8A8A"/>
              </a:buClr>
              <a:buFont typeface="Arial" panose="020B0604020202020204" pitchFamily="34" charset="0"/>
              <a:buChar char="•"/>
              <a:tabLst/>
              <a:defRPr sz="1960">
                <a:solidFill>
                  <a:srgbClr val="8A8A8A"/>
                </a:solidFill>
                <a:latin typeface="+mj-lt"/>
                <a:cs typeface="Segoe UI" panose="020B0502040204020203" pitchFamily="34" charset="0"/>
              </a:defRPr>
            </a:lvl3pPr>
            <a:lvl4pPr marL="793707" indent="-342900">
              <a:buClr>
                <a:srgbClr val="8A8A8A"/>
              </a:buClr>
              <a:buFont typeface="Arial" panose="020B0604020202020204" pitchFamily="34" charset="0"/>
              <a:buChar char="•"/>
              <a:defRPr sz="1960">
                <a:solidFill>
                  <a:srgbClr val="8A8A8A"/>
                </a:solidFill>
                <a:latin typeface="+mj-lt"/>
                <a:cs typeface="Segoe UI" panose="020B0502040204020203" pitchFamily="34" charset="0"/>
              </a:defRPr>
            </a:lvl4pPr>
            <a:lvl5pPr marL="1014446" indent="-342900">
              <a:buClr>
                <a:srgbClr val="8A8A8A"/>
              </a:buClr>
              <a:buFont typeface="Arial" panose="020B0604020202020204" pitchFamily="34" charset="0"/>
              <a:buChar char="•"/>
              <a:tabLst/>
              <a:defRPr sz="1960">
                <a:solidFill>
                  <a:srgbClr val="8A8A8A"/>
                </a:solidFill>
                <a:latin typeface="+mj-lt"/>
                <a:cs typeface="Segoe UI" panose="020B0502040204020203" pitchFamily="34" charset="0"/>
              </a:defRPr>
            </a:lvl5pPr>
          </a:lstStyle>
          <a:p>
            <a:pPr marL="0" marR="0" lvl="1" indent="0" algn="l" defTabSz="913355" rtl="0" eaLnBrk="1" fontAlgn="auto" latinLnBrk="0" hangingPunct="1">
              <a:lnSpc>
                <a:spcPct val="90000"/>
              </a:lnSpc>
              <a:spcBef>
                <a:spcPct val="20000"/>
              </a:spcBef>
              <a:spcAft>
                <a:spcPts val="0"/>
              </a:spcAft>
              <a:buClr>
                <a:schemeClr val="bg1"/>
              </a:buClr>
              <a:buSzPct val="100000"/>
              <a:buFont typeface="Symbol" panose="05050102010706020507" pitchFamily="18" charset="2"/>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734344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rgbClr val="3200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algn="ctr" defTabSz="894953" fontAlgn="base">
              <a:lnSpc>
                <a:spcPct val="90000"/>
              </a:lnSpc>
              <a:spcBef>
                <a:spcPct val="0"/>
              </a:spcBef>
              <a:spcAft>
                <a:spcPct val="0"/>
              </a:spcAft>
              <a:defRPr/>
            </a:pPr>
            <a:endParaRPr lang="en-US" sz="1959" spc="-49">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69242" y="289513"/>
            <a:ext cx="5378550" cy="1493941"/>
          </a:xfrm>
        </p:spPr>
        <p:txBody>
          <a:bodyPr/>
          <a:lstStyle>
            <a:lvl1pPr>
              <a:defRPr sz="4705">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532898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algn="ctr" defTabSz="894953" fontAlgn="base">
              <a:lnSpc>
                <a:spcPct val="90000"/>
              </a:lnSpc>
              <a:spcBef>
                <a:spcPct val="0"/>
              </a:spcBef>
              <a:spcAft>
                <a:spcPct val="0"/>
              </a:spcAft>
              <a:defRPr/>
            </a:pPr>
            <a:endParaRPr lang="en-US" sz="1959" spc="-49">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69242" y="289513"/>
            <a:ext cx="5378550" cy="1493941"/>
          </a:xfrm>
        </p:spPr>
        <p:txBody>
          <a:bodyPr/>
          <a:lstStyle>
            <a:lvl1pPr>
              <a:defRPr sz="4705">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730786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algn="ctr" defTabSz="894953" fontAlgn="base">
              <a:lnSpc>
                <a:spcPct val="90000"/>
              </a:lnSpc>
              <a:spcBef>
                <a:spcPct val="0"/>
              </a:spcBef>
              <a:spcAft>
                <a:spcPct val="0"/>
              </a:spcAft>
              <a:defRPr/>
            </a:pPr>
            <a:endParaRPr lang="en-US" sz="1959" spc="-49">
              <a:gradFill>
                <a:gsLst>
                  <a:gs pos="0">
                    <a:srgbClr val="FFFFFF"/>
                  </a:gs>
                  <a:gs pos="100000">
                    <a:srgbClr val="FFFFFF"/>
                  </a:gs>
                </a:gsLst>
                <a:lin ang="5400000" scaled="0"/>
              </a:gradFill>
              <a:latin typeface="Segoe UI"/>
            </a:endParaRPr>
          </a:p>
        </p:txBody>
      </p:sp>
      <p:sp>
        <p:nvSpPr>
          <p:cNvPr id="8" name="Title 1"/>
          <p:cNvSpPr>
            <a:spLocks noGrp="1"/>
          </p:cNvSpPr>
          <p:nvPr>
            <p:ph type="title"/>
          </p:nvPr>
        </p:nvSpPr>
        <p:spPr>
          <a:xfrm>
            <a:off x="269242" y="289513"/>
            <a:ext cx="5378550" cy="1493941"/>
          </a:xfrm>
        </p:spPr>
        <p:txBody>
          <a:bodyPr/>
          <a:lstStyle>
            <a:lvl1pPr>
              <a:defRPr sz="4705">
                <a:solidFill>
                  <a:schemeClr val="tx1"/>
                </a:solidFill>
              </a:defRPr>
            </a:lvl1pPr>
          </a:lstStyle>
          <a:p>
            <a:r>
              <a:rPr lang="en-US"/>
              <a:t>Click to edit Master title style</a:t>
            </a:r>
          </a:p>
        </p:txBody>
      </p:sp>
      <p:sp>
        <p:nvSpPr>
          <p:cNvPr id="9"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95415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21047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2"/>
            <a:ext cx="9860672" cy="3372611"/>
          </a:xfrm>
        </p:spPr>
        <p:txBody>
          <a:bodyPr/>
          <a:lstStyle>
            <a:lvl1pPr marL="176454" indent="-228513">
              <a:defRPr sz="4705"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26777251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2"/>
            <a:ext cx="9860672" cy="3372611"/>
          </a:xfrm>
        </p:spPr>
        <p:txBody>
          <a:bodyPr/>
          <a:lstStyle>
            <a:lvl1pPr marL="176454" indent="-228513">
              <a:defRPr sz="4705"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21481996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2"/>
            <a:ext cx="9860672" cy="3372611"/>
          </a:xfrm>
        </p:spPr>
        <p:txBody>
          <a:bodyPr/>
          <a:lstStyle>
            <a:lvl1pPr marL="176454" indent="-228513">
              <a:defRPr sz="4705"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43247807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2"/>
            <a:ext cx="9860672" cy="3372611"/>
          </a:xfrm>
        </p:spPr>
        <p:txBody>
          <a:bodyPr/>
          <a:lstStyle>
            <a:lvl1pPr marL="176454" indent="-228513">
              <a:defRPr sz="4705"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60333437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2"/>
            <a:ext cx="9860672" cy="3372611"/>
          </a:xfrm>
        </p:spPr>
        <p:txBody>
          <a:bodyPr/>
          <a:lstStyle>
            <a:lvl1pPr marL="176454" indent="-228513">
              <a:defRPr sz="4705"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48587462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38988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62458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975825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262360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344444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50500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905616018"/>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losing Logo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176826" cy="6846323"/>
          </a:xfrm>
          <a:prstGeom prst="rect">
            <a:avLst/>
          </a:prstGeom>
        </p:spPr>
      </p:pic>
      <p:sp>
        <p:nvSpPr>
          <p:cNvPr id="9" name="Rectangle 8"/>
          <p:cNvSpPr/>
          <p:nvPr userDrawn="1"/>
        </p:nvSpPr>
        <p:spPr bwMode="auto">
          <a:xfrm>
            <a:off x="0" y="0"/>
            <a:ext cx="12176826" cy="6858000"/>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8213" y="6099318"/>
            <a:ext cx="1344637" cy="288081"/>
          </a:xfrm>
          <a:prstGeom prst="rect">
            <a:avLst/>
          </a:prstGeom>
        </p:spPr>
      </p:pic>
    </p:spTree>
    <p:extLst>
      <p:ext uri="{BB962C8B-B14F-4D97-AF65-F5344CB8AC3E}">
        <p14:creationId xmlns:p14="http://schemas.microsoft.com/office/powerpoint/2010/main" val="677664037"/>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losing Logo Slid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176826" cy="6846323"/>
          </a:xfrm>
          <a:prstGeom prst="rect">
            <a:avLst/>
          </a:prstGeom>
        </p:spPr>
      </p:pic>
      <p:sp>
        <p:nvSpPr>
          <p:cNvPr id="7" name="Rectangle 6"/>
          <p:cNvSpPr/>
          <p:nvPr userDrawn="1"/>
        </p:nvSpPr>
        <p:spPr bwMode="auto">
          <a:xfrm>
            <a:off x="0" y="0"/>
            <a:ext cx="12176826" cy="6858000"/>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8"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6656" y="6086072"/>
            <a:ext cx="1344637" cy="288081"/>
          </a:xfrm>
          <a:prstGeom prst="rect">
            <a:avLst/>
          </a:prstGeom>
        </p:spPr>
      </p:pic>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8213" y="6099318"/>
            <a:ext cx="1344637" cy="288081"/>
          </a:xfrm>
          <a:prstGeom prst="rect">
            <a:avLst/>
          </a:prstGeom>
        </p:spPr>
      </p:pic>
    </p:spTree>
    <p:extLst>
      <p:ext uri="{BB962C8B-B14F-4D97-AF65-F5344CB8AC3E}">
        <p14:creationId xmlns:p14="http://schemas.microsoft.com/office/powerpoint/2010/main" val="350214647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rgbClr val="5C2D9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6691" y="3083658"/>
            <a:ext cx="3220156" cy="690686"/>
          </a:xfrm>
          <a:prstGeom prst="rect">
            <a:avLst/>
          </a:prstGeom>
        </p:spPr>
      </p:pic>
      <p:sp>
        <p:nvSpPr>
          <p:cNvPr id="6" name="Text Box 3"/>
          <p:cNvSpPr txBox="1">
            <a:spLocks noChangeArrowheads="1"/>
          </p:cNvSpPr>
          <p:nvPr userDrawn="1"/>
        </p:nvSpPr>
        <p:spPr bwMode="blackWhite">
          <a:xfrm>
            <a:off x="269241" y="6170059"/>
            <a:ext cx="11623331" cy="395317"/>
          </a:xfrm>
          <a:prstGeom prst="rect">
            <a:avLst/>
          </a:prstGeom>
          <a:noFill/>
          <a:ln w="12700">
            <a:noFill/>
            <a:miter lim="800000"/>
            <a:headEnd type="none" w="sm" len="sm"/>
            <a:tailEnd type="none" w="sm" len="sm"/>
          </a:ln>
          <a:effectLst/>
        </p:spPr>
        <p:txBody>
          <a:bodyPr vert="horz" wrap="square" lIns="179081" tIns="143265" rIns="179081" bIns="143265" numCol="1" anchor="t" anchorCtr="0" compatLnSpc="1">
            <a:prstTxWarp prst="textNoShape">
              <a:avLst/>
            </a:prstTxWarp>
            <a:spAutoFit/>
          </a:bodyPr>
          <a:lstStyle/>
          <a:p>
            <a:pPr defTabSz="912918" eaLnBrk="0" hangingPunct="0"/>
            <a:r>
              <a:rPr lang="en-US" sz="685">
                <a:solidFill>
                  <a:schemeClr val="tx1"/>
                </a:solidFill>
                <a:cs typeface="Segoe UI" pitchFamily="34" charset="0"/>
              </a:rPr>
              <a:t>© 2015 Microsoft Corporation. All rights reserved. </a:t>
            </a:r>
          </a:p>
        </p:txBody>
      </p:sp>
    </p:spTree>
    <p:extLst>
      <p:ext uri="{BB962C8B-B14F-4D97-AF65-F5344CB8AC3E}">
        <p14:creationId xmlns:p14="http://schemas.microsoft.com/office/powerpoint/2010/main" val="142801475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4)">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59"/>
            <a:ext cx="11623331" cy="395317"/>
          </a:xfrm>
          <a:prstGeom prst="rect">
            <a:avLst/>
          </a:prstGeom>
          <a:noFill/>
          <a:ln w="12700">
            <a:noFill/>
            <a:miter lim="800000"/>
            <a:headEnd type="none" w="sm" len="sm"/>
            <a:tailEnd type="none" w="sm" len="sm"/>
          </a:ln>
          <a:effectLst/>
        </p:spPr>
        <p:txBody>
          <a:bodyPr vert="horz" wrap="square" lIns="179081" tIns="143265" rIns="179081" bIns="143265" numCol="1" anchor="t" anchorCtr="0" compatLnSpc="1">
            <a:prstTxWarp prst="textNoShape">
              <a:avLst/>
            </a:prstTxWarp>
            <a:spAutoFit/>
          </a:bodyPr>
          <a:lstStyle/>
          <a:p>
            <a:pPr defTabSz="912918" eaLnBrk="0" hangingPunct="0"/>
            <a:r>
              <a:rPr lang="en-US" sz="685">
                <a:solidFill>
                  <a:srgbClr val="505050"/>
                </a:solidFill>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98018978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peaker Notes">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461101"/>
          </a:xfrm>
          <a:prstGeom prst="rect">
            <a:avLst/>
          </a:prstGeom>
        </p:spPr>
        <p:txBody>
          <a:bodyPr/>
          <a:lstStyle>
            <a:lvl1pPr marL="284474" indent="-284474">
              <a:buClr>
                <a:schemeClr val="tx1"/>
              </a:buClr>
              <a:buSzPct val="90000"/>
              <a:buFont typeface="Wingdings" panose="05000000000000000000" pitchFamily="2" charset="2"/>
              <a:buChar char="§"/>
              <a:defRPr sz="352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622" indent="-275149">
              <a:buClr>
                <a:schemeClr val="tx1"/>
              </a:buClr>
              <a:buSzPct val="90000"/>
              <a:buFont typeface="Wingdings" panose="05000000000000000000" pitchFamily="2" charset="2"/>
              <a:buChar char="§"/>
              <a:defRPr sz="313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096" indent="-284474">
              <a:buClr>
                <a:schemeClr val="tx1"/>
              </a:buClr>
              <a:buSzPct val="90000"/>
              <a:buFont typeface="Wingdings" panose="05000000000000000000" pitchFamily="2" charset="2"/>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946" indent="-223849">
              <a:buClr>
                <a:schemeClr val="tx1"/>
              </a:buClr>
              <a:buSzPct val="90000"/>
              <a:buFont typeface="Wingdings" panose="05000000000000000000" pitchFamily="2" charset="2"/>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793" indent="-223849">
              <a:buClr>
                <a:schemeClr val="tx1"/>
              </a:buClr>
              <a:buSzPct val="90000"/>
              <a:buFont typeface="Wingdings" panose="05000000000000000000" pitchFamily="2" charset="2"/>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bwMode="white"/>
        <p:txBody>
          <a:bodyPr/>
          <a:lstStyle>
            <a:lvl1pPr>
              <a:defRPr sz="4705">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53318307"/>
      </p:ext>
    </p:extLst>
  </p:cSld>
  <p:clrMapOvr>
    <a:overrideClrMapping bg1="dk1" tx1="lt1" bg2="dk2" tx2="lt2" accent1="accent1" accent2="accent2" accent3="accent3" accent4="accent4" accent5="accent5" accent6="accent6" hlink="hlink" folHlink="folHlink"/>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14755709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196948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8391555"/>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_tradnl"/>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p:cNvSpPr>
            <a:spLocks noGrp="1"/>
          </p:cNvSpPr>
          <p:nvPr>
            <p:ph type="dt" sz="half" idx="10"/>
          </p:nvPr>
        </p:nvSpPr>
        <p:spPr/>
        <p:txBody>
          <a:bodyPr/>
          <a:lstStyle/>
          <a:p>
            <a:fld id="{5786469A-AB49-4F01-9BC2-42D27E531EE1}" type="datetimeFigureOut">
              <a:rPr lang="es-ES_tradnl" smtClean="0"/>
              <a:t>22/11/2018</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9EB5D7A9-E708-4BBC-A5DD-F8790CB1B7C4}" type="slidenum">
              <a:rPr lang="es-ES_tradnl" smtClean="0"/>
              <a:t>‹#›</a:t>
            </a:fld>
            <a:endParaRPr lang="es-ES_tradnl"/>
          </a:p>
        </p:txBody>
      </p:sp>
    </p:spTree>
    <p:extLst>
      <p:ext uri="{BB962C8B-B14F-4D97-AF65-F5344CB8AC3E}">
        <p14:creationId xmlns:p14="http://schemas.microsoft.com/office/powerpoint/2010/main" val="192016672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5014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tx2"/>
                </a:solidFill>
                <a:latin typeface="+mj-lt"/>
              </a:defRPr>
            </a:lvl1pPr>
          </a:lstStyle>
          <a:p>
            <a:pPr lvl="0"/>
            <a:r>
              <a:rPr lang="en-US" dirty="0"/>
              <a:t>Title (Optional)</a:t>
            </a:r>
          </a:p>
        </p:txBody>
      </p:sp>
      <p:sp>
        <p:nvSpPr>
          <p:cNvPr id="17" name="Text Placeholder 7"/>
          <p:cNvSpPr>
            <a:spLocks noGrp="1"/>
          </p:cNvSpPr>
          <p:nvPr>
            <p:ph type="body" sz="quarter" idx="11" hasCustomPrompt="1"/>
          </p:nvPr>
        </p:nvSpPr>
        <p:spPr>
          <a:xfrm>
            <a:off x="0" y="1243013"/>
            <a:ext cx="12192000" cy="1655829"/>
          </a:xfrm>
        </p:spPr>
        <p:txBody>
          <a:bodyPr lIns="393192" rIns="182880" bIns="91440">
            <a:normAutofit/>
          </a:bodyPr>
          <a:lstStyle>
            <a:lvl1pPr marL="0" indent="0">
              <a:buNone/>
              <a:defRPr sz="2000">
                <a:solidFill>
                  <a:schemeClr val="tx1"/>
                </a:solidFill>
                <a:latin typeface="+mj-lt"/>
              </a:defRPr>
            </a:lvl1pPr>
            <a:lvl2pPr marL="457200" indent="0">
              <a:buNone/>
              <a:defRPr/>
            </a:lvl2pPr>
          </a:lstStyle>
          <a:p>
            <a:pPr lvl="0"/>
            <a:r>
              <a:rPr lang="en-US" dirty="0"/>
              <a:t>Body text</a:t>
            </a:r>
          </a:p>
        </p:txBody>
      </p:sp>
      <p:sp>
        <p:nvSpPr>
          <p:cNvPr id="4" name="Table Placeholder 3"/>
          <p:cNvSpPr>
            <a:spLocks noGrp="1"/>
          </p:cNvSpPr>
          <p:nvPr>
            <p:ph type="tbl" sz="quarter" idx="12"/>
          </p:nvPr>
        </p:nvSpPr>
        <p:spPr>
          <a:xfrm>
            <a:off x="418288" y="2898775"/>
            <a:ext cx="11332725" cy="3959225"/>
          </a:xfrm>
        </p:spPr>
        <p:txBody>
          <a:bodyPr>
            <a:normAutofit/>
          </a:bodyPr>
          <a:lstStyle>
            <a:lvl1pPr marL="0" indent="0">
              <a:buNone/>
              <a:defRPr sz="1600"/>
            </a:lvl1pPr>
          </a:lstStyle>
          <a:p>
            <a:endParaRPr lang="en-US"/>
          </a:p>
        </p:txBody>
      </p:sp>
    </p:spTree>
    <p:extLst>
      <p:ext uri="{BB962C8B-B14F-4D97-AF65-F5344CB8AC3E}">
        <p14:creationId xmlns:p14="http://schemas.microsoft.com/office/powerpoint/2010/main" val="169472198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50790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bg1"/>
        </a:solidFill>
        <a:effectLst/>
      </p:bgPr>
    </p:bg>
    <p:spTree>
      <p:nvGrpSpPr>
        <p:cNvPr id="1" name=""/>
        <p:cNvGrpSpPr/>
        <p:nvPr/>
      </p:nvGrpSpPr>
      <p:grpSpPr>
        <a:xfrm>
          <a:off x="0" y="0"/>
          <a:ext cx="0" cy="0"/>
          <a:chOff x="0" y="0"/>
          <a:chExt cx="0" cy="0"/>
        </a:xfrm>
      </p:grpSpPr>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9586765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July 18–20, 2018</a:t>
            </a:r>
          </a:p>
          <a:p>
            <a:pPr algn="l"/>
            <a:r>
              <a:rPr lang="en-US" sz="200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35316892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July 18–20, 2018</a:t>
            </a:r>
          </a:p>
          <a:p>
            <a:pPr algn="l"/>
            <a:r>
              <a:rPr lang="en-US" sz="200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2418693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219121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787573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7917037"/>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874738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920701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462635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bg1"/>
        </a:solidFill>
        <a:effectLst/>
      </p:bgPr>
    </p:bg>
    <p:spTree>
      <p:nvGrpSpPr>
        <p:cNvPr id="1" name=""/>
        <p:cNvGrpSpPr/>
        <p:nvPr/>
      </p:nvGrpSpPr>
      <p:grpSpPr>
        <a:xfrm>
          <a:off x="0" y="0"/>
          <a:ext cx="0" cy="0"/>
          <a:chOff x="0" y="0"/>
          <a:chExt cx="0" cy="0"/>
        </a:xfrm>
      </p:grpSpPr>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0279598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86977882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991023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664045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0771806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1979771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6189610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087221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652233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162494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562263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DAF1CE-F34B-422F-B5B0-3A33445CE7D4}"/>
              </a:ext>
            </a:extLst>
          </p:cNvPr>
          <p:cNvSpPr>
            <a:spLocks noGrp="1"/>
          </p:cNvSpPr>
          <p:nvPr>
            <p:ph type="dt" sz="half" idx="10"/>
          </p:nvPr>
        </p:nvSpPr>
        <p:spPr/>
        <p:txBody>
          <a:bodyPr/>
          <a:lstStyle/>
          <a:p>
            <a:fld id="{A8236A91-DF21-42E0-8E9D-0484E1E145CB}" type="datetimeFigureOut">
              <a:rPr lang="en-US" smtClean="0"/>
              <a:t>11/22/2018</a:t>
            </a:fld>
            <a:endParaRPr lang="en-US"/>
          </a:p>
        </p:txBody>
      </p:sp>
      <p:sp>
        <p:nvSpPr>
          <p:cNvPr id="3" name="Footer Placeholder 2">
            <a:extLst>
              <a:ext uri="{FF2B5EF4-FFF2-40B4-BE49-F238E27FC236}">
                <a16:creationId xmlns:a16="http://schemas.microsoft.com/office/drawing/2014/main" id="{E40FF987-2E88-4420-A10B-DE3EB9505F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E2F9898-EB58-4383-AB6A-433A661EBAC2}"/>
              </a:ext>
            </a:extLst>
          </p:cNvPr>
          <p:cNvSpPr>
            <a:spLocks noGrp="1"/>
          </p:cNvSpPr>
          <p:nvPr>
            <p:ph type="sldNum" sz="quarter" idx="12"/>
          </p:nvPr>
        </p:nvSpPr>
        <p:spPr/>
        <p:txBody>
          <a:bodyPr/>
          <a:lstStyle/>
          <a:p>
            <a:fld id="{9DA66666-6346-4C1C-911E-005BAAA10D77}" type="slidenum">
              <a:rPr lang="en-US" smtClean="0"/>
              <a:t>‹#›</a:t>
            </a:fld>
            <a:endParaRPr lang="en-US"/>
          </a:p>
        </p:txBody>
      </p:sp>
    </p:spTree>
    <p:extLst>
      <p:ext uri="{BB962C8B-B14F-4D97-AF65-F5344CB8AC3E}">
        <p14:creationId xmlns:p14="http://schemas.microsoft.com/office/powerpoint/2010/main" val="4250342250"/>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92191114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328457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79128658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877243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123663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5676168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6141983"/>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5428499"/>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235599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342825" y="5999452"/>
            <a:ext cx="4629739" cy="615609"/>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80305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4" name="Rectangle 3"/>
          <p:cNvSpPr/>
          <p:nvPr userDrawn="1"/>
        </p:nvSpPr>
        <p:spPr>
          <a:xfrm>
            <a:off x="277181" y="5923422"/>
            <a:ext cx="2207631" cy="651821"/>
          </a:xfrm>
          <a:prstGeom prst="rect">
            <a:avLst/>
          </a:prstGeom>
        </p:spPr>
        <p:txBody>
          <a:bodyPr wrap="none" lIns="179285" tIns="143428" rIns="179285" bIns="143428">
            <a:spAutoFit/>
          </a:bodyPr>
          <a:lstStyle/>
          <a:p>
            <a:r>
              <a:rPr lang="en-US" sz="2353" dirty="0">
                <a:gradFill>
                  <a:gsLst>
                    <a:gs pos="2597">
                      <a:schemeClr val="tx1"/>
                    </a:gs>
                    <a:gs pos="18182">
                      <a:schemeClr val="tx1"/>
                    </a:gs>
                  </a:gsLst>
                  <a:lin ang="5400000" scaled="1"/>
                </a:gradFill>
              </a:rPr>
              <a:t>#</a:t>
            </a:r>
            <a:r>
              <a:rPr lang="en-US" sz="2353" dirty="0" err="1">
                <a:gradFill>
                  <a:gsLst>
                    <a:gs pos="2597">
                      <a:schemeClr val="tx1"/>
                    </a:gs>
                    <a:gs pos="18182">
                      <a:schemeClr val="tx1"/>
                    </a:gs>
                  </a:gsLst>
                  <a:lin ang="5400000" scaled="1"/>
                </a:gradFill>
              </a:rPr>
              <a:t>Azuredevdays</a:t>
            </a:r>
            <a:endParaRPr lang="en-US" sz="2353"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23218442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7342825" y="5999452"/>
            <a:ext cx="4629739" cy="615609"/>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11045195"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3412173"/>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4198126"/>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1840269"/>
            <a:ext cx="253186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4927287" y="1055246"/>
            <a:ext cx="2955598"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3690213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1192774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9223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452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740418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904845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5235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384077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241001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05549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731181"/>
            <a:ext cx="4795873" cy="1395638"/>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40945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48845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4157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6997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a:gradFill>
                  <a:gsLst>
                    <a:gs pos="2917">
                      <a:schemeClr val="tx1"/>
                    </a:gs>
                    <a:gs pos="30000">
                      <a:schemeClr val="tx1"/>
                    </a:gs>
                  </a:gsLst>
                  <a:lin ang="5400000" scaled="0"/>
                </a:gradFill>
              </a:rPr>
              <a:t>Microsoft Ready content is </a:t>
            </a: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6"/>
              </a:spcBef>
              <a:spcAft>
                <a:spcPts val="588"/>
              </a:spcAft>
            </a:pP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a:gradFill>
                  <a:gsLst>
                    <a:gs pos="2917">
                      <a:schemeClr val="tx1"/>
                    </a:gs>
                    <a:gs pos="30000">
                      <a:schemeClr val="tx1"/>
                    </a:gs>
                  </a:gsLst>
                  <a:lin ang="5400000" scaled="0"/>
                </a:gradFill>
              </a:rPr>
              <a:t>post Microsoft Ready content to any blogs or external websites</a:t>
            </a:r>
          </a:p>
          <a:p>
            <a:pPr algn="ctr">
              <a:lnSpc>
                <a:spcPct val="90000"/>
              </a:lnSpc>
              <a:spcBef>
                <a:spcPts val="1176"/>
              </a:spcBef>
              <a:spcAft>
                <a:spcPts val="588"/>
              </a:spcAft>
            </a:pP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922806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5018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022028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870573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597028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9402443"/>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899439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p:nvPr>
        </p:nvSpPr>
        <p:spPr bwMode="auto">
          <a:xfrm>
            <a:off x="269239" y="2108564"/>
            <a:ext cx="6276530" cy="875413"/>
          </a:xfrm>
          <a:noFill/>
        </p:spPr>
        <p:txBody>
          <a:bodyPr lIns="146304" tIns="91440" rIns="146304" bIns="91440" anchor="t" anchorCtr="0"/>
          <a:lstStyle>
            <a:lvl1pPr>
              <a:defRPr sz="5294" spc="-98" baseline="0">
                <a:gradFill>
                  <a:gsLst>
                    <a:gs pos="8718">
                      <a:srgbClr val="353535"/>
                    </a:gs>
                    <a:gs pos="34000">
                      <a:srgbClr val="353535"/>
                    </a:gs>
                  </a:gsLst>
                  <a:lin ang="5400000" scaled="0"/>
                </a:gradFill>
              </a:defRPr>
            </a:lvl1pPr>
          </a:lstStyle>
          <a:p>
            <a:endParaRPr lang="en-US"/>
          </a:p>
        </p:txBody>
      </p:sp>
      <p:sp>
        <p:nvSpPr>
          <p:cNvPr id="3" name="Text Placeholder 2"/>
          <p:cNvSpPr>
            <a:spLocks noGrp="1"/>
          </p:cNvSpPr>
          <p:nvPr>
            <p:ph type="body" sz="quarter" idx="14" hasCustomPrompt="1"/>
          </p:nvPr>
        </p:nvSpPr>
        <p:spPr bwMode="auto">
          <a:xfrm>
            <a:off x="269239" y="3874398"/>
            <a:ext cx="4482124" cy="1677043"/>
          </a:xfrm>
        </p:spPr>
        <p:txBody>
          <a:bodyPr lIns="164592" tIns="109728" rIns="164592" bIns="109728">
            <a:noAutofit/>
          </a:bodyPr>
          <a:lstStyle>
            <a:lvl1pPr marL="0" indent="0">
              <a:spcBef>
                <a:spcPts val="0"/>
              </a:spcBef>
              <a:buNone/>
              <a:defRPr sz="3137" baseline="0">
                <a:gradFill>
                  <a:gsLst>
                    <a:gs pos="8718">
                      <a:srgbClr val="353535"/>
                    </a:gs>
                    <a:gs pos="34000">
                      <a:srgbClr val="353535"/>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14" name="Picture 13">
            <a:extLst>
              <a:ext uri="{FF2B5EF4-FFF2-40B4-BE49-F238E27FC236}">
                <a16:creationId xmlns:a16="http://schemas.microsoft.com/office/drawing/2014/main" id="{2098C98E-B5A3-448D-A88D-A312BC68C773}"/>
              </a:ext>
            </a:extLst>
          </p:cNvPr>
          <p:cNvPicPr>
            <a:picLocks noChangeAspect="1"/>
          </p:cNvPicPr>
          <p:nvPr userDrawn="1"/>
        </p:nvPicPr>
        <p:blipFill rotWithShape="1">
          <a:blip r:embed="rId3"/>
          <a:srcRect t="9264"/>
          <a:stretch/>
        </p:blipFill>
        <p:spPr>
          <a:xfrm>
            <a:off x="1" y="1"/>
            <a:ext cx="12221569" cy="7393956"/>
          </a:xfrm>
          <a:prstGeom prst="rect">
            <a:avLst/>
          </a:prstGeom>
        </p:spPr>
      </p:pic>
    </p:spTree>
    <p:extLst>
      <p:ext uri="{BB962C8B-B14F-4D97-AF65-F5344CB8AC3E}">
        <p14:creationId xmlns:p14="http://schemas.microsoft.com/office/powerpoint/2010/main" val="162787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gray">
          <a:xfrm>
            <a:off x="451639" y="6061766"/>
            <a:ext cx="1517768" cy="326167"/>
          </a:xfrm>
          <a:prstGeom prst="rect">
            <a:avLst/>
          </a:prstGeom>
        </p:spPr>
      </p:pic>
      <p:sp>
        <p:nvSpPr>
          <p:cNvPr id="4" name="Text Placeholder 3"/>
          <p:cNvSpPr>
            <a:spLocks noGrp="1"/>
          </p:cNvSpPr>
          <p:nvPr>
            <p:ph type="body" sz="quarter" idx="13" hasCustomPrompt="1"/>
          </p:nvPr>
        </p:nvSpPr>
        <p:spPr>
          <a:xfrm>
            <a:off x="269239" y="291069"/>
            <a:ext cx="3585699" cy="672414"/>
          </a:xfrm>
        </p:spPr>
        <p:txBody>
          <a:bodyPr lIns="182880" tIns="146304" rIns="182880" bIns="146304">
            <a:noAutofit/>
          </a:bodyPr>
          <a:lstStyle>
            <a:lvl1pPr marL="0" indent="0">
              <a:buNone/>
              <a:defRPr sz="1961">
                <a:latin typeface="+mn-lt"/>
              </a:defRPr>
            </a:lvl1pPr>
            <a:lvl2pPr marL="336145" indent="0">
              <a:buNone/>
              <a:defRPr sz="2353">
                <a:latin typeface="+mn-lt"/>
              </a:defRPr>
            </a:lvl2pPr>
            <a:lvl3pPr marL="560241" indent="0">
              <a:buNone/>
              <a:defRPr sz="2353">
                <a:latin typeface="+mn-lt"/>
              </a:defRPr>
            </a:lvl3pPr>
            <a:lvl4pPr marL="784338" indent="0">
              <a:buNone/>
              <a:defRPr sz="2353">
                <a:latin typeface="+mn-lt"/>
              </a:defRPr>
            </a:lvl4pPr>
            <a:lvl5pPr marL="1008435" indent="0">
              <a:buNone/>
              <a:defRPr sz="2353">
                <a:latin typeface="+mn-lt"/>
              </a:defRPr>
            </a:lvl5pPr>
          </a:lstStyle>
          <a:p>
            <a:pPr lvl="0"/>
            <a:r>
              <a:rPr lang="en-US" dirty="0"/>
              <a:t>Session Code</a:t>
            </a:r>
          </a:p>
        </p:txBody>
      </p:sp>
    </p:spTree>
    <p:extLst>
      <p:ext uri="{BB962C8B-B14F-4D97-AF65-F5344CB8AC3E}">
        <p14:creationId xmlns:p14="http://schemas.microsoft.com/office/powerpoint/2010/main" val="4685722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8965369"/>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1_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4894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32214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22_DIVIDER">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6093"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147" baseline="0" dirty="0">
                <a:gradFill>
                  <a:gsLst>
                    <a:gs pos="56637">
                      <a:schemeClr val="tx1"/>
                    </a:gs>
                    <a:gs pos="33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1472483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1_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1323" y="6067483"/>
            <a:ext cx="8442338" cy="53111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1568">
                <a:gradFill>
                  <a:gsLst>
                    <a:gs pos="0">
                      <a:schemeClr val="tx1"/>
                    </a:gs>
                    <a:gs pos="100000">
                      <a:schemeClr val="tx1"/>
                    </a:gs>
                  </a:gsLst>
                  <a:lin ang="5400000" scaled="0"/>
                </a:gradFill>
                <a:latin typeface="+mj-lt"/>
                <a:cs typeface="Segoe UI" pitchFamily="34" charset="0"/>
              </a:rPr>
              <a:t>© 2018 Microsoft Corporation. All rights reserved. </a:t>
            </a:r>
          </a:p>
        </p:txBody>
      </p:sp>
      <p:pic>
        <p:nvPicPr>
          <p:cNvPr id="5" name="Picture 4">
            <a:extLst>
              <a:ext uri="{FF2B5EF4-FFF2-40B4-BE49-F238E27FC236}">
                <a16:creationId xmlns:a16="http://schemas.microsoft.com/office/drawing/2014/main" id="{008C2AC3-3C3C-4191-BCD0-638C86C58DC3}"/>
              </a:ext>
            </a:extLst>
          </p:cNvPr>
          <p:cNvPicPr>
            <a:picLocks noChangeAspect="1"/>
          </p:cNvPicPr>
          <p:nvPr userDrawn="1"/>
        </p:nvPicPr>
        <p:blipFill>
          <a:blip r:embed="rId2"/>
          <a:stretch>
            <a:fillRect/>
          </a:stretch>
        </p:blipFill>
        <p:spPr>
          <a:xfrm>
            <a:off x="448212" y="3045996"/>
            <a:ext cx="3637818" cy="786859"/>
          </a:xfrm>
          <a:prstGeom prst="rect">
            <a:avLst/>
          </a:prstGeom>
        </p:spPr>
      </p:pic>
    </p:spTree>
    <p:extLst>
      <p:ext uri="{BB962C8B-B14F-4D97-AF65-F5344CB8AC3E}">
        <p14:creationId xmlns:p14="http://schemas.microsoft.com/office/powerpoint/2010/main" val="30513955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2_Closing logo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4F0D041-9353-478C-900A-F61E874D1FF3}"/>
              </a:ext>
            </a:extLst>
          </p:cNvPr>
          <p:cNvPicPr>
            <a:picLocks noChangeAspect="1"/>
          </p:cNvPicPr>
          <p:nvPr userDrawn="1"/>
        </p:nvPicPr>
        <p:blipFill>
          <a:blip r:embed="rId2">
            <a:lum bright="100000"/>
          </a:blip>
          <a:stretch>
            <a:fillRect/>
          </a:stretch>
        </p:blipFill>
        <p:spPr>
          <a:xfrm>
            <a:off x="448212" y="3045996"/>
            <a:ext cx="3637818" cy="786859"/>
          </a:xfrm>
          <a:prstGeom prst="rect">
            <a:avLst/>
          </a:prstGeom>
        </p:spPr>
      </p:pic>
      <p:sp>
        <p:nvSpPr>
          <p:cNvPr id="7" name="Text Box 3">
            <a:extLst>
              <a:ext uri="{FF2B5EF4-FFF2-40B4-BE49-F238E27FC236}">
                <a16:creationId xmlns:a16="http://schemas.microsoft.com/office/drawing/2014/main" id="{21205FA5-C8EF-4EE9-BE82-AC55AC8DEBF7}"/>
              </a:ext>
            </a:extLst>
          </p:cNvPr>
          <p:cNvSpPr txBox="1">
            <a:spLocks noChangeArrowheads="1"/>
          </p:cNvSpPr>
          <p:nvPr userDrawn="1"/>
        </p:nvSpPr>
        <p:spPr bwMode="blackWhite">
          <a:xfrm>
            <a:off x="261322" y="6067483"/>
            <a:ext cx="8046243" cy="53111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1568">
                <a:gradFill>
                  <a:gsLst>
                    <a:gs pos="0">
                      <a:schemeClr val="tx1"/>
                    </a:gs>
                    <a:gs pos="100000">
                      <a:schemeClr val="tx1"/>
                    </a:gs>
                  </a:gsLst>
                  <a:lin ang="5400000" scaled="0"/>
                </a:gradFill>
                <a:latin typeface="+mj-lt"/>
                <a:cs typeface="Segoe UI" pitchFamily="34" charset="0"/>
              </a:rPr>
              <a:t>© 2018 Microsoft Corporation. All rights reserved. </a:t>
            </a:r>
          </a:p>
        </p:txBody>
      </p:sp>
    </p:spTree>
    <p:extLst>
      <p:ext uri="{BB962C8B-B14F-4D97-AF65-F5344CB8AC3E}">
        <p14:creationId xmlns:p14="http://schemas.microsoft.com/office/powerpoint/2010/main" val="29380972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Title Slid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865F0D-1243-4103-BAFC-1A16D7F75C94}"/>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b="178"/>
          <a:stretch/>
        </p:blipFill>
        <p:spPr>
          <a:xfrm>
            <a:off x="0" y="0"/>
            <a:ext cx="12213772" cy="6858000"/>
          </a:xfrm>
          <a:prstGeom prst="rect">
            <a:avLst/>
          </a:prstGeom>
        </p:spPr>
      </p:pic>
      <p:sp>
        <p:nvSpPr>
          <p:cNvPr id="8" name="Rectangle 7">
            <a:extLst>
              <a:ext uri="{FF2B5EF4-FFF2-40B4-BE49-F238E27FC236}">
                <a16:creationId xmlns:a16="http://schemas.microsoft.com/office/drawing/2014/main" id="{4F062316-BAC6-4C78-9742-8DB621C08C42}"/>
              </a:ext>
            </a:extLst>
          </p:cNvPr>
          <p:cNvSpPr/>
          <p:nvPr userDrawn="1"/>
        </p:nvSpPr>
        <p:spPr bwMode="auto">
          <a:xfrm rot="5400000" flipH="1">
            <a:off x="2677886" y="-2677886"/>
            <a:ext cx="6858000" cy="12213772"/>
          </a:xfrm>
          <a:prstGeom prst="rect">
            <a:avLst/>
          </a:prstGeom>
          <a:gradFill flip="none" rotWithShape="1">
            <a:gsLst>
              <a:gs pos="0">
                <a:srgbClr val="000000">
                  <a:alpha val="0"/>
                </a:srgbClr>
              </a:gs>
              <a:gs pos="66000">
                <a:srgbClr val="000000">
                  <a:alpha val="60000"/>
                </a:srgbClr>
              </a:gs>
              <a:gs pos="99000">
                <a:srgbClr val="000000">
                  <a:alpha val="60000"/>
                </a:srgbClr>
              </a:gs>
            </a:gsLst>
            <a:lin ang="6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solidFill>
                  <a:sysClr val="windowText" lastClr="000000"/>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0">
                      <a:schemeClr val="bg1"/>
                    </a:gs>
                    <a:gs pos="100000">
                      <a:schemeClr val="bg1"/>
                    </a:gs>
                  </a:gsLst>
                  <a:lin ang="5400000" scaled="1"/>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0">
                      <a:schemeClr val="bg1"/>
                    </a:gs>
                    <a:gs pos="100000">
                      <a:schemeClr val="bg1"/>
                    </a:gs>
                  </a:gsLst>
                  <a:lin ang="5400000" scaled="1"/>
                </a:gra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54529838-769C-435F-9EA0-CC52775E86F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202827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633812832"/>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Page_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r>
              <a:rPr lang="en-US"/>
              <a:t>Click icon to add picture</a:t>
            </a:r>
          </a:p>
        </p:txBody>
      </p:sp>
    </p:spTree>
    <p:extLst>
      <p:ext uri="{BB962C8B-B14F-4D97-AF65-F5344CB8AC3E}">
        <p14:creationId xmlns:p14="http://schemas.microsoft.com/office/powerpoint/2010/main" val="1384752209"/>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Content-Blue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hasCustomPrompt="1"/>
          </p:nvPr>
        </p:nvSpPr>
        <p:spPr>
          <a:xfrm>
            <a:off x="269239" y="1189177"/>
            <a:ext cx="11653523" cy="1810614"/>
          </a:xfrm>
        </p:spPr>
        <p:txBody>
          <a:bodyPr/>
          <a:lstStyle>
            <a:lvl1pPr marL="0" indent="0" algn="l" defTabSz="856756" rtl="0" eaLnBrk="1" fontAlgn="base" latinLnBrk="0" hangingPunct="1">
              <a:lnSpc>
                <a:spcPct val="90000"/>
              </a:lnSpc>
              <a:spcBef>
                <a:spcPct val="0"/>
              </a:spcBef>
              <a:spcAft>
                <a:spcPts val="588"/>
              </a:spcAft>
              <a:buNone/>
              <a:defRPr lang="en-US" sz="2353" kern="1200" dirty="0" smtClean="0">
                <a:gradFill>
                  <a:gsLst>
                    <a:gs pos="0">
                      <a:schemeClr val="accent1"/>
                    </a:gs>
                    <a:gs pos="100000">
                      <a:schemeClr val="accent1"/>
                    </a:gs>
                  </a:gsLst>
                  <a:lin ang="5400000" scaled="0"/>
                </a:gradFill>
                <a:latin typeface="Segoe UI Semibold" panose="020B0702040204020203" pitchFamily="34" charset="0"/>
                <a:ea typeface="Segoe UI" pitchFamily="34" charset="0"/>
                <a:cs typeface="Segoe UI Semibold" panose="020B0702040204020203" pitchFamily="34" charset="0"/>
              </a:defRPr>
            </a:lvl1pPr>
            <a:lvl2pPr marL="0" indent="0">
              <a:spcAft>
                <a:spcPts val="588"/>
              </a:spcAft>
              <a:buFontTx/>
              <a:buNone/>
              <a:defRPr lang="en-US" sz="1667" kern="1200" dirty="0" smtClean="0">
                <a:gradFill>
                  <a:gsLst>
                    <a:gs pos="13000">
                      <a:schemeClr val="tx1"/>
                    </a:gs>
                    <a:gs pos="27000">
                      <a:schemeClr val="tx1"/>
                    </a:gs>
                  </a:gsLst>
                  <a:lin ang="5400000" scaled="0"/>
                </a:gradFill>
                <a:latin typeface="+mn-lt"/>
                <a:ea typeface="Segoe UI" pitchFamily="34" charset="0"/>
                <a:cs typeface="Segoe UI Semibold" panose="020B0702040204020203" pitchFamily="34" charset="0"/>
              </a:defRPr>
            </a:lvl2pPr>
            <a:lvl3pPr marL="179277" indent="-179277" algn="l" defTabSz="856756" rtl="0" eaLnBrk="1" fontAlgn="base" latinLnBrk="0" hangingPunct="1">
              <a:lnSpc>
                <a:spcPct val="90000"/>
              </a:lnSpc>
              <a:spcBef>
                <a:spcPct val="0"/>
              </a:spcBef>
              <a:spcAft>
                <a:spcPts val="588"/>
              </a:spcAft>
              <a:buFont typeface="Arial" panose="020B0604020202020204" pitchFamily="34" charset="0"/>
              <a:buChar char="•"/>
              <a:defRPr lang="en-US" sz="1667" kern="1200" dirty="0" smtClean="0">
                <a:gradFill>
                  <a:gsLst>
                    <a:gs pos="13000">
                      <a:schemeClr val="tx1"/>
                    </a:gs>
                    <a:gs pos="27000">
                      <a:schemeClr val="tx1"/>
                    </a:gs>
                  </a:gsLst>
                  <a:lin ang="5400000" scaled="0"/>
                </a:gradFill>
                <a:latin typeface="+mn-lt"/>
                <a:ea typeface="Segoe UI" pitchFamily="34" charset="0"/>
                <a:cs typeface="Segoe UI Semibold" panose="020B0702040204020203" pitchFamily="34" charset="0"/>
              </a:defRPr>
            </a:lvl3pPr>
            <a:lvl4pPr marL="448193" indent="0">
              <a:spcBef>
                <a:spcPts val="0"/>
              </a:spcBef>
              <a:spcAft>
                <a:spcPts val="588"/>
              </a:spcAft>
              <a:buNone/>
              <a:defRPr>
                <a:gradFill>
                  <a:gsLst>
                    <a:gs pos="13000">
                      <a:schemeClr val="tx1"/>
                    </a:gs>
                    <a:gs pos="27000">
                      <a:schemeClr val="tx1"/>
                    </a:gs>
                  </a:gsLst>
                  <a:lin ang="5400000" scaled="0"/>
                </a:gradFill>
              </a:defRPr>
            </a:lvl4pPr>
            <a:lvl5pPr marL="672290" indent="0">
              <a:spcBef>
                <a:spcPts val="0"/>
              </a:spcBef>
              <a:spcAft>
                <a:spcPts val="588"/>
              </a:spcAft>
              <a:buNone/>
              <a:defRPr>
                <a:gradFill>
                  <a:gsLst>
                    <a:gs pos="13000">
                      <a:schemeClr val="tx1"/>
                    </a:gs>
                    <a:gs pos="27000">
                      <a:schemeClr val="tx1"/>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553234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
        <p:nvSpPr>
          <p:cNvPr id="7" name="Text Placeholder 3"/>
          <p:cNvSpPr>
            <a:spLocks noGrp="1"/>
          </p:cNvSpPr>
          <p:nvPr>
            <p:ph type="body" sz="quarter" idx="13" hasCustomPrompt="1"/>
          </p:nvPr>
        </p:nvSpPr>
        <p:spPr>
          <a:xfrm>
            <a:off x="269239" y="291069"/>
            <a:ext cx="3585699" cy="672414"/>
          </a:xfrm>
        </p:spPr>
        <p:txBody>
          <a:bodyPr lIns="182880" tIns="146304" rIns="182880" bIns="146304">
            <a:noAutofit/>
          </a:bodyPr>
          <a:lstStyle>
            <a:lvl1pPr marL="0" indent="0">
              <a:buNone/>
              <a:defRPr sz="1961">
                <a:latin typeface="+mn-lt"/>
              </a:defRPr>
            </a:lvl1pPr>
            <a:lvl2pPr marL="336145" indent="0">
              <a:buNone/>
              <a:defRPr sz="2353">
                <a:latin typeface="+mn-lt"/>
              </a:defRPr>
            </a:lvl2pPr>
            <a:lvl3pPr marL="560241" indent="0">
              <a:buNone/>
              <a:defRPr sz="2353">
                <a:latin typeface="+mn-lt"/>
              </a:defRPr>
            </a:lvl3pPr>
            <a:lvl4pPr marL="784338" indent="0">
              <a:buNone/>
              <a:defRPr sz="2353">
                <a:latin typeface="+mn-lt"/>
              </a:defRPr>
            </a:lvl4pPr>
            <a:lvl5pPr marL="1008435" indent="0">
              <a:buNone/>
              <a:defRPr sz="2353">
                <a:latin typeface="+mn-lt"/>
              </a:defRPr>
            </a:lvl5pPr>
          </a:lstStyle>
          <a:p>
            <a:pPr lvl="0"/>
            <a:r>
              <a:rPr lang="en-US" dirty="0"/>
              <a:t>Session Code</a:t>
            </a:r>
          </a:p>
        </p:txBody>
      </p:sp>
    </p:spTree>
    <p:extLst>
      <p:ext uri="{BB962C8B-B14F-4D97-AF65-F5344CB8AC3E}">
        <p14:creationId xmlns:p14="http://schemas.microsoft.com/office/powerpoint/2010/main" val="26550724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9310615"/>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Full Image_ Half Conten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r>
              <a:rPr lang="en-US"/>
              <a:t>Click icon to add picture</a:t>
            </a:r>
          </a:p>
        </p:txBody>
      </p:sp>
      <p:sp>
        <p:nvSpPr>
          <p:cNvPr id="7" name="TextBox 6"/>
          <p:cNvSpPr txBox="1"/>
          <p:nvPr userDrawn="1"/>
        </p:nvSpPr>
        <p:spPr>
          <a:xfrm>
            <a:off x="0" y="0"/>
            <a:ext cx="6095689" cy="6858000"/>
          </a:xfrm>
          <a:prstGeom prst="rect">
            <a:avLst/>
          </a:prstGeom>
          <a:solidFill>
            <a:schemeClr val="bg1">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143428" rIns="268927" bIns="143428"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68072" indent="-3112" algn="l" defTabSz="914367" fontAlgn="auto">
              <a:lnSpc>
                <a:spcPct val="100000"/>
              </a:lnSpc>
              <a:spcBef>
                <a:spcPts val="0"/>
              </a:spcBef>
              <a:spcAft>
                <a:spcPts val="0"/>
              </a:spcAft>
            </a:pPr>
            <a:endParaRPr lang="en-US" sz="2941">
              <a:gradFill>
                <a:gsLst>
                  <a:gs pos="12264">
                    <a:schemeClr val="bg1"/>
                  </a:gs>
                  <a:gs pos="27000">
                    <a:schemeClr val="bg1"/>
                  </a:gs>
                </a:gsLst>
                <a:lin ang="5400000" scaled="0"/>
              </a:gradFill>
              <a:latin typeface="Arial" panose="020B0604020202020204" pitchFamily="34" charset="0"/>
              <a:ea typeface="Verdana" panose="020B0604030504040204" pitchFamily="34" charset="0"/>
              <a:cs typeface="Arial" panose="020B0604020202020204" pitchFamily="34" charset="0"/>
            </a:endParaRPr>
          </a:p>
        </p:txBody>
      </p:sp>
      <p:sp>
        <p:nvSpPr>
          <p:cNvPr id="5" name="Title 1"/>
          <p:cNvSpPr>
            <a:spLocks noGrp="1"/>
          </p:cNvSpPr>
          <p:nvPr>
            <p:ph type="title"/>
          </p:nvPr>
        </p:nvSpPr>
        <p:spPr>
          <a:xfrm>
            <a:off x="269239" y="289511"/>
            <a:ext cx="5826449" cy="899665"/>
          </a:xfrm>
        </p:spPr>
        <p:txBody>
          <a:bodyPr/>
          <a:lstStyle/>
          <a:p>
            <a:r>
              <a:rPr lang="en-US"/>
              <a:t>Click to edit Master title style</a:t>
            </a:r>
          </a:p>
        </p:txBody>
      </p:sp>
      <p:sp>
        <p:nvSpPr>
          <p:cNvPr id="6" name="Text Placeholder 5"/>
          <p:cNvSpPr>
            <a:spLocks noGrp="1"/>
          </p:cNvSpPr>
          <p:nvPr>
            <p:ph type="body" sz="quarter" idx="11" hasCustomPrompt="1"/>
          </p:nvPr>
        </p:nvSpPr>
        <p:spPr>
          <a:xfrm>
            <a:off x="269239" y="1244822"/>
            <a:ext cx="5826761" cy="1810614"/>
          </a:xfrm>
        </p:spPr>
        <p:txBody>
          <a:bodyPr/>
          <a:lstStyle>
            <a:lvl1pPr marL="0" indent="0" algn="l" defTabSz="856756" rtl="0" eaLnBrk="1" fontAlgn="base" latinLnBrk="0" hangingPunct="1">
              <a:lnSpc>
                <a:spcPct val="90000"/>
              </a:lnSpc>
              <a:spcBef>
                <a:spcPct val="0"/>
              </a:spcBef>
              <a:spcAft>
                <a:spcPts val="588"/>
              </a:spcAft>
              <a:buNone/>
              <a:defRPr lang="en-US" sz="2353" kern="1200" dirty="0" smtClean="0">
                <a:gradFill>
                  <a:gsLst>
                    <a:gs pos="0">
                      <a:schemeClr val="accent2"/>
                    </a:gs>
                    <a:gs pos="100000">
                      <a:schemeClr val="accent2"/>
                    </a:gs>
                  </a:gsLst>
                  <a:lin ang="5400000" scaled="0"/>
                </a:gradFill>
                <a:latin typeface="Segoe UI Semibold" panose="020B0702040204020203" pitchFamily="34" charset="0"/>
                <a:ea typeface="Segoe UI" pitchFamily="34" charset="0"/>
                <a:cs typeface="Segoe UI Semibold" panose="020B0702040204020203" pitchFamily="34" charset="0"/>
              </a:defRPr>
            </a:lvl1pPr>
            <a:lvl2pPr marL="0" indent="0">
              <a:spcAft>
                <a:spcPts val="588"/>
              </a:spcAft>
              <a:buFontTx/>
              <a:buNone/>
              <a:defRPr lang="en-US" sz="1667" kern="1200" dirty="0" smtClean="0">
                <a:gradFill>
                  <a:gsLst>
                    <a:gs pos="13000">
                      <a:schemeClr val="tx1"/>
                    </a:gs>
                    <a:gs pos="27000">
                      <a:schemeClr val="tx1"/>
                    </a:gs>
                  </a:gsLst>
                  <a:lin ang="5400000" scaled="0"/>
                </a:gradFill>
                <a:latin typeface="+mn-lt"/>
                <a:ea typeface="Segoe UI" pitchFamily="34" charset="0"/>
                <a:cs typeface="Segoe UI Semibold" panose="020B0702040204020203" pitchFamily="34" charset="0"/>
              </a:defRPr>
            </a:lvl2pPr>
            <a:lvl3pPr marL="179277" indent="-179277" algn="l" defTabSz="856756" rtl="0" eaLnBrk="1" fontAlgn="base" latinLnBrk="0" hangingPunct="1">
              <a:lnSpc>
                <a:spcPct val="90000"/>
              </a:lnSpc>
              <a:spcBef>
                <a:spcPct val="0"/>
              </a:spcBef>
              <a:spcAft>
                <a:spcPts val="588"/>
              </a:spcAft>
              <a:buFont typeface="Arial" panose="020B0604020202020204" pitchFamily="34" charset="0"/>
              <a:buChar char="•"/>
              <a:defRPr lang="en-US" sz="1667" kern="1200" dirty="0" smtClean="0">
                <a:gradFill>
                  <a:gsLst>
                    <a:gs pos="13000">
                      <a:schemeClr val="tx1"/>
                    </a:gs>
                    <a:gs pos="27000">
                      <a:schemeClr val="tx1"/>
                    </a:gs>
                  </a:gsLst>
                  <a:lin ang="5400000" scaled="0"/>
                </a:gradFill>
                <a:latin typeface="+mn-lt"/>
                <a:ea typeface="Segoe UI" pitchFamily="34" charset="0"/>
                <a:cs typeface="Segoe UI Semibold" panose="020B0702040204020203" pitchFamily="34" charset="0"/>
              </a:defRPr>
            </a:lvl3pPr>
            <a:lvl4pPr marL="448193" indent="0">
              <a:spcBef>
                <a:spcPts val="0"/>
              </a:spcBef>
              <a:spcAft>
                <a:spcPts val="588"/>
              </a:spcAft>
              <a:buNone/>
              <a:defRPr>
                <a:gradFill>
                  <a:gsLst>
                    <a:gs pos="13000">
                      <a:schemeClr val="tx1"/>
                    </a:gs>
                    <a:gs pos="27000">
                      <a:schemeClr val="tx1"/>
                    </a:gs>
                  </a:gsLst>
                  <a:lin ang="5400000" scaled="0"/>
                </a:gradFill>
              </a:defRPr>
            </a:lvl4pPr>
            <a:lvl5pPr marL="672290" indent="0">
              <a:spcBef>
                <a:spcPts val="0"/>
              </a:spcBef>
              <a:spcAft>
                <a:spcPts val="588"/>
              </a:spcAft>
              <a:buNone/>
              <a:defRPr>
                <a:gradFill>
                  <a:gsLst>
                    <a:gs pos="13000">
                      <a:schemeClr val="tx1"/>
                    </a:gs>
                    <a:gs pos="27000">
                      <a:schemeClr val="tx1"/>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6214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1+#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extLst mod="1">
    <p:ext uri="{DCECCB84-F9BA-43D5-87BE-67443E8EF086}">
      <p15:sldGuideLst xmlns:p15="http://schemas.microsoft.com/office/powerpoint/2012/main">
        <p15:guide id="1" pos="3917">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Full Slide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r>
              <a:rPr lang="en-US"/>
              <a:t>Click icon to add picture</a:t>
            </a:r>
          </a:p>
        </p:txBody>
      </p:sp>
    </p:spTree>
    <p:extLst>
      <p:ext uri="{BB962C8B-B14F-4D97-AF65-F5344CB8AC3E}">
        <p14:creationId xmlns:p14="http://schemas.microsoft.com/office/powerpoint/2010/main" val="2392549221"/>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1566035"/>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6"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722100"/>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D3EFB-7942-4C07-B006-9E5CA5A01A52}"/>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endParaRPr lang="en-GB"/>
          </a:p>
        </p:txBody>
      </p:sp>
      <p:sp>
        <p:nvSpPr>
          <p:cNvPr id="3" name="Subtitle 2">
            <a:extLst>
              <a:ext uri="{FF2B5EF4-FFF2-40B4-BE49-F238E27FC236}">
                <a16:creationId xmlns:a16="http://schemas.microsoft.com/office/drawing/2014/main" id="{4E3698C5-7321-4320-80C9-47FEF1B0FD2F}"/>
              </a:ext>
            </a:extLst>
          </p:cNvPr>
          <p:cNvSpPr>
            <a:spLocks noGrp="1"/>
          </p:cNvSpPr>
          <p:nvPr>
            <p:ph type="subTitle" idx="1"/>
          </p:nvPr>
        </p:nvSpPr>
        <p:spPr>
          <a:xfrm>
            <a:off x="1524000" y="3602038"/>
            <a:ext cx="9144000" cy="517065"/>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2431851784"/>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0"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
        <p:nvSpPr>
          <p:cNvPr id="4" name="Slide Number Placeholder 4"/>
          <p:cNvSpPr>
            <a:spLocks noGrp="1"/>
          </p:cNvSpPr>
          <p:nvPr>
            <p:ph type="sldNum" sz="quarter" idx="4"/>
          </p:nvPr>
        </p:nvSpPr>
        <p:spPr>
          <a:xfrm>
            <a:off x="9388711"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Tree>
    <p:extLst>
      <p:ext uri="{BB962C8B-B14F-4D97-AF65-F5344CB8AC3E}">
        <p14:creationId xmlns:p14="http://schemas.microsoft.com/office/powerpoint/2010/main" val="3012062979"/>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1" y="0"/>
            <a:ext cx="6098512" cy="6858000"/>
          </a:xfrm>
          <a:prstGeom prst="rect">
            <a:avLst/>
          </a:prstGeom>
          <a:solidFill>
            <a:srgbClr val="3200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algn="ctr" defTabSz="894782" fontAlgn="base">
              <a:lnSpc>
                <a:spcPct val="90000"/>
              </a:lnSpc>
              <a:spcBef>
                <a:spcPct val="0"/>
              </a:spcBef>
              <a:spcAft>
                <a:spcPct val="0"/>
              </a:spcAft>
              <a:defRPr/>
            </a:pPr>
            <a:endParaRPr lang="en-US" sz="1959" spc="-49">
              <a:gradFill>
                <a:gsLst>
                  <a:gs pos="0">
                    <a:srgbClr val="FFFFFF"/>
                  </a:gs>
                  <a:gs pos="100000">
                    <a:srgbClr val="FFFFFF"/>
                  </a:gs>
                </a:gsLst>
                <a:lin ang="5400000" scaled="0"/>
              </a:gradFill>
              <a:latin typeface="Segoe UI"/>
            </a:endParaRPr>
          </a:p>
        </p:txBody>
      </p:sp>
      <p:sp>
        <p:nvSpPr>
          <p:cNvPr id="5" name="Title 1"/>
          <p:cNvSpPr>
            <a:spLocks noGrp="1"/>
          </p:cNvSpPr>
          <p:nvPr>
            <p:ph type="title"/>
          </p:nvPr>
        </p:nvSpPr>
        <p:spPr>
          <a:xfrm>
            <a:off x="269243" y="289514"/>
            <a:ext cx="5378550" cy="1493941"/>
          </a:xfrm>
        </p:spPr>
        <p:txBody>
          <a:bodyPr/>
          <a:lstStyle>
            <a:lvl1pPr>
              <a:defRPr sz="4704">
                <a:solidFill>
                  <a:schemeClr val="tx1"/>
                </a:solidFill>
              </a:defRPr>
            </a:lvl1pPr>
          </a:lstStyle>
          <a:p>
            <a:r>
              <a:rPr lang="en-US"/>
              <a:t>Click to edit Master title style</a:t>
            </a:r>
          </a:p>
        </p:txBody>
      </p:sp>
      <p:sp>
        <p:nvSpPr>
          <p:cNvPr id="6" name="Text Placeholder 3"/>
          <p:cNvSpPr>
            <a:spLocks noGrp="1"/>
          </p:cNvSpPr>
          <p:nvPr>
            <p:ph type="body" sz="quarter" idx="11"/>
          </p:nvPr>
        </p:nvSpPr>
        <p:spPr>
          <a:xfrm>
            <a:off x="269245"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9">
                <a:solidFill>
                  <a:schemeClr val="tx1"/>
                </a:solidFill>
              </a:defRPr>
            </a:lvl2pPr>
            <a:lvl3pPr marL="226913" indent="0">
              <a:buNone/>
              <a:tabLst/>
              <a:defRPr sz="1959">
                <a:solidFill>
                  <a:schemeClr val="tx1"/>
                </a:solidFill>
              </a:defRPr>
            </a:lvl3pPr>
            <a:lvl4pPr marL="450720" indent="0">
              <a:buNone/>
              <a:defRPr>
                <a:solidFill>
                  <a:schemeClr val="tx1"/>
                </a:solidFill>
              </a:defRPr>
            </a:lvl4pPr>
            <a:lvl5pPr marL="67141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3348649"/>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0" y="0"/>
            <a:ext cx="6098512" cy="6858000"/>
          </a:xfrm>
          <a:prstGeom prst="rect">
            <a:avLst/>
          </a:prstGeom>
          <a:solidFill>
            <a:srgbClr val="32005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12" tIns="44755" rIns="89512" bIns="44755" numCol="1" rtlCol="0" anchor="ctr" anchorCtr="0" compatLnSpc="1">
            <a:prstTxWarp prst="textNoShape">
              <a:avLst/>
            </a:prstTxWarp>
          </a:bodyPr>
          <a:lstStyle/>
          <a:p>
            <a:pPr algn="ctr" defTabSz="894782" fontAlgn="base">
              <a:lnSpc>
                <a:spcPct val="90000"/>
              </a:lnSpc>
              <a:spcBef>
                <a:spcPct val="0"/>
              </a:spcBef>
              <a:spcAft>
                <a:spcPct val="0"/>
              </a:spcAft>
              <a:defRPr/>
            </a:pPr>
            <a:endParaRPr lang="en-US" sz="1959" spc="-49">
              <a:gradFill>
                <a:gsLst>
                  <a:gs pos="0">
                    <a:srgbClr val="FFFFFF"/>
                  </a:gs>
                  <a:gs pos="100000">
                    <a:srgbClr val="FFFFFF"/>
                  </a:gs>
                </a:gsLst>
                <a:lin ang="5400000" scaled="0"/>
              </a:gradFill>
              <a:latin typeface="Segoe UI"/>
            </a:endParaRPr>
          </a:p>
        </p:txBody>
      </p:sp>
      <p:sp>
        <p:nvSpPr>
          <p:cNvPr id="5" name="Title 1"/>
          <p:cNvSpPr>
            <a:spLocks noGrp="1"/>
          </p:cNvSpPr>
          <p:nvPr>
            <p:ph type="title"/>
          </p:nvPr>
        </p:nvSpPr>
        <p:spPr>
          <a:xfrm>
            <a:off x="359981" y="2682030"/>
            <a:ext cx="5378550" cy="1493941"/>
          </a:xfrm>
        </p:spPr>
        <p:txBody>
          <a:bodyPr/>
          <a:lstStyle>
            <a:lvl1pPr>
              <a:defRPr kumimoji="0" lang="en-US" sz="4000" b="0" i="0" u="none" strike="noStrike" kern="1200" cap="none" spc="0" normalizeH="0" baseline="0" dirty="0">
                <a:ln>
                  <a:noFill/>
                </a:ln>
                <a:solidFill>
                  <a:schemeClr val="tx1"/>
                </a:solidFill>
                <a:effectLst/>
                <a:uLnTx/>
                <a:uFillTx/>
                <a:latin typeface="Segoe UI Light" panose="020B0502040204020203" pitchFamily="34" charset="0"/>
                <a:ea typeface="+mj-ea"/>
                <a:cs typeface="Segoe UI Light" panose="020B0502040204020203" pitchFamily="34" charset="0"/>
              </a:defRPr>
            </a:lvl1pPr>
          </a:lstStyle>
          <a:p>
            <a:r>
              <a:rPr lang="en-US"/>
              <a:t>Click to edit Master title style</a:t>
            </a:r>
          </a:p>
        </p:txBody>
      </p:sp>
      <p:sp>
        <p:nvSpPr>
          <p:cNvPr id="6" name="Text Placeholder 3"/>
          <p:cNvSpPr>
            <a:spLocks noGrp="1"/>
          </p:cNvSpPr>
          <p:nvPr>
            <p:ph type="body" sz="quarter" idx="11" hasCustomPrompt="1"/>
          </p:nvPr>
        </p:nvSpPr>
        <p:spPr>
          <a:xfrm>
            <a:off x="6458493" y="2537280"/>
            <a:ext cx="5378548" cy="1815241"/>
          </a:xfrm>
        </p:spPr>
        <p:txBody>
          <a:bodyPr wrap="square">
            <a:spAutoFit/>
          </a:bodyPr>
          <a:lstStyle>
            <a:lvl1pPr marL="457112" indent="-457112">
              <a:spcBef>
                <a:spcPts val="1198"/>
              </a:spcBef>
              <a:buClr>
                <a:srgbClr val="32005A"/>
              </a:buClr>
              <a:buFont typeface="Arial" panose="020B0604020202020204" pitchFamily="34" charset="0"/>
              <a:buChar char="•"/>
              <a:defRPr sz="2750">
                <a:solidFill>
                  <a:srgbClr val="32005A"/>
                </a:solidFill>
                <a:latin typeface="Segoe UI" panose="020B0502040204020203" pitchFamily="34" charset="0"/>
                <a:cs typeface="Segoe UI" panose="020B0502040204020203" pitchFamily="34" charset="0"/>
              </a:defRPr>
            </a:lvl1pPr>
            <a:lvl2pPr marL="342834" indent="-342834">
              <a:buClr>
                <a:srgbClr val="8A8A8A"/>
              </a:buClr>
              <a:buFont typeface="Arial" panose="020B0604020202020204" pitchFamily="34" charset="0"/>
              <a:buChar char="•"/>
              <a:defRPr lang="en-US" sz="1960" kern="1200" spc="0" baseline="0" dirty="0" smtClean="0">
                <a:solidFill>
                  <a:srgbClr val="8A8A8A"/>
                </a:solidFill>
                <a:latin typeface="+mj-lt"/>
                <a:ea typeface="+mn-ea"/>
                <a:cs typeface="Segoe UI" panose="020B0502040204020203" pitchFamily="34" charset="0"/>
              </a:defRPr>
            </a:lvl2pPr>
            <a:lvl3pPr marL="569747" indent="-342834">
              <a:buClr>
                <a:srgbClr val="8A8A8A"/>
              </a:buClr>
              <a:buFont typeface="Arial" panose="020B0604020202020204" pitchFamily="34" charset="0"/>
              <a:buChar char="•"/>
              <a:tabLst/>
              <a:defRPr sz="1960">
                <a:solidFill>
                  <a:srgbClr val="8A8A8A"/>
                </a:solidFill>
                <a:latin typeface="+mj-lt"/>
                <a:cs typeface="Segoe UI" panose="020B0502040204020203" pitchFamily="34" charset="0"/>
              </a:defRPr>
            </a:lvl3pPr>
            <a:lvl4pPr marL="793555" indent="-342834">
              <a:buClr>
                <a:srgbClr val="8A8A8A"/>
              </a:buClr>
              <a:buFont typeface="Arial" panose="020B0604020202020204" pitchFamily="34" charset="0"/>
              <a:buChar char="•"/>
              <a:defRPr sz="1960">
                <a:solidFill>
                  <a:srgbClr val="8A8A8A"/>
                </a:solidFill>
                <a:latin typeface="+mj-lt"/>
                <a:cs typeface="Segoe UI" panose="020B0502040204020203" pitchFamily="34" charset="0"/>
              </a:defRPr>
            </a:lvl4pPr>
            <a:lvl5pPr marL="1014251" indent="-342834">
              <a:buClr>
                <a:srgbClr val="8A8A8A"/>
              </a:buClr>
              <a:buFont typeface="Arial" panose="020B0604020202020204" pitchFamily="34" charset="0"/>
              <a:buChar char="•"/>
              <a:tabLst/>
              <a:defRPr sz="1960">
                <a:solidFill>
                  <a:srgbClr val="8A8A8A"/>
                </a:solidFill>
                <a:latin typeface="+mj-lt"/>
                <a:cs typeface="Segoe UI" panose="020B0502040204020203" pitchFamily="34" charset="0"/>
              </a:defRPr>
            </a:lvl5pPr>
          </a:lstStyle>
          <a:p>
            <a:pPr marL="0" marR="0" lvl="1" indent="0" algn="l" defTabSz="913180" rtl="0" eaLnBrk="1" fontAlgn="auto" latinLnBrk="0" hangingPunct="1">
              <a:lnSpc>
                <a:spcPct val="90000"/>
              </a:lnSpc>
              <a:spcBef>
                <a:spcPct val="20000"/>
              </a:spcBef>
              <a:spcAft>
                <a:spcPts val="0"/>
              </a:spcAft>
              <a:buClr>
                <a:schemeClr val="bg1"/>
              </a:buClr>
              <a:buSzPct val="100000"/>
              <a:buFont typeface="Symbol" panose="05050102010706020507" pitchFamily="18" charset="2"/>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9443216"/>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4_Title Only">
    <p:spTree>
      <p:nvGrpSpPr>
        <p:cNvPr id="1" name=""/>
        <p:cNvGrpSpPr/>
        <p:nvPr/>
      </p:nvGrpSpPr>
      <p:grpSpPr>
        <a:xfrm>
          <a:off x="0" y="0"/>
          <a:ext cx="0" cy="0"/>
          <a:chOff x="0" y="0"/>
          <a:chExt cx="0" cy="0"/>
        </a:xfrm>
      </p:grpSpPr>
      <p:sp>
        <p:nvSpPr>
          <p:cNvPr id="6" name="Title 1"/>
          <p:cNvSpPr>
            <a:spLocks noGrp="1"/>
          </p:cNvSpPr>
          <p:nvPr>
            <p:ph type="title"/>
          </p:nvPr>
        </p:nvSpPr>
        <p:spPr>
          <a:xfrm>
            <a:off x="274640" y="295274"/>
            <a:ext cx="11889564" cy="917575"/>
          </a:xfrm>
        </p:spPr>
        <p:txBody>
          <a:bodyPr/>
          <a:lstStyle>
            <a:lvl1pPr>
              <a:defRPr sz="4000">
                <a:solidFill>
                  <a:schemeClr val="tx1">
                    <a:lumMod val="50000"/>
                    <a:lumOff val="50000"/>
                  </a:schemeClr>
                </a:solidFill>
                <a:latin typeface="Segoe UI Light" panose="020B0502040204020203" pitchFamily="34" charset="0"/>
                <a:cs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8342916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10219865" y="471124"/>
            <a:ext cx="1523922" cy="326491"/>
          </a:xfrm>
          <a:prstGeom prst="rect">
            <a:avLst/>
          </a:prstGeom>
        </p:spPr>
      </p:pic>
      <p:sp>
        <p:nvSpPr>
          <p:cNvPr id="7" name="Text Placeholder 3"/>
          <p:cNvSpPr>
            <a:spLocks noGrp="1"/>
          </p:cNvSpPr>
          <p:nvPr>
            <p:ph type="body" sz="quarter" idx="13" hasCustomPrompt="1"/>
          </p:nvPr>
        </p:nvSpPr>
        <p:spPr>
          <a:xfrm>
            <a:off x="269239" y="291069"/>
            <a:ext cx="3585699" cy="672414"/>
          </a:xfrm>
        </p:spPr>
        <p:txBody>
          <a:bodyPr lIns="182880" tIns="146304" rIns="182880" bIns="146304">
            <a:noAutofit/>
          </a:bodyPr>
          <a:lstStyle>
            <a:lvl1pPr marL="0" indent="0">
              <a:buNone/>
              <a:defRPr sz="1961">
                <a:latin typeface="+mn-lt"/>
              </a:defRPr>
            </a:lvl1pPr>
            <a:lvl2pPr marL="336145" indent="0">
              <a:buNone/>
              <a:defRPr sz="2353">
                <a:latin typeface="+mn-lt"/>
              </a:defRPr>
            </a:lvl2pPr>
            <a:lvl3pPr marL="560241" indent="0">
              <a:buNone/>
              <a:defRPr sz="2353">
                <a:latin typeface="+mn-lt"/>
              </a:defRPr>
            </a:lvl3pPr>
            <a:lvl4pPr marL="784338" indent="0">
              <a:buNone/>
              <a:defRPr sz="2353">
                <a:latin typeface="+mn-lt"/>
              </a:defRPr>
            </a:lvl4pPr>
            <a:lvl5pPr marL="1008435" indent="0">
              <a:buNone/>
              <a:defRPr sz="2353">
                <a:latin typeface="+mn-lt"/>
              </a:defRPr>
            </a:lvl5pPr>
          </a:lstStyle>
          <a:p>
            <a:pPr lvl="0"/>
            <a:r>
              <a:rPr lang="en-US" dirty="0"/>
              <a:t>Session Code</a:t>
            </a:r>
          </a:p>
        </p:txBody>
      </p:sp>
    </p:spTree>
    <p:extLst>
      <p:ext uri="{BB962C8B-B14F-4D97-AF65-F5344CB8AC3E}">
        <p14:creationId xmlns:p14="http://schemas.microsoft.com/office/powerpoint/2010/main" val="3183874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3D02235-C08E-4AEA-8D61-FC3E7E13898F}" type="datetimeFigureOut">
              <a:rPr lang="en-US" smtClean="0"/>
              <a:t>11/22/2018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9A7EF-9311-444E-9915-F8574E1A5F78}" type="slidenum">
              <a:rPr lang="en-US" smtClean="0"/>
              <a:t>‹#›</a:t>
            </a:fld>
            <a:endParaRPr lang="en-US"/>
          </a:p>
        </p:txBody>
      </p:sp>
    </p:spTree>
    <p:extLst>
      <p:ext uri="{BB962C8B-B14F-4D97-AF65-F5344CB8AC3E}">
        <p14:creationId xmlns:p14="http://schemas.microsoft.com/office/powerpoint/2010/main" val="1978477990"/>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D02235-C08E-4AEA-8D61-FC3E7E13898F}" type="datetimeFigureOut">
              <a:rPr lang="en-US" smtClean="0"/>
              <a:t>11/22/2018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9A7EF-9311-444E-9915-F8574E1A5F78}" type="slidenum">
              <a:rPr lang="en-US" smtClean="0"/>
              <a:t>‹#›</a:t>
            </a:fld>
            <a:endParaRPr lang="en-US"/>
          </a:p>
        </p:txBody>
      </p:sp>
    </p:spTree>
    <p:extLst>
      <p:ext uri="{BB962C8B-B14F-4D97-AF65-F5344CB8AC3E}">
        <p14:creationId xmlns:p14="http://schemas.microsoft.com/office/powerpoint/2010/main" val="265260960"/>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EF1F35B-B1F5-4D3A-92D9-45961D4C2C77}"/>
              </a:ext>
            </a:extLst>
          </p:cNvPr>
          <p:cNvSpPr/>
          <p:nvPr userDrawn="1"/>
        </p:nvSpPr>
        <p:spPr>
          <a:xfrm>
            <a:off x="0" y="-1"/>
            <a:ext cx="12192001" cy="6858001"/>
          </a:xfrm>
          <a:prstGeom prst="rect">
            <a:avLst/>
          </a:prstGeom>
          <a:solidFill>
            <a:srgbClr val="41424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grpSp>
        <p:nvGrpSpPr>
          <p:cNvPr id="15" name="Group 14">
            <a:extLst>
              <a:ext uri="{FF2B5EF4-FFF2-40B4-BE49-F238E27FC236}">
                <a16:creationId xmlns:a16="http://schemas.microsoft.com/office/drawing/2014/main" id="{621E323D-1685-4086-B629-D97E1F2308CD}"/>
              </a:ext>
            </a:extLst>
          </p:cNvPr>
          <p:cNvGrpSpPr/>
          <p:nvPr userDrawn="1"/>
        </p:nvGrpSpPr>
        <p:grpSpPr>
          <a:xfrm>
            <a:off x="7324326" y="243905"/>
            <a:ext cx="4615013" cy="4615668"/>
            <a:chOff x="6012021" y="3296761"/>
            <a:chExt cx="397193" cy="397193"/>
          </a:xfrm>
          <a:solidFill>
            <a:srgbClr val="646464"/>
          </a:solidFill>
        </p:grpSpPr>
        <p:sp>
          <p:nvSpPr>
            <p:cNvPr id="10" name="Freeform: Shape 9">
              <a:extLst>
                <a:ext uri="{FF2B5EF4-FFF2-40B4-BE49-F238E27FC236}">
                  <a16:creationId xmlns:a16="http://schemas.microsoft.com/office/drawing/2014/main" id="{0A8B9148-9728-45CB-86D5-1C6D86678295}"/>
                </a:ext>
              </a:extLst>
            </p:cNvPr>
            <p:cNvSpPr/>
            <p:nvPr/>
          </p:nvSpPr>
          <p:spPr>
            <a:xfrm>
              <a:off x="6012021" y="3503454"/>
              <a:ext cx="190500" cy="190500"/>
            </a:xfrm>
            <a:custGeom>
              <a:avLst/>
              <a:gdLst>
                <a:gd name="connsiteX0" fmla="*/ 165259 w 190500"/>
                <a:gd name="connsiteY0" fmla="*/ 164306 h 190500"/>
                <a:gd name="connsiteX1" fmla="*/ 34766 w 190500"/>
                <a:gd name="connsiteY1" fmla="*/ 164306 h 190500"/>
                <a:gd name="connsiteX2" fmla="*/ 34766 w 190500"/>
                <a:gd name="connsiteY2" fmla="*/ 34766 h 190500"/>
                <a:gd name="connsiteX3" fmla="*/ 60484 w 190500"/>
                <a:gd name="connsiteY3" fmla="*/ 34766 h 190500"/>
                <a:gd name="connsiteX4" fmla="*/ 55721 w 190500"/>
                <a:gd name="connsiteY4" fmla="*/ 9049 h 190500"/>
                <a:gd name="connsiteX5" fmla="*/ 55721 w 190500"/>
                <a:gd name="connsiteY5" fmla="*/ 7144 h 190500"/>
                <a:gd name="connsiteX6" fmla="*/ 7144 w 190500"/>
                <a:gd name="connsiteY6" fmla="*/ 7144 h 190500"/>
                <a:gd name="connsiteX7" fmla="*/ 7144 w 190500"/>
                <a:gd name="connsiteY7" fmla="*/ 190976 h 190500"/>
                <a:gd name="connsiteX8" fmla="*/ 191929 w 190500"/>
                <a:gd name="connsiteY8" fmla="*/ 190976 h 190500"/>
                <a:gd name="connsiteX9" fmla="*/ 191929 w 190500"/>
                <a:gd name="connsiteY9" fmla="*/ 82391 h 190500"/>
                <a:gd name="connsiteX10" fmla="*/ 165259 w 190500"/>
                <a:gd name="connsiteY10" fmla="*/ 82391 h 190500"/>
                <a:gd name="connsiteX11" fmla="*/ 165259 w 190500"/>
                <a:gd name="connsiteY11" fmla="*/ 16430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165259" y="164306"/>
                  </a:moveTo>
                  <a:lnTo>
                    <a:pt x="34766" y="164306"/>
                  </a:lnTo>
                  <a:lnTo>
                    <a:pt x="34766" y="34766"/>
                  </a:lnTo>
                  <a:lnTo>
                    <a:pt x="60484" y="34766"/>
                  </a:lnTo>
                  <a:cubicBezTo>
                    <a:pt x="57626" y="27146"/>
                    <a:pt x="55721" y="18574"/>
                    <a:pt x="55721" y="9049"/>
                  </a:cubicBezTo>
                  <a:cubicBezTo>
                    <a:pt x="55721" y="9049"/>
                    <a:pt x="55721" y="8096"/>
                    <a:pt x="55721" y="7144"/>
                  </a:cubicBezTo>
                  <a:lnTo>
                    <a:pt x="7144" y="7144"/>
                  </a:lnTo>
                  <a:lnTo>
                    <a:pt x="7144" y="190976"/>
                  </a:lnTo>
                  <a:lnTo>
                    <a:pt x="191929" y="190976"/>
                  </a:lnTo>
                  <a:lnTo>
                    <a:pt x="191929" y="82391"/>
                  </a:lnTo>
                  <a:lnTo>
                    <a:pt x="165259" y="82391"/>
                  </a:lnTo>
                  <a:lnTo>
                    <a:pt x="165259" y="164306"/>
                  </a:lnTo>
                  <a:close/>
                </a:path>
              </a:pathLst>
            </a:custGeom>
            <a:grpFill/>
            <a:ln w="9525" cap="flat">
              <a:noFill/>
              <a:prstDash val="solid"/>
              <a:miter/>
            </a:ln>
          </p:spPr>
          <p:txBody>
            <a:bodyPr rtlCol="0" anchor="ctr"/>
            <a:lstStyle/>
            <a:p>
              <a:endParaRPr lang="en-US" sz="1765"/>
            </a:p>
          </p:txBody>
        </p:sp>
        <p:sp>
          <p:nvSpPr>
            <p:cNvPr id="11" name="Freeform: Shape 10">
              <a:extLst>
                <a:ext uri="{FF2B5EF4-FFF2-40B4-BE49-F238E27FC236}">
                  <a16:creationId xmlns:a16="http://schemas.microsoft.com/office/drawing/2014/main" id="{12AA28E8-0501-4D4C-AD8D-C632FEA7B279}"/>
                </a:ext>
              </a:extLst>
            </p:cNvPr>
            <p:cNvSpPr/>
            <p:nvPr/>
          </p:nvSpPr>
          <p:spPr>
            <a:xfrm>
              <a:off x="6218714" y="3503454"/>
              <a:ext cx="190500" cy="190500"/>
            </a:xfrm>
            <a:custGeom>
              <a:avLst/>
              <a:gdLst>
                <a:gd name="connsiteX0" fmla="*/ 140494 w 190500"/>
                <a:gd name="connsiteY0" fmla="*/ 34766 h 190500"/>
                <a:gd name="connsiteX1" fmla="*/ 164306 w 190500"/>
                <a:gd name="connsiteY1" fmla="*/ 34766 h 190500"/>
                <a:gd name="connsiteX2" fmla="*/ 164306 w 190500"/>
                <a:gd name="connsiteY2" fmla="*/ 164306 h 190500"/>
                <a:gd name="connsiteX3" fmla="*/ 33814 w 190500"/>
                <a:gd name="connsiteY3" fmla="*/ 164306 h 190500"/>
                <a:gd name="connsiteX4" fmla="*/ 33814 w 190500"/>
                <a:gd name="connsiteY4" fmla="*/ 82391 h 190500"/>
                <a:gd name="connsiteX5" fmla="*/ 7144 w 190500"/>
                <a:gd name="connsiteY5" fmla="*/ 82391 h 190500"/>
                <a:gd name="connsiteX6" fmla="*/ 7144 w 190500"/>
                <a:gd name="connsiteY6" fmla="*/ 190976 h 190500"/>
                <a:gd name="connsiteX7" fmla="*/ 191929 w 190500"/>
                <a:gd name="connsiteY7" fmla="*/ 190976 h 190500"/>
                <a:gd name="connsiteX8" fmla="*/ 191929 w 190500"/>
                <a:gd name="connsiteY8" fmla="*/ 7144 h 190500"/>
                <a:gd name="connsiteX9" fmla="*/ 133826 w 190500"/>
                <a:gd name="connsiteY9" fmla="*/ 7144 h 190500"/>
                <a:gd name="connsiteX10" fmla="*/ 140494 w 190500"/>
                <a:gd name="connsiteY10" fmla="*/ 32861 h 190500"/>
                <a:gd name="connsiteX11" fmla="*/ 140494 w 190500"/>
                <a:gd name="connsiteY11" fmla="*/ 3476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140494" y="34766"/>
                  </a:moveTo>
                  <a:lnTo>
                    <a:pt x="164306" y="34766"/>
                  </a:lnTo>
                  <a:lnTo>
                    <a:pt x="164306" y="164306"/>
                  </a:lnTo>
                  <a:lnTo>
                    <a:pt x="33814" y="164306"/>
                  </a:lnTo>
                  <a:lnTo>
                    <a:pt x="33814" y="82391"/>
                  </a:lnTo>
                  <a:lnTo>
                    <a:pt x="7144" y="82391"/>
                  </a:lnTo>
                  <a:lnTo>
                    <a:pt x="7144" y="190976"/>
                  </a:lnTo>
                  <a:lnTo>
                    <a:pt x="191929" y="190976"/>
                  </a:lnTo>
                  <a:lnTo>
                    <a:pt x="191929" y="7144"/>
                  </a:lnTo>
                  <a:lnTo>
                    <a:pt x="133826" y="7144"/>
                  </a:lnTo>
                  <a:cubicBezTo>
                    <a:pt x="138589" y="14764"/>
                    <a:pt x="140494" y="23336"/>
                    <a:pt x="140494" y="32861"/>
                  </a:cubicBezTo>
                  <a:cubicBezTo>
                    <a:pt x="140494" y="33814"/>
                    <a:pt x="140494" y="33814"/>
                    <a:pt x="140494" y="34766"/>
                  </a:cubicBezTo>
                  <a:close/>
                </a:path>
              </a:pathLst>
            </a:custGeom>
            <a:grpFill/>
            <a:ln w="9525" cap="flat">
              <a:noFill/>
              <a:prstDash val="solid"/>
              <a:miter/>
            </a:ln>
          </p:spPr>
          <p:txBody>
            <a:bodyPr rtlCol="0" anchor="ctr"/>
            <a:lstStyle/>
            <a:p>
              <a:endParaRPr lang="en-US" sz="1765"/>
            </a:p>
          </p:txBody>
        </p:sp>
        <p:sp>
          <p:nvSpPr>
            <p:cNvPr id="12" name="Freeform: Shape 11">
              <a:extLst>
                <a:ext uri="{FF2B5EF4-FFF2-40B4-BE49-F238E27FC236}">
                  <a16:creationId xmlns:a16="http://schemas.microsoft.com/office/drawing/2014/main" id="{812E6BB6-2783-4A22-BFFA-F870CF94F246}"/>
                </a:ext>
              </a:extLst>
            </p:cNvPr>
            <p:cNvSpPr/>
            <p:nvPr/>
          </p:nvSpPr>
          <p:spPr>
            <a:xfrm>
              <a:off x="6012974" y="3297714"/>
              <a:ext cx="190500" cy="190500"/>
            </a:xfrm>
            <a:custGeom>
              <a:avLst/>
              <a:gdLst>
                <a:gd name="connsiteX0" fmla="*/ 33814 w 190500"/>
                <a:gd name="connsiteY0" fmla="*/ 163354 h 190500"/>
                <a:gd name="connsiteX1" fmla="*/ 33814 w 190500"/>
                <a:gd name="connsiteY1" fmla="*/ 33814 h 190500"/>
                <a:gd name="connsiteX2" fmla="*/ 164306 w 190500"/>
                <a:gd name="connsiteY2" fmla="*/ 33814 h 190500"/>
                <a:gd name="connsiteX3" fmla="*/ 164306 w 190500"/>
                <a:gd name="connsiteY3" fmla="*/ 109061 h 190500"/>
                <a:gd name="connsiteX4" fmla="*/ 190976 w 190500"/>
                <a:gd name="connsiteY4" fmla="*/ 95726 h 190500"/>
                <a:gd name="connsiteX5" fmla="*/ 190976 w 190500"/>
                <a:gd name="connsiteY5" fmla="*/ 7144 h 190500"/>
                <a:gd name="connsiteX6" fmla="*/ 7144 w 190500"/>
                <a:gd name="connsiteY6" fmla="*/ 7144 h 190500"/>
                <a:gd name="connsiteX7" fmla="*/ 7144 w 190500"/>
                <a:gd name="connsiteY7" fmla="*/ 190976 h 190500"/>
                <a:gd name="connsiteX8" fmla="*/ 60484 w 190500"/>
                <a:gd name="connsiteY8" fmla="*/ 190976 h 190500"/>
                <a:gd name="connsiteX9" fmla="*/ 77629 w 190500"/>
                <a:gd name="connsiteY9" fmla="*/ 164306 h 190500"/>
                <a:gd name="connsiteX10" fmla="*/ 33814 w 190500"/>
                <a:gd name="connsiteY10" fmla="*/ 163354 h 190500"/>
                <a:gd name="connsiteX11" fmla="*/ 33814 w 190500"/>
                <a:gd name="connsiteY11" fmla="*/ 16335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33814" y="163354"/>
                  </a:moveTo>
                  <a:lnTo>
                    <a:pt x="33814" y="33814"/>
                  </a:lnTo>
                  <a:lnTo>
                    <a:pt x="164306" y="33814"/>
                  </a:lnTo>
                  <a:lnTo>
                    <a:pt x="164306" y="109061"/>
                  </a:lnTo>
                  <a:cubicBezTo>
                    <a:pt x="172879" y="103346"/>
                    <a:pt x="181451" y="98584"/>
                    <a:pt x="190976" y="95726"/>
                  </a:cubicBezTo>
                  <a:lnTo>
                    <a:pt x="190976" y="7144"/>
                  </a:lnTo>
                  <a:lnTo>
                    <a:pt x="7144" y="7144"/>
                  </a:lnTo>
                  <a:lnTo>
                    <a:pt x="7144" y="190976"/>
                  </a:lnTo>
                  <a:lnTo>
                    <a:pt x="60484" y="190976"/>
                  </a:lnTo>
                  <a:cubicBezTo>
                    <a:pt x="64294" y="180499"/>
                    <a:pt x="70009" y="171926"/>
                    <a:pt x="77629" y="164306"/>
                  </a:cubicBezTo>
                  <a:lnTo>
                    <a:pt x="33814" y="163354"/>
                  </a:lnTo>
                  <a:lnTo>
                    <a:pt x="33814" y="163354"/>
                  </a:lnTo>
                  <a:close/>
                </a:path>
              </a:pathLst>
            </a:custGeom>
            <a:grpFill/>
            <a:ln w="9525" cap="flat">
              <a:noFill/>
              <a:prstDash val="solid"/>
              <a:miter/>
            </a:ln>
          </p:spPr>
          <p:txBody>
            <a:bodyPr rtlCol="0" anchor="ctr"/>
            <a:lstStyle/>
            <a:p>
              <a:endParaRPr lang="en-US" sz="1765"/>
            </a:p>
          </p:txBody>
        </p:sp>
        <p:sp>
          <p:nvSpPr>
            <p:cNvPr id="13" name="Freeform: Shape 12">
              <a:extLst>
                <a:ext uri="{FF2B5EF4-FFF2-40B4-BE49-F238E27FC236}">
                  <a16:creationId xmlns:a16="http://schemas.microsoft.com/office/drawing/2014/main" id="{625756C9-E867-48D5-B1F1-E4ABF1E32DCB}"/>
                </a:ext>
              </a:extLst>
            </p:cNvPr>
            <p:cNvSpPr/>
            <p:nvPr/>
          </p:nvSpPr>
          <p:spPr>
            <a:xfrm>
              <a:off x="6218714" y="3296761"/>
              <a:ext cx="190500" cy="190500"/>
            </a:xfrm>
            <a:custGeom>
              <a:avLst/>
              <a:gdLst>
                <a:gd name="connsiteX0" fmla="*/ 33814 w 190500"/>
                <a:gd name="connsiteY0" fmla="*/ 94774 h 190500"/>
                <a:gd name="connsiteX1" fmla="*/ 33814 w 190500"/>
                <a:gd name="connsiteY1" fmla="*/ 34766 h 190500"/>
                <a:gd name="connsiteX2" fmla="*/ 164306 w 190500"/>
                <a:gd name="connsiteY2" fmla="*/ 34766 h 190500"/>
                <a:gd name="connsiteX3" fmla="*/ 164306 w 190500"/>
                <a:gd name="connsiteY3" fmla="*/ 164306 h 190500"/>
                <a:gd name="connsiteX4" fmla="*/ 108109 w 190500"/>
                <a:gd name="connsiteY4" fmla="*/ 164306 h 190500"/>
                <a:gd name="connsiteX5" fmla="*/ 111919 w 190500"/>
                <a:gd name="connsiteY5" fmla="*/ 190024 h 190500"/>
                <a:gd name="connsiteX6" fmla="*/ 111919 w 190500"/>
                <a:gd name="connsiteY6" fmla="*/ 190976 h 190500"/>
                <a:gd name="connsiteX7" fmla="*/ 191929 w 190500"/>
                <a:gd name="connsiteY7" fmla="*/ 190976 h 190500"/>
                <a:gd name="connsiteX8" fmla="*/ 191929 w 190500"/>
                <a:gd name="connsiteY8" fmla="*/ 7144 h 190500"/>
                <a:gd name="connsiteX9" fmla="*/ 7144 w 190500"/>
                <a:gd name="connsiteY9" fmla="*/ 7144 h 190500"/>
                <a:gd name="connsiteX10" fmla="*/ 7144 w 190500"/>
                <a:gd name="connsiteY10" fmla="*/ 91916 h 190500"/>
                <a:gd name="connsiteX11" fmla="*/ 13811 w 190500"/>
                <a:gd name="connsiteY11" fmla="*/ 91916 h 190500"/>
                <a:gd name="connsiteX12" fmla="*/ 33814 w 190500"/>
                <a:gd name="connsiteY12" fmla="*/ 9477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00" h="190500">
                  <a:moveTo>
                    <a:pt x="33814" y="94774"/>
                  </a:moveTo>
                  <a:lnTo>
                    <a:pt x="33814" y="34766"/>
                  </a:lnTo>
                  <a:lnTo>
                    <a:pt x="164306" y="34766"/>
                  </a:lnTo>
                  <a:lnTo>
                    <a:pt x="164306" y="164306"/>
                  </a:lnTo>
                  <a:lnTo>
                    <a:pt x="108109" y="164306"/>
                  </a:lnTo>
                  <a:cubicBezTo>
                    <a:pt x="110014" y="172879"/>
                    <a:pt x="111919" y="181451"/>
                    <a:pt x="111919" y="190024"/>
                  </a:cubicBezTo>
                  <a:cubicBezTo>
                    <a:pt x="111919" y="190024"/>
                    <a:pt x="111919" y="190976"/>
                    <a:pt x="111919" y="190976"/>
                  </a:cubicBezTo>
                  <a:lnTo>
                    <a:pt x="191929" y="190976"/>
                  </a:lnTo>
                  <a:lnTo>
                    <a:pt x="191929" y="7144"/>
                  </a:lnTo>
                  <a:lnTo>
                    <a:pt x="7144" y="7144"/>
                  </a:lnTo>
                  <a:lnTo>
                    <a:pt x="7144" y="91916"/>
                  </a:lnTo>
                  <a:cubicBezTo>
                    <a:pt x="9049" y="91916"/>
                    <a:pt x="11906" y="91916"/>
                    <a:pt x="13811" y="91916"/>
                  </a:cubicBezTo>
                  <a:cubicBezTo>
                    <a:pt x="20479" y="91916"/>
                    <a:pt x="27146" y="92869"/>
                    <a:pt x="33814" y="94774"/>
                  </a:cubicBezTo>
                  <a:close/>
                </a:path>
              </a:pathLst>
            </a:custGeom>
            <a:grpFill/>
            <a:ln w="9525" cap="flat">
              <a:noFill/>
              <a:prstDash val="solid"/>
              <a:miter/>
            </a:ln>
          </p:spPr>
          <p:txBody>
            <a:bodyPr rtlCol="0" anchor="ctr"/>
            <a:lstStyle/>
            <a:p>
              <a:endParaRPr lang="en-US" sz="1765"/>
            </a:p>
          </p:txBody>
        </p:sp>
        <p:sp>
          <p:nvSpPr>
            <p:cNvPr id="14" name="Freeform: Shape 13">
              <a:extLst>
                <a:ext uri="{FF2B5EF4-FFF2-40B4-BE49-F238E27FC236}">
                  <a16:creationId xmlns:a16="http://schemas.microsoft.com/office/drawing/2014/main" id="{D2B16421-0EF4-423F-8BC3-E076FAA1246F}"/>
                </a:ext>
              </a:extLst>
            </p:cNvPr>
            <p:cNvSpPr/>
            <p:nvPr/>
          </p:nvSpPr>
          <p:spPr>
            <a:xfrm>
              <a:off x="6082506" y="3400584"/>
              <a:ext cx="257175" cy="171450"/>
            </a:xfrm>
            <a:custGeom>
              <a:avLst/>
              <a:gdLst>
                <a:gd name="connsiteX0" fmla="*/ 256699 w 257175"/>
                <a:gd name="connsiteY0" fmla="*/ 135731 h 171450"/>
                <a:gd name="connsiteX1" fmla="*/ 228124 w 257175"/>
                <a:gd name="connsiteY1" fmla="*/ 106204 h 171450"/>
                <a:gd name="connsiteX2" fmla="*/ 224314 w 257175"/>
                <a:gd name="connsiteY2" fmla="*/ 106204 h 171450"/>
                <a:gd name="connsiteX3" fmla="*/ 227171 w 257175"/>
                <a:gd name="connsiteY3" fmla="*/ 85249 h 171450"/>
                <a:gd name="connsiteX4" fmla="*/ 150019 w 257175"/>
                <a:gd name="connsiteY4" fmla="*/ 7144 h 171450"/>
                <a:gd name="connsiteX5" fmla="*/ 76676 w 257175"/>
                <a:gd name="connsiteY5" fmla="*/ 60484 h 171450"/>
                <a:gd name="connsiteX6" fmla="*/ 59531 w 257175"/>
                <a:gd name="connsiteY6" fmla="*/ 57626 h 171450"/>
                <a:gd name="connsiteX7" fmla="*/ 7144 w 257175"/>
                <a:gd name="connsiteY7" fmla="*/ 110966 h 171450"/>
                <a:gd name="connsiteX8" fmla="*/ 59531 w 257175"/>
                <a:gd name="connsiteY8" fmla="*/ 164306 h 171450"/>
                <a:gd name="connsiteX9" fmla="*/ 59531 w 257175"/>
                <a:gd name="connsiteY9" fmla="*/ 164306 h 171450"/>
                <a:gd name="connsiteX10" fmla="*/ 59531 w 257175"/>
                <a:gd name="connsiteY10" fmla="*/ 164306 h 171450"/>
                <a:gd name="connsiteX11" fmla="*/ 230981 w 257175"/>
                <a:gd name="connsiteY11" fmla="*/ 164306 h 171450"/>
                <a:gd name="connsiteX12" fmla="*/ 230981 w 257175"/>
                <a:gd name="connsiteY12" fmla="*/ 164306 h 171450"/>
                <a:gd name="connsiteX13" fmla="*/ 256699 w 257175"/>
                <a:gd name="connsiteY13" fmla="*/ 135731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175" h="171450">
                  <a:moveTo>
                    <a:pt x="256699" y="135731"/>
                  </a:moveTo>
                  <a:cubicBezTo>
                    <a:pt x="256699" y="119539"/>
                    <a:pt x="243364" y="106204"/>
                    <a:pt x="228124" y="106204"/>
                  </a:cubicBezTo>
                  <a:cubicBezTo>
                    <a:pt x="227171" y="106204"/>
                    <a:pt x="226219" y="106204"/>
                    <a:pt x="224314" y="106204"/>
                  </a:cubicBezTo>
                  <a:cubicBezTo>
                    <a:pt x="226219" y="99536"/>
                    <a:pt x="227171" y="92869"/>
                    <a:pt x="227171" y="85249"/>
                  </a:cubicBezTo>
                  <a:cubicBezTo>
                    <a:pt x="227171" y="42386"/>
                    <a:pt x="192881" y="7144"/>
                    <a:pt x="150019" y="7144"/>
                  </a:cubicBezTo>
                  <a:cubicBezTo>
                    <a:pt x="115729" y="7144"/>
                    <a:pt x="87154" y="29051"/>
                    <a:pt x="76676" y="60484"/>
                  </a:cubicBezTo>
                  <a:cubicBezTo>
                    <a:pt x="70961" y="58579"/>
                    <a:pt x="65246" y="57626"/>
                    <a:pt x="59531" y="57626"/>
                  </a:cubicBezTo>
                  <a:cubicBezTo>
                    <a:pt x="30004" y="57626"/>
                    <a:pt x="7144" y="81439"/>
                    <a:pt x="7144" y="110966"/>
                  </a:cubicBezTo>
                  <a:cubicBezTo>
                    <a:pt x="7144" y="140494"/>
                    <a:pt x="30956" y="164306"/>
                    <a:pt x="59531" y="164306"/>
                  </a:cubicBezTo>
                  <a:lnTo>
                    <a:pt x="59531" y="164306"/>
                  </a:lnTo>
                  <a:lnTo>
                    <a:pt x="59531" y="164306"/>
                  </a:lnTo>
                  <a:lnTo>
                    <a:pt x="230981" y="164306"/>
                  </a:lnTo>
                  <a:lnTo>
                    <a:pt x="230981" y="164306"/>
                  </a:lnTo>
                  <a:cubicBezTo>
                    <a:pt x="245269" y="163354"/>
                    <a:pt x="256699" y="150971"/>
                    <a:pt x="256699" y="135731"/>
                  </a:cubicBezTo>
                </a:path>
              </a:pathLst>
            </a:custGeom>
            <a:grpFill/>
            <a:ln w="9525" cap="flat">
              <a:noFill/>
              <a:prstDash val="solid"/>
              <a:miter/>
            </a:ln>
          </p:spPr>
          <p:txBody>
            <a:bodyPr rtlCol="0" anchor="ctr"/>
            <a:lstStyle/>
            <a:p>
              <a:endParaRPr lang="en-US" sz="1765"/>
            </a:p>
          </p:txBody>
        </p:sp>
      </p:grpSp>
      <p:pic>
        <p:nvPicPr>
          <p:cNvPr id="16" name="Picture 15">
            <a:extLst>
              <a:ext uri="{FF2B5EF4-FFF2-40B4-BE49-F238E27FC236}">
                <a16:creationId xmlns:a16="http://schemas.microsoft.com/office/drawing/2014/main" id="{C431664F-C870-4F8B-BABB-54EA990C83F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33847" y="250516"/>
            <a:ext cx="1894185" cy="771680"/>
          </a:xfrm>
          <a:prstGeom prst="rect">
            <a:avLst/>
          </a:prstGeom>
        </p:spPr>
      </p:pic>
      <p:sp>
        <p:nvSpPr>
          <p:cNvPr id="17" name="TextBox 16">
            <a:extLst>
              <a:ext uri="{FF2B5EF4-FFF2-40B4-BE49-F238E27FC236}">
                <a16:creationId xmlns:a16="http://schemas.microsoft.com/office/drawing/2014/main" id="{ED1F975A-514C-4018-913B-8F5EBB52239E}"/>
              </a:ext>
            </a:extLst>
          </p:cNvPr>
          <p:cNvSpPr txBox="1"/>
          <p:nvPr userDrawn="1"/>
        </p:nvSpPr>
        <p:spPr>
          <a:xfrm>
            <a:off x="9595737" y="417647"/>
            <a:ext cx="1908381" cy="422477"/>
          </a:xfrm>
          <a:prstGeom prst="rect">
            <a:avLst/>
          </a:prstGeom>
        </p:spPr>
        <p:txBody>
          <a:bodyPr wrap="square" lIns="0" tIns="0" rIns="0" bIns="0" rtlCol="0" anchor="t" anchorCtr="0">
            <a:spAutoFit/>
          </a:bodyPr>
          <a:lstStyle/>
          <a:p>
            <a:pPr algn="r"/>
            <a:r>
              <a:rPr lang="en-US" sz="2745" dirty="0">
                <a:solidFill>
                  <a:schemeClr val="bg1"/>
                </a:solidFill>
              </a:rPr>
              <a:t>Azure</a:t>
            </a:r>
          </a:p>
        </p:txBody>
      </p:sp>
    </p:spTree>
    <p:extLst>
      <p:ext uri="{BB962C8B-B14F-4D97-AF65-F5344CB8AC3E}">
        <p14:creationId xmlns:p14="http://schemas.microsoft.com/office/powerpoint/2010/main" val="308100295"/>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EF1F35B-B1F5-4D3A-92D9-45961D4C2C77}"/>
              </a:ext>
            </a:extLst>
          </p:cNvPr>
          <p:cNvSpPr/>
          <p:nvPr userDrawn="1"/>
        </p:nvSpPr>
        <p:spPr>
          <a:xfrm>
            <a:off x="0" y="-1"/>
            <a:ext cx="12192001" cy="6858001"/>
          </a:xfrm>
          <a:prstGeom prst="rect">
            <a:avLst/>
          </a:prstGeom>
          <a:solidFill>
            <a:srgbClr val="41424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grpSp>
        <p:nvGrpSpPr>
          <p:cNvPr id="15" name="Group 14">
            <a:extLst>
              <a:ext uri="{FF2B5EF4-FFF2-40B4-BE49-F238E27FC236}">
                <a16:creationId xmlns:a16="http://schemas.microsoft.com/office/drawing/2014/main" id="{621E323D-1685-4086-B629-D97E1F2308CD}"/>
              </a:ext>
            </a:extLst>
          </p:cNvPr>
          <p:cNvGrpSpPr/>
          <p:nvPr userDrawn="1"/>
        </p:nvGrpSpPr>
        <p:grpSpPr>
          <a:xfrm>
            <a:off x="7324326" y="243905"/>
            <a:ext cx="4615013" cy="4615668"/>
            <a:chOff x="6012021" y="3296761"/>
            <a:chExt cx="397193" cy="397193"/>
          </a:xfrm>
          <a:solidFill>
            <a:srgbClr val="646464"/>
          </a:solidFill>
        </p:grpSpPr>
        <p:sp>
          <p:nvSpPr>
            <p:cNvPr id="10" name="Freeform: Shape 9">
              <a:extLst>
                <a:ext uri="{FF2B5EF4-FFF2-40B4-BE49-F238E27FC236}">
                  <a16:creationId xmlns:a16="http://schemas.microsoft.com/office/drawing/2014/main" id="{0A8B9148-9728-45CB-86D5-1C6D86678295}"/>
                </a:ext>
              </a:extLst>
            </p:cNvPr>
            <p:cNvSpPr/>
            <p:nvPr/>
          </p:nvSpPr>
          <p:spPr>
            <a:xfrm>
              <a:off x="6012021" y="3503454"/>
              <a:ext cx="190500" cy="190500"/>
            </a:xfrm>
            <a:custGeom>
              <a:avLst/>
              <a:gdLst>
                <a:gd name="connsiteX0" fmla="*/ 165259 w 190500"/>
                <a:gd name="connsiteY0" fmla="*/ 164306 h 190500"/>
                <a:gd name="connsiteX1" fmla="*/ 34766 w 190500"/>
                <a:gd name="connsiteY1" fmla="*/ 164306 h 190500"/>
                <a:gd name="connsiteX2" fmla="*/ 34766 w 190500"/>
                <a:gd name="connsiteY2" fmla="*/ 34766 h 190500"/>
                <a:gd name="connsiteX3" fmla="*/ 60484 w 190500"/>
                <a:gd name="connsiteY3" fmla="*/ 34766 h 190500"/>
                <a:gd name="connsiteX4" fmla="*/ 55721 w 190500"/>
                <a:gd name="connsiteY4" fmla="*/ 9049 h 190500"/>
                <a:gd name="connsiteX5" fmla="*/ 55721 w 190500"/>
                <a:gd name="connsiteY5" fmla="*/ 7144 h 190500"/>
                <a:gd name="connsiteX6" fmla="*/ 7144 w 190500"/>
                <a:gd name="connsiteY6" fmla="*/ 7144 h 190500"/>
                <a:gd name="connsiteX7" fmla="*/ 7144 w 190500"/>
                <a:gd name="connsiteY7" fmla="*/ 190976 h 190500"/>
                <a:gd name="connsiteX8" fmla="*/ 191929 w 190500"/>
                <a:gd name="connsiteY8" fmla="*/ 190976 h 190500"/>
                <a:gd name="connsiteX9" fmla="*/ 191929 w 190500"/>
                <a:gd name="connsiteY9" fmla="*/ 82391 h 190500"/>
                <a:gd name="connsiteX10" fmla="*/ 165259 w 190500"/>
                <a:gd name="connsiteY10" fmla="*/ 82391 h 190500"/>
                <a:gd name="connsiteX11" fmla="*/ 165259 w 190500"/>
                <a:gd name="connsiteY11" fmla="*/ 16430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165259" y="164306"/>
                  </a:moveTo>
                  <a:lnTo>
                    <a:pt x="34766" y="164306"/>
                  </a:lnTo>
                  <a:lnTo>
                    <a:pt x="34766" y="34766"/>
                  </a:lnTo>
                  <a:lnTo>
                    <a:pt x="60484" y="34766"/>
                  </a:lnTo>
                  <a:cubicBezTo>
                    <a:pt x="57626" y="27146"/>
                    <a:pt x="55721" y="18574"/>
                    <a:pt x="55721" y="9049"/>
                  </a:cubicBezTo>
                  <a:cubicBezTo>
                    <a:pt x="55721" y="9049"/>
                    <a:pt x="55721" y="8096"/>
                    <a:pt x="55721" y="7144"/>
                  </a:cubicBezTo>
                  <a:lnTo>
                    <a:pt x="7144" y="7144"/>
                  </a:lnTo>
                  <a:lnTo>
                    <a:pt x="7144" y="190976"/>
                  </a:lnTo>
                  <a:lnTo>
                    <a:pt x="191929" y="190976"/>
                  </a:lnTo>
                  <a:lnTo>
                    <a:pt x="191929" y="82391"/>
                  </a:lnTo>
                  <a:lnTo>
                    <a:pt x="165259" y="82391"/>
                  </a:lnTo>
                  <a:lnTo>
                    <a:pt x="165259" y="164306"/>
                  </a:lnTo>
                  <a:close/>
                </a:path>
              </a:pathLst>
            </a:custGeom>
            <a:grpFill/>
            <a:ln w="9525" cap="flat">
              <a:noFill/>
              <a:prstDash val="solid"/>
              <a:miter/>
            </a:ln>
          </p:spPr>
          <p:txBody>
            <a:bodyPr rtlCol="0" anchor="ctr"/>
            <a:lstStyle/>
            <a:p>
              <a:endParaRPr lang="en-US" sz="1765"/>
            </a:p>
          </p:txBody>
        </p:sp>
        <p:sp>
          <p:nvSpPr>
            <p:cNvPr id="11" name="Freeform: Shape 10">
              <a:extLst>
                <a:ext uri="{FF2B5EF4-FFF2-40B4-BE49-F238E27FC236}">
                  <a16:creationId xmlns:a16="http://schemas.microsoft.com/office/drawing/2014/main" id="{12AA28E8-0501-4D4C-AD8D-C632FEA7B279}"/>
                </a:ext>
              </a:extLst>
            </p:cNvPr>
            <p:cNvSpPr/>
            <p:nvPr/>
          </p:nvSpPr>
          <p:spPr>
            <a:xfrm>
              <a:off x="6218714" y="3503454"/>
              <a:ext cx="190500" cy="190500"/>
            </a:xfrm>
            <a:custGeom>
              <a:avLst/>
              <a:gdLst>
                <a:gd name="connsiteX0" fmla="*/ 140494 w 190500"/>
                <a:gd name="connsiteY0" fmla="*/ 34766 h 190500"/>
                <a:gd name="connsiteX1" fmla="*/ 164306 w 190500"/>
                <a:gd name="connsiteY1" fmla="*/ 34766 h 190500"/>
                <a:gd name="connsiteX2" fmla="*/ 164306 w 190500"/>
                <a:gd name="connsiteY2" fmla="*/ 164306 h 190500"/>
                <a:gd name="connsiteX3" fmla="*/ 33814 w 190500"/>
                <a:gd name="connsiteY3" fmla="*/ 164306 h 190500"/>
                <a:gd name="connsiteX4" fmla="*/ 33814 w 190500"/>
                <a:gd name="connsiteY4" fmla="*/ 82391 h 190500"/>
                <a:gd name="connsiteX5" fmla="*/ 7144 w 190500"/>
                <a:gd name="connsiteY5" fmla="*/ 82391 h 190500"/>
                <a:gd name="connsiteX6" fmla="*/ 7144 w 190500"/>
                <a:gd name="connsiteY6" fmla="*/ 190976 h 190500"/>
                <a:gd name="connsiteX7" fmla="*/ 191929 w 190500"/>
                <a:gd name="connsiteY7" fmla="*/ 190976 h 190500"/>
                <a:gd name="connsiteX8" fmla="*/ 191929 w 190500"/>
                <a:gd name="connsiteY8" fmla="*/ 7144 h 190500"/>
                <a:gd name="connsiteX9" fmla="*/ 133826 w 190500"/>
                <a:gd name="connsiteY9" fmla="*/ 7144 h 190500"/>
                <a:gd name="connsiteX10" fmla="*/ 140494 w 190500"/>
                <a:gd name="connsiteY10" fmla="*/ 32861 h 190500"/>
                <a:gd name="connsiteX11" fmla="*/ 140494 w 190500"/>
                <a:gd name="connsiteY11" fmla="*/ 3476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140494" y="34766"/>
                  </a:moveTo>
                  <a:lnTo>
                    <a:pt x="164306" y="34766"/>
                  </a:lnTo>
                  <a:lnTo>
                    <a:pt x="164306" y="164306"/>
                  </a:lnTo>
                  <a:lnTo>
                    <a:pt x="33814" y="164306"/>
                  </a:lnTo>
                  <a:lnTo>
                    <a:pt x="33814" y="82391"/>
                  </a:lnTo>
                  <a:lnTo>
                    <a:pt x="7144" y="82391"/>
                  </a:lnTo>
                  <a:lnTo>
                    <a:pt x="7144" y="190976"/>
                  </a:lnTo>
                  <a:lnTo>
                    <a:pt x="191929" y="190976"/>
                  </a:lnTo>
                  <a:lnTo>
                    <a:pt x="191929" y="7144"/>
                  </a:lnTo>
                  <a:lnTo>
                    <a:pt x="133826" y="7144"/>
                  </a:lnTo>
                  <a:cubicBezTo>
                    <a:pt x="138589" y="14764"/>
                    <a:pt x="140494" y="23336"/>
                    <a:pt x="140494" y="32861"/>
                  </a:cubicBezTo>
                  <a:cubicBezTo>
                    <a:pt x="140494" y="33814"/>
                    <a:pt x="140494" y="33814"/>
                    <a:pt x="140494" y="34766"/>
                  </a:cubicBezTo>
                  <a:close/>
                </a:path>
              </a:pathLst>
            </a:custGeom>
            <a:grpFill/>
            <a:ln w="9525" cap="flat">
              <a:noFill/>
              <a:prstDash val="solid"/>
              <a:miter/>
            </a:ln>
          </p:spPr>
          <p:txBody>
            <a:bodyPr rtlCol="0" anchor="ctr"/>
            <a:lstStyle/>
            <a:p>
              <a:endParaRPr lang="en-US" sz="1765"/>
            </a:p>
          </p:txBody>
        </p:sp>
        <p:sp>
          <p:nvSpPr>
            <p:cNvPr id="12" name="Freeform: Shape 11">
              <a:extLst>
                <a:ext uri="{FF2B5EF4-FFF2-40B4-BE49-F238E27FC236}">
                  <a16:creationId xmlns:a16="http://schemas.microsoft.com/office/drawing/2014/main" id="{812E6BB6-2783-4A22-BFFA-F870CF94F246}"/>
                </a:ext>
              </a:extLst>
            </p:cNvPr>
            <p:cNvSpPr/>
            <p:nvPr/>
          </p:nvSpPr>
          <p:spPr>
            <a:xfrm>
              <a:off x="6012974" y="3297714"/>
              <a:ext cx="190500" cy="190500"/>
            </a:xfrm>
            <a:custGeom>
              <a:avLst/>
              <a:gdLst>
                <a:gd name="connsiteX0" fmla="*/ 33814 w 190500"/>
                <a:gd name="connsiteY0" fmla="*/ 163354 h 190500"/>
                <a:gd name="connsiteX1" fmla="*/ 33814 w 190500"/>
                <a:gd name="connsiteY1" fmla="*/ 33814 h 190500"/>
                <a:gd name="connsiteX2" fmla="*/ 164306 w 190500"/>
                <a:gd name="connsiteY2" fmla="*/ 33814 h 190500"/>
                <a:gd name="connsiteX3" fmla="*/ 164306 w 190500"/>
                <a:gd name="connsiteY3" fmla="*/ 109061 h 190500"/>
                <a:gd name="connsiteX4" fmla="*/ 190976 w 190500"/>
                <a:gd name="connsiteY4" fmla="*/ 95726 h 190500"/>
                <a:gd name="connsiteX5" fmla="*/ 190976 w 190500"/>
                <a:gd name="connsiteY5" fmla="*/ 7144 h 190500"/>
                <a:gd name="connsiteX6" fmla="*/ 7144 w 190500"/>
                <a:gd name="connsiteY6" fmla="*/ 7144 h 190500"/>
                <a:gd name="connsiteX7" fmla="*/ 7144 w 190500"/>
                <a:gd name="connsiteY7" fmla="*/ 190976 h 190500"/>
                <a:gd name="connsiteX8" fmla="*/ 60484 w 190500"/>
                <a:gd name="connsiteY8" fmla="*/ 190976 h 190500"/>
                <a:gd name="connsiteX9" fmla="*/ 77629 w 190500"/>
                <a:gd name="connsiteY9" fmla="*/ 164306 h 190500"/>
                <a:gd name="connsiteX10" fmla="*/ 33814 w 190500"/>
                <a:gd name="connsiteY10" fmla="*/ 163354 h 190500"/>
                <a:gd name="connsiteX11" fmla="*/ 33814 w 190500"/>
                <a:gd name="connsiteY11" fmla="*/ 16335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33814" y="163354"/>
                  </a:moveTo>
                  <a:lnTo>
                    <a:pt x="33814" y="33814"/>
                  </a:lnTo>
                  <a:lnTo>
                    <a:pt x="164306" y="33814"/>
                  </a:lnTo>
                  <a:lnTo>
                    <a:pt x="164306" y="109061"/>
                  </a:lnTo>
                  <a:cubicBezTo>
                    <a:pt x="172879" y="103346"/>
                    <a:pt x="181451" y="98584"/>
                    <a:pt x="190976" y="95726"/>
                  </a:cubicBezTo>
                  <a:lnTo>
                    <a:pt x="190976" y="7144"/>
                  </a:lnTo>
                  <a:lnTo>
                    <a:pt x="7144" y="7144"/>
                  </a:lnTo>
                  <a:lnTo>
                    <a:pt x="7144" y="190976"/>
                  </a:lnTo>
                  <a:lnTo>
                    <a:pt x="60484" y="190976"/>
                  </a:lnTo>
                  <a:cubicBezTo>
                    <a:pt x="64294" y="180499"/>
                    <a:pt x="70009" y="171926"/>
                    <a:pt x="77629" y="164306"/>
                  </a:cubicBezTo>
                  <a:lnTo>
                    <a:pt x="33814" y="163354"/>
                  </a:lnTo>
                  <a:lnTo>
                    <a:pt x="33814" y="163354"/>
                  </a:lnTo>
                  <a:close/>
                </a:path>
              </a:pathLst>
            </a:custGeom>
            <a:grpFill/>
            <a:ln w="9525" cap="flat">
              <a:noFill/>
              <a:prstDash val="solid"/>
              <a:miter/>
            </a:ln>
          </p:spPr>
          <p:txBody>
            <a:bodyPr rtlCol="0" anchor="ctr"/>
            <a:lstStyle/>
            <a:p>
              <a:endParaRPr lang="en-US" sz="1765"/>
            </a:p>
          </p:txBody>
        </p:sp>
        <p:sp>
          <p:nvSpPr>
            <p:cNvPr id="13" name="Freeform: Shape 12">
              <a:extLst>
                <a:ext uri="{FF2B5EF4-FFF2-40B4-BE49-F238E27FC236}">
                  <a16:creationId xmlns:a16="http://schemas.microsoft.com/office/drawing/2014/main" id="{625756C9-E867-48D5-B1F1-E4ABF1E32DCB}"/>
                </a:ext>
              </a:extLst>
            </p:cNvPr>
            <p:cNvSpPr/>
            <p:nvPr/>
          </p:nvSpPr>
          <p:spPr>
            <a:xfrm>
              <a:off x="6218714" y="3296761"/>
              <a:ext cx="190500" cy="190500"/>
            </a:xfrm>
            <a:custGeom>
              <a:avLst/>
              <a:gdLst>
                <a:gd name="connsiteX0" fmla="*/ 33814 w 190500"/>
                <a:gd name="connsiteY0" fmla="*/ 94774 h 190500"/>
                <a:gd name="connsiteX1" fmla="*/ 33814 w 190500"/>
                <a:gd name="connsiteY1" fmla="*/ 34766 h 190500"/>
                <a:gd name="connsiteX2" fmla="*/ 164306 w 190500"/>
                <a:gd name="connsiteY2" fmla="*/ 34766 h 190500"/>
                <a:gd name="connsiteX3" fmla="*/ 164306 w 190500"/>
                <a:gd name="connsiteY3" fmla="*/ 164306 h 190500"/>
                <a:gd name="connsiteX4" fmla="*/ 108109 w 190500"/>
                <a:gd name="connsiteY4" fmla="*/ 164306 h 190500"/>
                <a:gd name="connsiteX5" fmla="*/ 111919 w 190500"/>
                <a:gd name="connsiteY5" fmla="*/ 190024 h 190500"/>
                <a:gd name="connsiteX6" fmla="*/ 111919 w 190500"/>
                <a:gd name="connsiteY6" fmla="*/ 190976 h 190500"/>
                <a:gd name="connsiteX7" fmla="*/ 191929 w 190500"/>
                <a:gd name="connsiteY7" fmla="*/ 190976 h 190500"/>
                <a:gd name="connsiteX8" fmla="*/ 191929 w 190500"/>
                <a:gd name="connsiteY8" fmla="*/ 7144 h 190500"/>
                <a:gd name="connsiteX9" fmla="*/ 7144 w 190500"/>
                <a:gd name="connsiteY9" fmla="*/ 7144 h 190500"/>
                <a:gd name="connsiteX10" fmla="*/ 7144 w 190500"/>
                <a:gd name="connsiteY10" fmla="*/ 91916 h 190500"/>
                <a:gd name="connsiteX11" fmla="*/ 13811 w 190500"/>
                <a:gd name="connsiteY11" fmla="*/ 91916 h 190500"/>
                <a:gd name="connsiteX12" fmla="*/ 33814 w 190500"/>
                <a:gd name="connsiteY12" fmla="*/ 9477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00" h="190500">
                  <a:moveTo>
                    <a:pt x="33814" y="94774"/>
                  </a:moveTo>
                  <a:lnTo>
                    <a:pt x="33814" y="34766"/>
                  </a:lnTo>
                  <a:lnTo>
                    <a:pt x="164306" y="34766"/>
                  </a:lnTo>
                  <a:lnTo>
                    <a:pt x="164306" y="164306"/>
                  </a:lnTo>
                  <a:lnTo>
                    <a:pt x="108109" y="164306"/>
                  </a:lnTo>
                  <a:cubicBezTo>
                    <a:pt x="110014" y="172879"/>
                    <a:pt x="111919" y="181451"/>
                    <a:pt x="111919" y="190024"/>
                  </a:cubicBezTo>
                  <a:cubicBezTo>
                    <a:pt x="111919" y="190024"/>
                    <a:pt x="111919" y="190976"/>
                    <a:pt x="111919" y="190976"/>
                  </a:cubicBezTo>
                  <a:lnTo>
                    <a:pt x="191929" y="190976"/>
                  </a:lnTo>
                  <a:lnTo>
                    <a:pt x="191929" y="7144"/>
                  </a:lnTo>
                  <a:lnTo>
                    <a:pt x="7144" y="7144"/>
                  </a:lnTo>
                  <a:lnTo>
                    <a:pt x="7144" y="91916"/>
                  </a:lnTo>
                  <a:cubicBezTo>
                    <a:pt x="9049" y="91916"/>
                    <a:pt x="11906" y="91916"/>
                    <a:pt x="13811" y="91916"/>
                  </a:cubicBezTo>
                  <a:cubicBezTo>
                    <a:pt x="20479" y="91916"/>
                    <a:pt x="27146" y="92869"/>
                    <a:pt x="33814" y="94774"/>
                  </a:cubicBezTo>
                  <a:close/>
                </a:path>
              </a:pathLst>
            </a:custGeom>
            <a:grpFill/>
            <a:ln w="9525" cap="flat">
              <a:noFill/>
              <a:prstDash val="solid"/>
              <a:miter/>
            </a:ln>
          </p:spPr>
          <p:txBody>
            <a:bodyPr rtlCol="0" anchor="ctr"/>
            <a:lstStyle/>
            <a:p>
              <a:endParaRPr lang="en-US" sz="1765"/>
            </a:p>
          </p:txBody>
        </p:sp>
        <p:sp>
          <p:nvSpPr>
            <p:cNvPr id="14" name="Freeform: Shape 13">
              <a:extLst>
                <a:ext uri="{FF2B5EF4-FFF2-40B4-BE49-F238E27FC236}">
                  <a16:creationId xmlns:a16="http://schemas.microsoft.com/office/drawing/2014/main" id="{D2B16421-0EF4-423F-8BC3-E076FAA1246F}"/>
                </a:ext>
              </a:extLst>
            </p:cNvPr>
            <p:cNvSpPr/>
            <p:nvPr/>
          </p:nvSpPr>
          <p:spPr>
            <a:xfrm>
              <a:off x="6082506" y="3400584"/>
              <a:ext cx="257175" cy="171450"/>
            </a:xfrm>
            <a:custGeom>
              <a:avLst/>
              <a:gdLst>
                <a:gd name="connsiteX0" fmla="*/ 256699 w 257175"/>
                <a:gd name="connsiteY0" fmla="*/ 135731 h 171450"/>
                <a:gd name="connsiteX1" fmla="*/ 228124 w 257175"/>
                <a:gd name="connsiteY1" fmla="*/ 106204 h 171450"/>
                <a:gd name="connsiteX2" fmla="*/ 224314 w 257175"/>
                <a:gd name="connsiteY2" fmla="*/ 106204 h 171450"/>
                <a:gd name="connsiteX3" fmla="*/ 227171 w 257175"/>
                <a:gd name="connsiteY3" fmla="*/ 85249 h 171450"/>
                <a:gd name="connsiteX4" fmla="*/ 150019 w 257175"/>
                <a:gd name="connsiteY4" fmla="*/ 7144 h 171450"/>
                <a:gd name="connsiteX5" fmla="*/ 76676 w 257175"/>
                <a:gd name="connsiteY5" fmla="*/ 60484 h 171450"/>
                <a:gd name="connsiteX6" fmla="*/ 59531 w 257175"/>
                <a:gd name="connsiteY6" fmla="*/ 57626 h 171450"/>
                <a:gd name="connsiteX7" fmla="*/ 7144 w 257175"/>
                <a:gd name="connsiteY7" fmla="*/ 110966 h 171450"/>
                <a:gd name="connsiteX8" fmla="*/ 59531 w 257175"/>
                <a:gd name="connsiteY8" fmla="*/ 164306 h 171450"/>
                <a:gd name="connsiteX9" fmla="*/ 59531 w 257175"/>
                <a:gd name="connsiteY9" fmla="*/ 164306 h 171450"/>
                <a:gd name="connsiteX10" fmla="*/ 59531 w 257175"/>
                <a:gd name="connsiteY10" fmla="*/ 164306 h 171450"/>
                <a:gd name="connsiteX11" fmla="*/ 230981 w 257175"/>
                <a:gd name="connsiteY11" fmla="*/ 164306 h 171450"/>
                <a:gd name="connsiteX12" fmla="*/ 230981 w 257175"/>
                <a:gd name="connsiteY12" fmla="*/ 164306 h 171450"/>
                <a:gd name="connsiteX13" fmla="*/ 256699 w 257175"/>
                <a:gd name="connsiteY13" fmla="*/ 135731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175" h="171450">
                  <a:moveTo>
                    <a:pt x="256699" y="135731"/>
                  </a:moveTo>
                  <a:cubicBezTo>
                    <a:pt x="256699" y="119539"/>
                    <a:pt x="243364" y="106204"/>
                    <a:pt x="228124" y="106204"/>
                  </a:cubicBezTo>
                  <a:cubicBezTo>
                    <a:pt x="227171" y="106204"/>
                    <a:pt x="226219" y="106204"/>
                    <a:pt x="224314" y="106204"/>
                  </a:cubicBezTo>
                  <a:cubicBezTo>
                    <a:pt x="226219" y="99536"/>
                    <a:pt x="227171" y="92869"/>
                    <a:pt x="227171" y="85249"/>
                  </a:cubicBezTo>
                  <a:cubicBezTo>
                    <a:pt x="227171" y="42386"/>
                    <a:pt x="192881" y="7144"/>
                    <a:pt x="150019" y="7144"/>
                  </a:cubicBezTo>
                  <a:cubicBezTo>
                    <a:pt x="115729" y="7144"/>
                    <a:pt x="87154" y="29051"/>
                    <a:pt x="76676" y="60484"/>
                  </a:cubicBezTo>
                  <a:cubicBezTo>
                    <a:pt x="70961" y="58579"/>
                    <a:pt x="65246" y="57626"/>
                    <a:pt x="59531" y="57626"/>
                  </a:cubicBezTo>
                  <a:cubicBezTo>
                    <a:pt x="30004" y="57626"/>
                    <a:pt x="7144" y="81439"/>
                    <a:pt x="7144" y="110966"/>
                  </a:cubicBezTo>
                  <a:cubicBezTo>
                    <a:pt x="7144" y="140494"/>
                    <a:pt x="30956" y="164306"/>
                    <a:pt x="59531" y="164306"/>
                  </a:cubicBezTo>
                  <a:lnTo>
                    <a:pt x="59531" y="164306"/>
                  </a:lnTo>
                  <a:lnTo>
                    <a:pt x="59531" y="164306"/>
                  </a:lnTo>
                  <a:lnTo>
                    <a:pt x="230981" y="164306"/>
                  </a:lnTo>
                  <a:lnTo>
                    <a:pt x="230981" y="164306"/>
                  </a:lnTo>
                  <a:cubicBezTo>
                    <a:pt x="245269" y="163354"/>
                    <a:pt x="256699" y="150971"/>
                    <a:pt x="256699" y="135731"/>
                  </a:cubicBezTo>
                </a:path>
              </a:pathLst>
            </a:custGeom>
            <a:grpFill/>
            <a:ln w="9525" cap="flat">
              <a:noFill/>
              <a:prstDash val="solid"/>
              <a:miter/>
            </a:ln>
          </p:spPr>
          <p:txBody>
            <a:bodyPr rtlCol="0" anchor="ctr"/>
            <a:lstStyle/>
            <a:p>
              <a:endParaRPr lang="en-US" sz="1765"/>
            </a:p>
          </p:txBody>
        </p:sp>
      </p:grpSp>
    </p:spTree>
    <p:extLst>
      <p:ext uri="{BB962C8B-B14F-4D97-AF65-F5344CB8AC3E}">
        <p14:creationId xmlns:p14="http://schemas.microsoft.com/office/powerpoint/2010/main" val="786074617"/>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Develop_Worlflow">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B69B87B-DE01-4135-985D-70A40AB6B12E}"/>
              </a:ext>
            </a:extLst>
          </p:cNvPr>
          <p:cNvSpPr txBox="1"/>
          <p:nvPr userDrawn="1"/>
        </p:nvSpPr>
        <p:spPr>
          <a:xfrm>
            <a:off x="342751" y="2267749"/>
            <a:ext cx="2939746" cy="742352"/>
          </a:xfrm>
          <a:prstGeom prst="rect">
            <a:avLst/>
          </a:prstGeom>
          <a:noFill/>
        </p:spPr>
        <p:txBody>
          <a:bodyPr wrap="square" lIns="0" rtlCol="0">
            <a:spAutoFit/>
          </a:bodyPr>
          <a:lstStyle/>
          <a:p>
            <a:pPr>
              <a:lnSpc>
                <a:spcPct val="90000"/>
              </a:lnSpc>
            </a:pPr>
            <a:r>
              <a:rPr lang="en-US" sz="2353" dirty="0">
                <a:solidFill>
                  <a:srgbClr val="0078D7"/>
                </a:solidFill>
                <a:latin typeface="Segoe UI Semilight" panose="020B0402040204020203" pitchFamily="34" charset="0"/>
                <a:cs typeface="Segoe UI Semilight" panose="020B0402040204020203" pitchFamily="34" charset="0"/>
              </a:rPr>
              <a:t>High </a:t>
            </a:r>
            <a:br>
              <a:rPr lang="en-US" sz="2353" dirty="0">
                <a:solidFill>
                  <a:srgbClr val="0078D7"/>
                </a:solidFill>
                <a:latin typeface="Segoe UI Semilight" panose="020B0402040204020203" pitchFamily="34" charset="0"/>
                <a:cs typeface="Segoe UI Semilight" panose="020B0402040204020203" pitchFamily="34" charset="0"/>
              </a:rPr>
            </a:br>
            <a:r>
              <a:rPr lang="en-US" sz="2353" dirty="0">
                <a:solidFill>
                  <a:srgbClr val="0078D7"/>
                </a:solidFill>
                <a:latin typeface="Segoe UI Semilight" panose="020B0402040204020203" pitchFamily="34" charset="0"/>
                <a:cs typeface="Segoe UI Semilight" panose="020B0402040204020203" pitchFamily="34" charset="0"/>
              </a:rPr>
              <a:t>productivity</a:t>
            </a:r>
          </a:p>
        </p:txBody>
      </p:sp>
      <p:sp>
        <p:nvSpPr>
          <p:cNvPr id="8" name="Rectangle 7">
            <a:extLst>
              <a:ext uri="{FF2B5EF4-FFF2-40B4-BE49-F238E27FC236}">
                <a16:creationId xmlns:a16="http://schemas.microsoft.com/office/drawing/2014/main" id="{2CF40BDE-9E68-4E4C-AF22-67BB96828421}"/>
              </a:ext>
            </a:extLst>
          </p:cNvPr>
          <p:cNvSpPr/>
          <p:nvPr userDrawn="1"/>
        </p:nvSpPr>
        <p:spPr>
          <a:xfrm>
            <a:off x="342751" y="2941534"/>
            <a:ext cx="2684520" cy="416442"/>
          </a:xfrm>
          <a:prstGeom prst="rect">
            <a:avLst/>
          </a:prstGeom>
        </p:spPr>
        <p:txBody>
          <a:bodyPr wrap="square" lIns="0">
            <a:spAutoFit/>
          </a:bodyPr>
          <a:lstStyle/>
          <a:p>
            <a:pPr defTabSz="878727">
              <a:lnSpc>
                <a:spcPct val="90000"/>
              </a:lnSpc>
              <a:spcAft>
                <a:spcPts val="588"/>
              </a:spcAft>
            </a:pPr>
            <a:r>
              <a:rPr lang="en-US" sz="1176" kern="0" dirty="0">
                <a:solidFill>
                  <a:srgbClr val="797979"/>
                </a:solidFill>
                <a:latin typeface="Segoe UI" panose="020B0502040204020203" pitchFamily="34" charset="0"/>
                <a:cs typeface="Segoe UI" panose="020B0502040204020203" pitchFamily="34" charset="0"/>
              </a:rPr>
              <a:t>Built-in capabilities to automate rapid develop-build-deploy-monitor loop</a:t>
            </a:r>
          </a:p>
        </p:txBody>
      </p:sp>
      <p:cxnSp>
        <p:nvCxnSpPr>
          <p:cNvPr id="9" name="Straight Connector 8">
            <a:extLst>
              <a:ext uri="{FF2B5EF4-FFF2-40B4-BE49-F238E27FC236}">
                <a16:creationId xmlns:a16="http://schemas.microsoft.com/office/drawing/2014/main" id="{83628787-2888-4814-96CE-671D15243576}"/>
              </a:ext>
            </a:extLst>
          </p:cNvPr>
          <p:cNvCxnSpPr>
            <a:cxnSpLocks/>
          </p:cNvCxnSpPr>
          <p:nvPr userDrawn="1"/>
        </p:nvCxnSpPr>
        <p:spPr>
          <a:xfrm>
            <a:off x="342752" y="3429000"/>
            <a:ext cx="2728822" cy="0"/>
          </a:xfrm>
          <a:prstGeom prst="line">
            <a:avLst/>
          </a:prstGeom>
          <a:ln>
            <a:solidFill>
              <a:srgbClr val="0078D7"/>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6402124-E25F-44D0-B2E9-82EF72F430D7}"/>
              </a:ext>
            </a:extLst>
          </p:cNvPr>
          <p:cNvSpPr/>
          <p:nvPr userDrawn="1"/>
        </p:nvSpPr>
        <p:spPr>
          <a:xfrm>
            <a:off x="342751" y="3725808"/>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797979"/>
                </a:solidFill>
                <a:latin typeface="Segoe UI Semibold" panose="020B0702040204020203" pitchFamily="34" charset="0"/>
                <a:cs typeface="Segoe UI Semibold" panose="020B0702040204020203" pitchFamily="34" charset="0"/>
              </a:rPr>
              <a:t>Develop</a:t>
            </a:r>
            <a:endParaRPr lang="en-US" sz="1176" kern="0" dirty="0">
              <a:solidFill>
                <a:srgbClr val="797979"/>
              </a:solidFill>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FB3ED18D-3C6E-4D8B-AF93-E01200C7C8EA}"/>
              </a:ext>
            </a:extLst>
          </p:cNvPr>
          <p:cNvSpPr/>
          <p:nvPr userDrawn="1"/>
        </p:nvSpPr>
        <p:spPr>
          <a:xfrm>
            <a:off x="342751" y="4186414"/>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D9D9D9"/>
                </a:solidFill>
                <a:latin typeface="Segoe UI Semibold" panose="020B0702040204020203" pitchFamily="34" charset="0"/>
                <a:cs typeface="Segoe UI Semibold" panose="020B0702040204020203" pitchFamily="34" charset="0"/>
              </a:rPr>
              <a:t>Build</a:t>
            </a:r>
            <a:endParaRPr lang="en-US" sz="1176" kern="0" dirty="0">
              <a:solidFill>
                <a:srgbClr val="D9D9D9"/>
              </a:solidFill>
              <a:latin typeface="Segoe UI" panose="020B0502040204020203" pitchFamily="34" charset="0"/>
              <a:cs typeface="Segoe UI" panose="020B0502040204020203" pitchFamily="34" charset="0"/>
            </a:endParaRPr>
          </a:p>
        </p:txBody>
      </p:sp>
      <p:sp>
        <p:nvSpPr>
          <p:cNvPr id="12" name="Rectangle 11">
            <a:extLst>
              <a:ext uri="{FF2B5EF4-FFF2-40B4-BE49-F238E27FC236}">
                <a16:creationId xmlns:a16="http://schemas.microsoft.com/office/drawing/2014/main" id="{F4F2E2DF-16E4-4CD5-ABA1-BDB005691DF3}"/>
              </a:ext>
            </a:extLst>
          </p:cNvPr>
          <p:cNvSpPr/>
          <p:nvPr userDrawn="1"/>
        </p:nvSpPr>
        <p:spPr>
          <a:xfrm>
            <a:off x="342751" y="4647021"/>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D9D9D9"/>
                </a:solidFill>
                <a:latin typeface="Segoe UI Semibold" panose="020B0702040204020203" pitchFamily="34" charset="0"/>
                <a:cs typeface="Segoe UI Semibold" panose="020B0702040204020203" pitchFamily="34" charset="0"/>
              </a:rPr>
              <a:t>Deploy</a:t>
            </a:r>
            <a:endParaRPr lang="en-US" sz="1176" kern="0" dirty="0">
              <a:solidFill>
                <a:srgbClr val="D9D9D9"/>
              </a:solidFill>
              <a:latin typeface="Segoe UI" panose="020B0502040204020203" pitchFamily="34" charset="0"/>
              <a:cs typeface="Segoe UI" panose="020B0502040204020203" pitchFamily="34" charset="0"/>
            </a:endParaRPr>
          </a:p>
        </p:txBody>
      </p:sp>
      <p:sp>
        <p:nvSpPr>
          <p:cNvPr id="13" name="Rectangle 12">
            <a:extLst>
              <a:ext uri="{FF2B5EF4-FFF2-40B4-BE49-F238E27FC236}">
                <a16:creationId xmlns:a16="http://schemas.microsoft.com/office/drawing/2014/main" id="{95F243BE-C724-451F-8245-48F60AE15510}"/>
              </a:ext>
            </a:extLst>
          </p:cNvPr>
          <p:cNvSpPr/>
          <p:nvPr userDrawn="1"/>
        </p:nvSpPr>
        <p:spPr>
          <a:xfrm>
            <a:off x="342751" y="5107627"/>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D9D9D9"/>
                </a:solidFill>
                <a:latin typeface="Segoe UI Semibold" panose="020B0702040204020203" pitchFamily="34" charset="0"/>
                <a:cs typeface="Segoe UI Semibold" panose="020B0702040204020203" pitchFamily="34" charset="0"/>
              </a:rPr>
              <a:t>Monitor</a:t>
            </a:r>
            <a:endParaRPr lang="en-US" sz="1176" kern="0" dirty="0">
              <a:solidFill>
                <a:srgbClr val="D9D9D9"/>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195431843"/>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uild_Workflow">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B69B87B-DE01-4135-985D-70A40AB6B12E}"/>
              </a:ext>
            </a:extLst>
          </p:cNvPr>
          <p:cNvSpPr txBox="1"/>
          <p:nvPr userDrawn="1"/>
        </p:nvSpPr>
        <p:spPr>
          <a:xfrm>
            <a:off x="342751" y="2267749"/>
            <a:ext cx="2939746" cy="742352"/>
          </a:xfrm>
          <a:prstGeom prst="rect">
            <a:avLst/>
          </a:prstGeom>
          <a:noFill/>
        </p:spPr>
        <p:txBody>
          <a:bodyPr wrap="square" lIns="0" rtlCol="0">
            <a:spAutoFit/>
          </a:bodyPr>
          <a:lstStyle/>
          <a:p>
            <a:pPr>
              <a:lnSpc>
                <a:spcPct val="90000"/>
              </a:lnSpc>
            </a:pPr>
            <a:r>
              <a:rPr lang="en-US" sz="2353" dirty="0">
                <a:solidFill>
                  <a:srgbClr val="0078D7"/>
                </a:solidFill>
                <a:latin typeface="Segoe UI Semilight" panose="020B0402040204020203" pitchFamily="34" charset="0"/>
                <a:cs typeface="Segoe UI Semilight" panose="020B0402040204020203" pitchFamily="34" charset="0"/>
              </a:rPr>
              <a:t>High </a:t>
            </a:r>
            <a:br>
              <a:rPr lang="en-US" sz="2353" dirty="0">
                <a:solidFill>
                  <a:srgbClr val="0078D7"/>
                </a:solidFill>
                <a:latin typeface="Segoe UI Semilight" panose="020B0402040204020203" pitchFamily="34" charset="0"/>
                <a:cs typeface="Segoe UI Semilight" panose="020B0402040204020203" pitchFamily="34" charset="0"/>
              </a:rPr>
            </a:br>
            <a:r>
              <a:rPr lang="en-US" sz="2353" dirty="0">
                <a:solidFill>
                  <a:srgbClr val="0078D7"/>
                </a:solidFill>
                <a:latin typeface="Segoe UI Semilight" panose="020B0402040204020203" pitchFamily="34" charset="0"/>
                <a:cs typeface="Segoe UI Semilight" panose="020B0402040204020203" pitchFamily="34" charset="0"/>
              </a:rPr>
              <a:t>productivity</a:t>
            </a:r>
          </a:p>
        </p:txBody>
      </p:sp>
      <p:sp>
        <p:nvSpPr>
          <p:cNvPr id="8" name="Rectangle 7">
            <a:extLst>
              <a:ext uri="{FF2B5EF4-FFF2-40B4-BE49-F238E27FC236}">
                <a16:creationId xmlns:a16="http://schemas.microsoft.com/office/drawing/2014/main" id="{2CF40BDE-9E68-4E4C-AF22-67BB96828421}"/>
              </a:ext>
            </a:extLst>
          </p:cNvPr>
          <p:cNvSpPr/>
          <p:nvPr userDrawn="1"/>
        </p:nvSpPr>
        <p:spPr>
          <a:xfrm>
            <a:off x="342751" y="2941534"/>
            <a:ext cx="2684520" cy="416442"/>
          </a:xfrm>
          <a:prstGeom prst="rect">
            <a:avLst/>
          </a:prstGeom>
        </p:spPr>
        <p:txBody>
          <a:bodyPr wrap="square" lIns="0">
            <a:spAutoFit/>
          </a:bodyPr>
          <a:lstStyle/>
          <a:p>
            <a:pPr defTabSz="878727">
              <a:lnSpc>
                <a:spcPct val="90000"/>
              </a:lnSpc>
              <a:spcAft>
                <a:spcPts val="588"/>
              </a:spcAft>
            </a:pPr>
            <a:r>
              <a:rPr lang="en-US" sz="1176" kern="0" dirty="0">
                <a:solidFill>
                  <a:srgbClr val="797979"/>
                </a:solidFill>
                <a:latin typeface="Segoe UI" panose="020B0502040204020203" pitchFamily="34" charset="0"/>
                <a:cs typeface="Segoe UI" panose="020B0502040204020203" pitchFamily="34" charset="0"/>
              </a:rPr>
              <a:t>Built-in capabilities to automate rapid develop-build-deploy-monitor loop</a:t>
            </a:r>
          </a:p>
        </p:txBody>
      </p:sp>
      <p:cxnSp>
        <p:nvCxnSpPr>
          <p:cNvPr id="9" name="Straight Connector 8">
            <a:extLst>
              <a:ext uri="{FF2B5EF4-FFF2-40B4-BE49-F238E27FC236}">
                <a16:creationId xmlns:a16="http://schemas.microsoft.com/office/drawing/2014/main" id="{83628787-2888-4814-96CE-671D15243576}"/>
              </a:ext>
            </a:extLst>
          </p:cNvPr>
          <p:cNvCxnSpPr>
            <a:cxnSpLocks/>
          </p:cNvCxnSpPr>
          <p:nvPr userDrawn="1"/>
        </p:nvCxnSpPr>
        <p:spPr>
          <a:xfrm>
            <a:off x="342752" y="3429000"/>
            <a:ext cx="2728822" cy="0"/>
          </a:xfrm>
          <a:prstGeom prst="line">
            <a:avLst/>
          </a:prstGeom>
          <a:ln>
            <a:solidFill>
              <a:srgbClr val="0078D7"/>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6402124-E25F-44D0-B2E9-82EF72F430D7}"/>
              </a:ext>
            </a:extLst>
          </p:cNvPr>
          <p:cNvSpPr/>
          <p:nvPr userDrawn="1"/>
        </p:nvSpPr>
        <p:spPr>
          <a:xfrm>
            <a:off x="342751" y="3725808"/>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D9D9D9"/>
                </a:solidFill>
                <a:latin typeface="Segoe UI Semibold" panose="020B0702040204020203" pitchFamily="34" charset="0"/>
                <a:cs typeface="Segoe UI Semibold" panose="020B0702040204020203" pitchFamily="34" charset="0"/>
              </a:rPr>
              <a:t>Develop</a:t>
            </a:r>
            <a:endParaRPr lang="en-US" sz="1176" kern="0" dirty="0">
              <a:solidFill>
                <a:srgbClr val="D9D9D9"/>
              </a:solidFill>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FB3ED18D-3C6E-4D8B-AF93-E01200C7C8EA}"/>
              </a:ext>
            </a:extLst>
          </p:cNvPr>
          <p:cNvSpPr/>
          <p:nvPr userDrawn="1"/>
        </p:nvSpPr>
        <p:spPr>
          <a:xfrm>
            <a:off x="342751" y="4186414"/>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797979"/>
                </a:solidFill>
                <a:latin typeface="Segoe UI Semibold" panose="020B0702040204020203" pitchFamily="34" charset="0"/>
                <a:cs typeface="Segoe UI Semibold" panose="020B0702040204020203" pitchFamily="34" charset="0"/>
              </a:rPr>
              <a:t>Build</a:t>
            </a:r>
            <a:endParaRPr lang="en-US" sz="1176" kern="0" dirty="0">
              <a:solidFill>
                <a:srgbClr val="797979"/>
              </a:solidFill>
              <a:latin typeface="Segoe UI" panose="020B0502040204020203" pitchFamily="34" charset="0"/>
              <a:cs typeface="Segoe UI" panose="020B0502040204020203" pitchFamily="34" charset="0"/>
            </a:endParaRPr>
          </a:p>
        </p:txBody>
      </p:sp>
      <p:sp>
        <p:nvSpPr>
          <p:cNvPr id="12" name="Rectangle 11">
            <a:extLst>
              <a:ext uri="{FF2B5EF4-FFF2-40B4-BE49-F238E27FC236}">
                <a16:creationId xmlns:a16="http://schemas.microsoft.com/office/drawing/2014/main" id="{F4F2E2DF-16E4-4CD5-ABA1-BDB005691DF3}"/>
              </a:ext>
            </a:extLst>
          </p:cNvPr>
          <p:cNvSpPr/>
          <p:nvPr userDrawn="1"/>
        </p:nvSpPr>
        <p:spPr>
          <a:xfrm>
            <a:off x="342751" y="4647021"/>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D9D9D9"/>
                </a:solidFill>
                <a:latin typeface="Segoe UI Semibold" panose="020B0702040204020203" pitchFamily="34" charset="0"/>
                <a:cs typeface="Segoe UI Semibold" panose="020B0702040204020203" pitchFamily="34" charset="0"/>
              </a:rPr>
              <a:t>Deploy</a:t>
            </a:r>
            <a:endParaRPr lang="en-US" sz="1176" kern="0" dirty="0">
              <a:solidFill>
                <a:srgbClr val="D9D9D9"/>
              </a:solidFill>
              <a:latin typeface="Segoe UI" panose="020B0502040204020203" pitchFamily="34" charset="0"/>
              <a:cs typeface="Segoe UI" panose="020B0502040204020203" pitchFamily="34" charset="0"/>
            </a:endParaRPr>
          </a:p>
        </p:txBody>
      </p:sp>
      <p:sp>
        <p:nvSpPr>
          <p:cNvPr id="13" name="Rectangle 12">
            <a:extLst>
              <a:ext uri="{FF2B5EF4-FFF2-40B4-BE49-F238E27FC236}">
                <a16:creationId xmlns:a16="http://schemas.microsoft.com/office/drawing/2014/main" id="{95F243BE-C724-451F-8245-48F60AE15510}"/>
              </a:ext>
            </a:extLst>
          </p:cNvPr>
          <p:cNvSpPr/>
          <p:nvPr userDrawn="1"/>
        </p:nvSpPr>
        <p:spPr>
          <a:xfrm>
            <a:off x="342751" y="5107627"/>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D9D9D9"/>
                </a:solidFill>
                <a:latin typeface="Segoe UI Semibold" panose="020B0702040204020203" pitchFamily="34" charset="0"/>
                <a:cs typeface="Segoe UI Semibold" panose="020B0702040204020203" pitchFamily="34" charset="0"/>
              </a:rPr>
              <a:t>Monitor</a:t>
            </a:r>
            <a:endParaRPr lang="en-US" sz="1176" kern="0" dirty="0">
              <a:solidFill>
                <a:srgbClr val="D9D9D9"/>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3334929"/>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Deploy_Workflow">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B69B87B-DE01-4135-985D-70A40AB6B12E}"/>
              </a:ext>
            </a:extLst>
          </p:cNvPr>
          <p:cNvSpPr txBox="1"/>
          <p:nvPr userDrawn="1"/>
        </p:nvSpPr>
        <p:spPr>
          <a:xfrm>
            <a:off x="342751" y="2267749"/>
            <a:ext cx="2939746" cy="742352"/>
          </a:xfrm>
          <a:prstGeom prst="rect">
            <a:avLst/>
          </a:prstGeom>
          <a:noFill/>
        </p:spPr>
        <p:txBody>
          <a:bodyPr wrap="square" lIns="0" rtlCol="0">
            <a:spAutoFit/>
          </a:bodyPr>
          <a:lstStyle/>
          <a:p>
            <a:pPr>
              <a:lnSpc>
                <a:spcPct val="90000"/>
              </a:lnSpc>
            </a:pPr>
            <a:r>
              <a:rPr lang="en-US" sz="2353" dirty="0">
                <a:solidFill>
                  <a:srgbClr val="0078D7"/>
                </a:solidFill>
                <a:latin typeface="Segoe UI Semilight" panose="020B0402040204020203" pitchFamily="34" charset="0"/>
                <a:cs typeface="Segoe UI Semilight" panose="020B0402040204020203" pitchFamily="34" charset="0"/>
              </a:rPr>
              <a:t>High </a:t>
            </a:r>
            <a:br>
              <a:rPr lang="en-US" sz="2353" dirty="0">
                <a:solidFill>
                  <a:srgbClr val="0078D7"/>
                </a:solidFill>
                <a:latin typeface="Segoe UI Semilight" panose="020B0402040204020203" pitchFamily="34" charset="0"/>
                <a:cs typeface="Segoe UI Semilight" panose="020B0402040204020203" pitchFamily="34" charset="0"/>
              </a:rPr>
            </a:br>
            <a:r>
              <a:rPr lang="en-US" sz="2353" dirty="0">
                <a:solidFill>
                  <a:srgbClr val="0078D7"/>
                </a:solidFill>
                <a:latin typeface="Segoe UI Semilight" panose="020B0402040204020203" pitchFamily="34" charset="0"/>
                <a:cs typeface="Segoe UI Semilight" panose="020B0402040204020203" pitchFamily="34" charset="0"/>
              </a:rPr>
              <a:t>productivity</a:t>
            </a:r>
          </a:p>
        </p:txBody>
      </p:sp>
      <p:sp>
        <p:nvSpPr>
          <p:cNvPr id="8" name="Rectangle 7">
            <a:extLst>
              <a:ext uri="{FF2B5EF4-FFF2-40B4-BE49-F238E27FC236}">
                <a16:creationId xmlns:a16="http://schemas.microsoft.com/office/drawing/2014/main" id="{2CF40BDE-9E68-4E4C-AF22-67BB96828421}"/>
              </a:ext>
            </a:extLst>
          </p:cNvPr>
          <p:cNvSpPr/>
          <p:nvPr userDrawn="1"/>
        </p:nvSpPr>
        <p:spPr>
          <a:xfrm>
            <a:off x="342751" y="2941534"/>
            <a:ext cx="2684520" cy="416442"/>
          </a:xfrm>
          <a:prstGeom prst="rect">
            <a:avLst/>
          </a:prstGeom>
        </p:spPr>
        <p:txBody>
          <a:bodyPr wrap="square" lIns="0">
            <a:spAutoFit/>
          </a:bodyPr>
          <a:lstStyle/>
          <a:p>
            <a:pPr defTabSz="878727">
              <a:lnSpc>
                <a:spcPct val="90000"/>
              </a:lnSpc>
              <a:spcAft>
                <a:spcPts val="588"/>
              </a:spcAft>
            </a:pPr>
            <a:r>
              <a:rPr lang="en-US" sz="1176" kern="0" dirty="0">
                <a:solidFill>
                  <a:srgbClr val="797979"/>
                </a:solidFill>
                <a:latin typeface="Segoe UI" panose="020B0502040204020203" pitchFamily="34" charset="0"/>
                <a:cs typeface="Segoe UI" panose="020B0502040204020203" pitchFamily="34" charset="0"/>
              </a:rPr>
              <a:t>Built-in capabilities to automate rapid develop-build-deploy-monitor loop</a:t>
            </a:r>
          </a:p>
        </p:txBody>
      </p:sp>
      <p:cxnSp>
        <p:nvCxnSpPr>
          <p:cNvPr id="9" name="Straight Connector 8">
            <a:extLst>
              <a:ext uri="{FF2B5EF4-FFF2-40B4-BE49-F238E27FC236}">
                <a16:creationId xmlns:a16="http://schemas.microsoft.com/office/drawing/2014/main" id="{83628787-2888-4814-96CE-671D15243576}"/>
              </a:ext>
            </a:extLst>
          </p:cNvPr>
          <p:cNvCxnSpPr>
            <a:cxnSpLocks/>
          </p:cNvCxnSpPr>
          <p:nvPr userDrawn="1"/>
        </p:nvCxnSpPr>
        <p:spPr>
          <a:xfrm>
            <a:off x="342752" y="3429000"/>
            <a:ext cx="2728822" cy="0"/>
          </a:xfrm>
          <a:prstGeom prst="line">
            <a:avLst/>
          </a:prstGeom>
          <a:ln>
            <a:solidFill>
              <a:srgbClr val="0078D7"/>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6402124-E25F-44D0-B2E9-82EF72F430D7}"/>
              </a:ext>
            </a:extLst>
          </p:cNvPr>
          <p:cNvSpPr/>
          <p:nvPr userDrawn="1"/>
        </p:nvSpPr>
        <p:spPr>
          <a:xfrm>
            <a:off x="342751" y="3725808"/>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D9D9D9"/>
                </a:solidFill>
                <a:latin typeface="Segoe UI Semibold" panose="020B0702040204020203" pitchFamily="34" charset="0"/>
                <a:cs typeface="Segoe UI Semibold" panose="020B0702040204020203" pitchFamily="34" charset="0"/>
              </a:rPr>
              <a:t>Develop</a:t>
            </a:r>
            <a:endParaRPr lang="en-US" sz="1176" kern="0" dirty="0">
              <a:solidFill>
                <a:srgbClr val="D9D9D9"/>
              </a:solidFill>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FB3ED18D-3C6E-4D8B-AF93-E01200C7C8EA}"/>
              </a:ext>
            </a:extLst>
          </p:cNvPr>
          <p:cNvSpPr/>
          <p:nvPr userDrawn="1"/>
        </p:nvSpPr>
        <p:spPr>
          <a:xfrm>
            <a:off x="342751" y="4186414"/>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D9D9D9"/>
                </a:solidFill>
                <a:latin typeface="Segoe UI Semibold" panose="020B0702040204020203" pitchFamily="34" charset="0"/>
                <a:cs typeface="Segoe UI Semibold" panose="020B0702040204020203" pitchFamily="34" charset="0"/>
              </a:rPr>
              <a:t>Build</a:t>
            </a:r>
            <a:endParaRPr lang="en-US" sz="1176" kern="0" dirty="0">
              <a:solidFill>
                <a:srgbClr val="D9D9D9"/>
              </a:solidFill>
              <a:latin typeface="Segoe UI" panose="020B0502040204020203" pitchFamily="34" charset="0"/>
              <a:cs typeface="Segoe UI" panose="020B0502040204020203" pitchFamily="34" charset="0"/>
            </a:endParaRPr>
          </a:p>
        </p:txBody>
      </p:sp>
      <p:sp>
        <p:nvSpPr>
          <p:cNvPr id="12" name="Rectangle 11">
            <a:extLst>
              <a:ext uri="{FF2B5EF4-FFF2-40B4-BE49-F238E27FC236}">
                <a16:creationId xmlns:a16="http://schemas.microsoft.com/office/drawing/2014/main" id="{F4F2E2DF-16E4-4CD5-ABA1-BDB005691DF3}"/>
              </a:ext>
            </a:extLst>
          </p:cNvPr>
          <p:cNvSpPr/>
          <p:nvPr userDrawn="1"/>
        </p:nvSpPr>
        <p:spPr>
          <a:xfrm>
            <a:off x="342751" y="4647021"/>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797979"/>
                </a:solidFill>
                <a:latin typeface="Segoe UI Semibold" panose="020B0702040204020203" pitchFamily="34" charset="0"/>
                <a:cs typeface="Segoe UI Semibold" panose="020B0702040204020203" pitchFamily="34" charset="0"/>
              </a:rPr>
              <a:t>Deploy</a:t>
            </a:r>
            <a:endParaRPr lang="en-US" sz="1176" kern="0" dirty="0">
              <a:solidFill>
                <a:srgbClr val="797979"/>
              </a:solidFill>
              <a:latin typeface="Segoe UI" panose="020B0502040204020203" pitchFamily="34" charset="0"/>
              <a:cs typeface="Segoe UI" panose="020B0502040204020203" pitchFamily="34" charset="0"/>
            </a:endParaRPr>
          </a:p>
        </p:txBody>
      </p:sp>
      <p:sp>
        <p:nvSpPr>
          <p:cNvPr id="13" name="Rectangle 12">
            <a:extLst>
              <a:ext uri="{FF2B5EF4-FFF2-40B4-BE49-F238E27FC236}">
                <a16:creationId xmlns:a16="http://schemas.microsoft.com/office/drawing/2014/main" id="{95F243BE-C724-451F-8245-48F60AE15510}"/>
              </a:ext>
            </a:extLst>
          </p:cNvPr>
          <p:cNvSpPr/>
          <p:nvPr userDrawn="1"/>
        </p:nvSpPr>
        <p:spPr>
          <a:xfrm>
            <a:off x="342751" y="5107627"/>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D9D9D9"/>
                </a:solidFill>
                <a:latin typeface="Segoe UI Semibold" panose="020B0702040204020203" pitchFamily="34" charset="0"/>
                <a:cs typeface="Segoe UI Semibold" panose="020B0702040204020203" pitchFamily="34" charset="0"/>
              </a:rPr>
              <a:t>Monitor</a:t>
            </a:r>
            <a:endParaRPr lang="en-US" sz="1176" kern="0" dirty="0">
              <a:solidFill>
                <a:srgbClr val="D9D9D9"/>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0815576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Monitor_Workflow">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B69B87B-DE01-4135-985D-70A40AB6B12E}"/>
              </a:ext>
            </a:extLst>
          </p:cNvPr>
          <p:cNvSpPr txBox="1"/>
          <p:nvPr userDrawn="1"/>
        </p:nvSpPr>
        <p:spPr>
          <a:xfrm>
            <a:off x="342751" y="2267749"/>
            <a:ext cx="2939746" cy="742352"/>
          </a:xfrm>
          <a:prstGeom prst="rect">
            <a:avLst/>
          </a:prstGeom>
          <a:noFill/>
        </p:spPr>
        <p:txBody>
          <a:bodyPr wrap="square" lIns="0" rtlCol="0">
            <a:spAutoFit/>
          </a:bodyPr>
          <a:lstStyle/>
          <a:p>
            <a:pPr>
              <a:lnSpc>
                <a:spcPct val="90000"/>
              </a:lnSpc>
            </a:pPr>
            <a:r>
              <a:rPr lang="en-US" sz="2353" dirty="0">
                <a:solidFill>
                  <a:srgbClr val="0078D7"/>
                </a:solidFill>
                <a:latin typeface="Segoe UI Semilight" panose="020B0402040204020203" pitchFamily="34" charset="0"/>
                <a:cs typeface="Segoe UI Semilight" panose="020B0402040204020203" pitchFamily="34" charset="0"/>
              </a:rPr>
              <a:t>High </a:t>
            </a:r>
            <a:br>
              <a:rPr lang="en-US" sz="2353" dirty="0">
                <a:solidFill>
                  <a:srgbClr val="0078D7"/>
                </a:solidFill>
                <a:latin typeface="Segoe UI Semilight" panose="020B0402040204020203" pitchFamily="34" charset="0"/>
                <a:cs typeface="Segoe UI Semilight" panose="020B0402040204020203" pitchFamily="34" charset="0"/>
              </a:rPr>
            </a:br>
            <a:r>
              <a:rPr lang="en-US" sz="2353" dirty="0">
                <a:solidFill>
                  <a:srgbClr val="0078D7"/>
                </a:solidFill>
                <a:latin typeface="Segoe UI Semilight" panose="020B0402040204020203" pitchFamily="34" charset="0"/>
                <a:cs typeface="Segoe UI Semilight" panose="020B0402040204020203" pitchFamily="34" charset="0"/>
              </a:rPr>
              <a:t>productivity</a:t>
            </a:r>
          </a:p>
        </p:txBody>
      </p:sp>
      <p:sp>
        <p:nvSpPr>
          <p:cNvPr id="8" name="Rectangle 7">
            <a:extLst>
              <a:ext uri="{FF2B5EF4-FFF2-40B4-BE49-F238E27FC236}">
                <a16:creationId xmlns:a16="http://schemas.microsoft.com/office/drawing/2014/main" id="{2CF40BDE-9E68-4E4C-AF22-67BB96828421}"/>
              </a:ext>
            </a:extLst>
          </p:cNvPr>
          <p:cNvSpPr/>
          <p:nvPr userDrawn="1"/>
        </p:nvSpPr>
        <p:spPr>
          <a:xfrm>
            <a:off x="342751" y="2941534"/>
            <a:ext cx="2684520" cy="416442"/>
          </a:xfrm>
          <a:prstGeom prst="rect">
            <a:avLst/>
          </a:prstGeom>
        </p:spPr>
        <p:txBody>
          <a:bodyPr wrap="square" lIns="0">
            <a:spAutoFit/>
          </a:bodyPr>
          <a:lstStyle/>
          <a:p>
            <a:pPr defTabSz="878727">
              <a:lnSpc>
                <a:spcPct val="90000"/>
              </a:lnSpc>
              <a:spcAft>
                <a:spcPts val="588"/>
              </a:spcAft>
            </a:pPr>
            <a:r>
              <a:rPr lang="en-US" sz="1176" kern="0" dirty="0">
                <a:solidFill>
                  <a:srgbClr val="797979"/>
                </a:solidFill>
                <a:latin typeface="Segoe UI" panose="020B0502040204020203" pitchFamily="34" charset="0"/>
                <a:cs typeface="Segoe UI" panose="020B0502040204020203" pitchFamily="34" charset="0"/>
              </a:rPr>
              <a:t>Built-in capabilities to automate rapid develop-build-deploy-monitor loop</a:t>
            </a:r>
          </a:p>
        </p:txBody>
      </p:sp>
      <p:cxnSp>
        <p:nvCxnSpPr>
          <p:cNvPr id="9" name="Straight Connector 8">
            <a:extLst>
              <a:ext uri="{FF2B5EF4-FFF2-40B4-BE49-F238E27FC236}">
                <a16:creationId xmlns:a16="http://schemas.microsoft.com/office/drawing/2014/main" id="{83628787-2888-4814-96CE-671D15243576}"/>
              </a:ext>
            </a:extLst>
          </p:cNvPr>
          <p:cNvCxnSpPr>
            <a:cxnSpLocks/>
          </p:cNvCxnSpPr>
          <p:nvPr userDrawn="1"/>
        </p:nvCxnSpPr>
        <p:spPr>
          <a:xfrm>
            <a:off x="342752" y="3429000"/>
            <a:ext cx="2728822" cy="0"/>
          </a:xfrm>
          <a:prstGeom prst="line">
            <a:avLst/>
          </a:prstGeom>
          <a:ln>
            <a:solidFill>
              <a:srgbClr val="0078D7"/>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6402124-E25F-44D0-B2E9-82EF72F430D7}"/>
              </a:ext>
            </a:extLst>
          </p:cNvPr>
          <p:cNvSpPr/>
          <p:nvPr userDrawn="1"/>
        </p:nvSpPr>
        <p:spPr>
          <a:xfrm>
            <a:off x="342751" y="3725808"/>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D9D9D9"/>
                </a:solidFill>
                <a:latin typeface="Segoe UI Semibold" panose="020B0702040204020203" pitchFamily="34" charset="0"/>
                <a:cs typeface="Segoe UI Semibold" panose="020B0702040204020203" pitchFamily="34" charset="0"/>
              </a:rPr>
              <a:t>Develop</a:t>
            </a:r>
            <a:endParaRPr lang="en-US" sz="1176" kern="0" dirty="0">
              <a:solidFill>
                <a:srgbClr val="D9D9D9"/>
              </a:solidFill>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FB3ED18D-3C6E-4D8B-AF93-E01200C7C8EA}"/>
              </a:ext>
            </a:extLst>
          </p:cNvPr>
          <p:cNvSpPr/>
          <p:nvPr userDrawn="1"/>
        </p:nvSpPr>
        <p:spPr>
          <a:xfrm>
            <a:off x="342751" y="4186414"/>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D9D9D9"/>
                </a:solidFill>
                <a:latin typeface="Segoe UI Semibold" panose="020B0702040204020203" pitchFamily="34" charset="0"/>
                <a:cs typeface="Segoe UI Semibold" panose="020B0702040204020203" pitchFamily="34" charset="0"/>
              </a:rPr>
              <a:t>Build</a:t>
            </a:r>
            <a:endParaRPr lang="en-US" sz="1176" kern="0" dirty="0">
              <a:solidFill>
                <a:srgbClr val="D9D9D9"/>
              </a:solidFill>
              <a:latin typeface="Segoe UI" panose="020B0502040204020203" pitchFamily="34" charset="0"/>
              <a:cs typeface="Segoe UI" panose="020B0502040204020203" pitchFamily="34" charset="0"/>
            </a:endParaRPr>
          </a:p>
        </p:txBody>
      </p:sp>
      <p:sp>
        <p:nvSpPr>
          <p:cNvPr id="12" name="Rectangle 11">
            <a:extLst>
              <a:ext uri="{FF2B5EF4-FFF2-40B4-BE49-F238E27FC236}">
                <a16:creationId xmlns:a16="http://schemas.microsoft.com/office/drawing/2014/main" id="{F4F2E2DF-16E4-4CD5-ABA1-BDB005691DF3}"/>
              </a:ext>
            </a:extLst>
          </p:cNvPr>
          <p:cNvSpPr/>
          <p:nvPr userDrawn="1"/>
        </p:nvSpPr>
        <p:spPr>
          <a:xfrm>
            <a:off x="342751" y="4647021"/>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D9D9D9"/>
                </a:solidFill>
                <a:latin typeface="Segoe UI Semibold" panose="020B0702040204020203" pitchFamily="34" charset="0"/>
                <a:cs typeface="Segoe UI Semibold" panose="020B0702040204020203" pitchFamily="34" charset="0"/>
              </a:rPr>
              <a:t>Deploy</a:t>
            </a:r>
            <a:endParaRPr lang="en-US" sz="1176" kern="0" dirty="0">
              <a:solidFill>
                <a:srgbClr val="D9D9D9"/>
              </a:solidFill>
              <a:latin typeface="Segoe UI" panose="020B0502040204020203" pitchFamily="34" charset="0"/>
              <a:cs typeface="Segoe UI" panose="020B0502040204020203" pitchFamily="34" charset="0"/>
            </a:endParaRPr>
          </a:p>
        </p:txBody>
      </p:sp>
      <p:sp>
        <p:nvSpPr>
          <p:cNvPr id="13" name="Rectangle 12">
            <a:extLst>
              <a:ext uri="{FF2B5EF4-FFF2-40B4-BE49-F238E27FC236}">
                <a16:creationId xmlns:a16="http://schemas.microsoft.com/office/drawing/2014/main" id="{95F243BE-C724-451F-8245-48F60AE15510}"/>
              </a:ext>
            </a:extLst>
          </p:cNvPr>
          <p:cNvSpPr/>
          <p:nvPr userDrawn="1"/>
        </p:nvSpPr>
        <p:spPr>
          <a:xfrm>
            <a:off x="342751" y="5107627"/>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797979"/>
                </a:solidFill>
                <a:latin typeface="Segoe UI Semibold" panose="020B0702040204020203" pitchFamily="34" charset="0"/>
                <a:cs typeface="Segoe UI Semibold" panose="020B0702040204020203" pitchFamily="34" charset="0"/>
              </a:rPr>
              <a:t>Monitor</a:t>
            </a:r>
            <a:endParaRPr lang="en-US" sz="1176" kern="0" dirty="0">
              <a:solidFill>
                <a:srgbClr val="797979"/>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90636368"/>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3D02235-C08E-4AEA-8D61-FC3E7E13898F}" type="datetimeFigureOut">
              <a:rPr lang="en-US" smtClean="0"/>
              <a:t>11/22/2018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9A7EF-9311-444E-9915-F8574E1A5F78}" type="slidenum">
              <a:rPr lang="en-US" smtClean="0"/>
              <a:t>‹#›</a:t>
            </a:fld>
            <a:endParaRPr lang="en-US"/>
          </a:p>
        </p:txBody>
      </p:sp>
    </p:spTree>
    <p:extLst>
      <p:ext uri="{BB962C8B-B14F-4D97-AF65-F5344CB8AC3E}">
        <p14:creationId xmlns:p14="http://schemas.microsoft.com/office/powerpoint/2010/main" val="2851756407"/>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3D02235-C08E-4AEA-8D61-FC3E7E13898F}" type="datetimeFigureOut">
              <a:rPr lang="en-US" smtClean="0"/>
              <a:t>11/22/2018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C9A7EF-9311-444E-9915-F8574E1A5F78}" type="slidenum">
              <a:rPr lang="en-US" smtClean="0"/>
              <a:t>‹#›</a:t>
            </a:fld>
            <a:endParaRPr lang="en-US"/>
          </a:p>
        </p:txBody>
      </p:sp>
    </p:spTree>
    <p:extLst>
      <p:ext uri="{BB962C8B-B14F-4D97-AF65-F5344CB8AC3E}">
        <p14:creationId xmlns:p14="http://schemas.microsoft.com/office/powerpoint/2010/main" val="6257799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Slide 3">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11154" y="113"/>
            <a:ext cx="12203154" cy="6858000"/>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gray">
          <a:xfrm>
            <a:off x="10221384" y="470067"/>
            <a:ext cx="1522404" cy="326167"/>
          </a:xfrm>
          <a:prstGeom prst="rect">
            <a:avLst/>
          </a:prstGeom>
        </p:spPr>
      </p:pic>
      <p:sp>
        <p:nvSpPr>
          <p:cNvPr id="3" name="Rectangle 2"/>
          <p:cNvSpPr/>
          <p:nvPr userDrawn="1"/>
        </p:nvSpPr>
        <p:spPr bwMode="auto">
          <a:xfrm>
            <a:off x="269239" y="2335205"/>
            <a:ext cx="4482124" cy="42317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69302" y="2335205"/>
            <a:ext cx="4482061" cy="2438623"/>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4773829"/>
            <a:ext cx="44820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70501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3D02235-C08E-4AEA-8D61-FC3E7E13898F}" type="datetimeFigureOut">
              <a:rPr lang="en-US" smtClean="0"/>
              <a:t>11/22/2018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C9A7EF-9311-444E-9915-F8574E1A5F78}" type="slidenum">
              <a:rPr lang="en-US" smtClean="0"/>
              <a:t>‹#›</a:t>
            </a:fld>
            <a:endParaRPr lang="en-US"/>
          </a:p>
        </p:txBody>
      </p:sp>
    </p:spTree>
    <p:extLst>
      <p:ext uri="{BB962C8B-B14F-4D97-AF65-F5344CB8AC3E}">
        <p14:creationId xmlns:p14="http://schemas.microsoft.com/office/powerpoint/2010/main" val="322923640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3D02235-C08E-4AEA-8D61-FC3E7E13898F}" type="datetimeFigureOut">
              <a:rPr lang="en-US" smtClean="0"/>
              <a:t>11/22/2018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C9A7EF-9311-444E-9915-F8574E1A5F78}" type="slidenum">
              <a:rPr lang="en-US" smtClean="0"/>
              <a:t>‹#›</a:t>
            </a:fld>
            <a:endParaRPr lang="en-US"/>
          </a:p>
        </p:txBody>
      </p:sp>
    </p:spTree>
    <p:extLst>
      <p:ext uri="{BB962C8B-B14F-4D97-AF65-F5344CB8AC3E}">
        <p14:creationId xmlns:p14="http://schemas.microsoft.com/office/powerpoint/2010/main" val="1303086357"/>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D02235-C08E-4AEA-8D61-FC3E7E13898F}" type="datetimeFigureOut">
              <a:rPr lang="en-US" smtClean="0"/>
              <a:t>11/22/2018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C9A7EF-9311-444E-9915-F8574E1A5F78}" type="slidenum">
              <a:rPr lang="en-US" smtClean="0"/>
              <a:t>‹#›</a:t>
            </a:fld>
            <a:endParaRPr lang="en-US"/>
          </a:p>
        </p:txBody>
      </p:sp>
    </p:spTree>
    <p:extLst>
      <p:ext uri="{BB962C8B-B14F-4D97-AF65-F5344CB8AC3E}">
        <p14:creationId xmlns:p14="http://schemas.microsoft.com/office/powerpoint/2010/main" val="381322051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D02235-C08E-4AEA-8D61-FC3E7E13898F}" type="datetimeFigureOut">
              <a:rPr lang="en-US" smtClean="0"/>
              <a:t>11/22/2018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C9A7EF-9311-444E-9915-F8574E1A5F78}" type="slidenum">
              <a:rPr lang="en-US" smtClean="0"/>
              <a:t>‹#›</a:t>
            </a:fld>
            <a:endParaRPr lang="en-US"/>
          </a:p>
        </p:txBody>
      </p:sp>
    </p:spTree>
    <p:extLst>
      <p:ext uri="{BB962C8B-B14F-4D97-AF65-F5344CB8AC3E}">
        <p14:creationId xmlns:p14="http://schemas.microsoft.com/office/powerpoint/2010/main" val="1825686783"/>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9" y="987426"/>
            <a:ext cx="6172200" cy="4873625"/>
          </a:xfrm>
        </p:spPr>
        <p:txBody>
          <a:bodyPr anchor="t"/>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D02235-C08E-4AEA-8D61-FC3E7E13898F}" type="datetimeFigureOut">
              <a:rPr lang="en-US" smtClean="0"/>
              <a:t>11/22/2018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C9A7EF-9311-444E-9915-F8574E1A5F78}" type="slidenum">
              <a:rPr lang="en-US" smtClean="0"/>
              <a:t>‹#›</a:t>
            </a:fld>
            <a:endParaRPr lang="en-US"/>
          </a:p>
        </p:txBody>
      </p:sp>
    </p:spTree>
    <p:extLst>
      <p:ext uri="{BB962C8B-B14F-4D97-AF65-F5344CB8AC3E}">
        <p14:creationId xmlns:p14="http://schemas.microsoft.com/office/powerpoint/2010/main" val="64943561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D02235-C08E-4AEA-8D61-FC3E7E13898F}" type="datetimeFigureOut">
              <a:rPr lang="en-US" smtClean="0"/>
              <a:t>11/22/2018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9A7EF-9311-444E-9915-F8574E1A5F78}" type="slidenum">
              <a:rPr lang="en-US" smtClean="0"/>
              <a:t>‹#›</a:t>
            </a:fld>
            <a:endParaRPr lang="en-US"/>
          </a:p>
        </p:txBody>
      </p:sp>
    </p:spTree>
    <p:extLst>
      <p:ext uri="{BB962C8B-B14F-4D97-AF65-F5344CB8AC3E}">
        <p14:creationId xmlns:p14="http://schemas.microsoft.com/office/powerpoint/2010/main" val="938600161"/>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D02235-C08E-4AEA-8D61-FC3E7E13898F}" type="datetimeFigureOut">
              <a:rPr lang="en-US" smtClean="0"/>
              <a:t>11/22/2018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9A7EF-9311-444E-9915-F8574E1A5F78}" type="slidenum">
              <a:rPr lang="en-US" smtClean="0"/>
              <a:t>‹#›</a:t>
            </a:fld>
            <a:endParaRPr lang="en-US"/>
          </a:p>
        </p:txBody>
      </p:sp>
    </p:spTree>
    <p:extLst>
      <p:ext uri="{BB962C8B-B14F-4D97-AF65-F5344CB8AC3E}">
        <p14:creationId xmlns:p14="http://schemas.microsoft.com/office/powerpoint/2010/main" val="2151869863"/>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926885374"/>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preserve="1" userDrawn="1">
  <p:cSld name="Connect 2017 Opening Slide_ON-SIT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A67967-ED88-4A5B-8476-2B050F5E06AD}"/>
              </a:ext>
            </a:extLst>
          </p:cNvPr>
          <p:cNvPicPr>
            <a:picLocks noChangeAspect="1"/>
          </p:cNvPicPr>
          <p:nvPr userDrawn="1"/>
        </p:nvPicPr>
        <p:blipFill rotWithShape="1">
          <a:blip r:embed="rId2"/>
          <a:srcRect l="16830" t="14006" r="3135" b="18700"/>
          <a:stretch/>
        </p:blipFill>
        <p:spPr>
          <a:xfrm>
            <a:off x="-4669" y="0"/>
            <a:ext cx="12196669" cy="6858000"/>
          </a:xfrm>
          <a:prstGeom prst="rect">
            <a:avLst/>
          </a:prstGeom>
        </p:spPr>
      </p:pic>
      <p:pic>
        <p:nvPicPr>
          <p:cNvPr id="7" name="Picture 6">
            <a:extLst>
              <a:ext uri="{FF2B5EF4-FFF2-40B4-BE49-F238E27FC236}">
                <a16:creationId xmlns:a16="http://schemas.microsoft.com/office/drawing/2014/main" id="{45A61B7D-CF88-4B9F-B9AF-D443A50835B2}"/>
              </a:ext>
            </a:extLst>
          </p:cNvPr>
          <p:cNvPicPr>
            <a:picLocks noChangeAspect="1"/>
          </p:cNvPicPr>
          <p:nvPr userDrawn="1"/>
        </p:nvPicPr>
        <p:blipFill>
          <a:blip r:embed="rId3"/>
          <a:stretch>
            <a:fillRect/>
          </a:stretch>
        </p:blipFill>
        <p:spPr>
          <a:xfrm>
            <a:off x="9054515" y="2643944"/>
            <a:ext cx="3137486" cy="1570109"/>
          </a:xfrm>
          <a:prstGeom prst="rect">
            <a:avLst/>
          </a:prstGeom>
        </p:spPr>
      </p:pic>
      <p:pic>
        <p:nvPicPr>
          <p:cNvPr id="6" name="Picture 5">
            <a:extLst>
              <a:ext uri="{FF2B5EF4-FFF2-40B4-BE49-F238E27FC236}">
                <a16:creationId xmlns:a16="http://schemas.microsoft.com/office/drawing/2014/main" id="{56C2D90F-C2D9-4D57-B5A5-4A275E4E2E97}"/>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1690" y="6268081"/>
            <a:ext cx="1402823" cy="300247"/>
          </a:xfrm>
          <a:prstGeom prst="rect">
            <a:avLst/>
          </a:prstGeom>
        </p:spPr>
      </p:pic>
    </p:spTree>
    <p:extLst>
      <p:ext uri="{BB962C8B-B14F-4D97-AF65-F5344CB8AC3E}">
        <p14:creationId xmlns:p14="http://schemas.microsoft.com/office/powerpoint/2010/main" val="936432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preserve="1" userDrawn="1">
  <p:cSld name="Azure Platform/Blue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936621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21044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Visual Studio/Purple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531326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preserve="1" userDrawn="1">
  <p:cSld name="Data Platform/Teal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748416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preserve="1" userDrawn="1">
  <p:cSld name="Cross-platform Mobile/Red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310181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userDrawn="1">
  <p:cSld name="AI/Yellow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solidFill>
                  <a:schemeClr val="bg1"/>
                </a:solidFill>
              </a:defRPr>
            </a:lvl1pPr>
          </a:lstStyle>
          <a:p>
            <a:r>
              <a:rPr lang="en-US" dirty="0"/>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solidFill>
                  <a:schemeClr val="bg1"/>
                </a:soli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183380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userDrawn="1">
  <p:cSld name="DevOps/Green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108296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797886" cy="899665"/>
          </a:xfrm>
        </p:spPr>
        <p:txBody>
          <a:bodyPr/>
          <a:lstStyle/>
          <a:p>
            <a:r>
              <a:rPr lang="en-US"/>
              <a:t>Click to edit Master title style</a:t>
            </a:r>
            <a:endParaRPr lang="en-US" dirty="0"/>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69240" y="1860034"/>
            <a:ext cx="6723185" cy="2263268"/>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209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269240" y="289511"/>
            <a:ext cx="7171397" cy="899665"/>
          </a:xfrm>
        </p:spPr>
        <p:txBody>
          <a:bodyPr/>
          <a:lstStyle>
            <a:lvl1pPr>
              <a:defRPr>
                <a:solidFill>
                  <a:schemeClr val="tx1"/>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269303" y="1860034"/>
            <a:ext cx="6723122" cy="2263268"/>
          </a:xfrm>
        </p:spPr>
        <p:txBody>
          <a:bodyPr/>
          <a:lstStyle>
            <a:lvl1pPr>
              <a:defRPr lang="en-US" sz="3529" kern="1200" spc="0" baseline="0" dirty="0" smtClean="0">
                <a:solidFill>
                  <a:schemeClr val="tx1"/>
                </a:solidFill>
                <a:latin typeface="+mj-lt"/>
                <a:ea typeface="+mn-ea"/>
                <a:cs typeface="+mn-cs"/>
              </a:defRPr>
            </a:lvl1pPr>
          </a:lstStyle>
          <a:p>
            <a:pPr marL="224097" marR="0" lvl="0" indent="-224097" algn="l" defTabSz="914367" rtl="0" eaLnBrk="1" fontAlgn="auto" latinLnBrk="0" hangingPunct="1">
              <a:lnSpc>
                <a:spcPct val="90000"/>
              </a:lnSpc>
              <a:spcBef>
                <a:spcPct val="20000"/>
              </a:spcBef>
              <a:spcAft>
                <a:spcPts val="0"/>
              </a:spcAft>
              <a:buClrTx/>
              <a:buSzPct val="90000"/>
              <a:tabLst/>
            </a:pPr>
            <a:r>
              <a:rPr lang="en-US"/>
              <a:t>Edit Master text styles</a:t>
            </a:r>
          </a:p>
          <a:p>
            <a:pPr marL="224097" marR="0" lvl="1" indent="-224097" algn="l" defTabSz="914367" rtl="0" eaLnBrk="1" fontAlgn="auto" latinLnBrk="0" hangingPunct="1">
              <a:lnSpc>
                <a:spcPct val="90000"/>
              </a:lnSpc>
              <a:spcBef>
                <a:spcPct val="20000"/>
              </a:spcBef>
              <a:spcAft>
                <a:spcPts val="0"/>
              </a:spcAft>
              <a:buClrTx/>
              <a:buSzPct val="90000"/>
              <a:tabLst/>
            </a:pPr>
            <a:r>
              <a:rPr lang="en-US"/>
              <a:t>Second level</a:t>
            </a:r>
          </a:p>
          <a:p>
            <a:pPr marL="224097" marR="0" lvl="2" indent="-224097" algn="l" defTabSz="914367" rtl="0" eaLnBrk="1" fontAlgn="auto" latinLnBrk="0" hangingPunct="1">
              <a:lnSpc>
                <a:spcPct val="90000"/>
              </a:lnSpc>
              <a:spcBef>
                <a:spcPct val="20000"/>
              </a:spcBef>
              <a:spcAft>
                <a:spcPts val="0"/>
              </a:spcAft>
              <a:buClrTx/>
              <a:buSzPct val="90000"/>
              <a:tabLst/>
            </a:pPr>
            <a:r>
              <a:rPr lang="en-US"/>
              <a:t>Third level</a:t>
            </a:r>
          </a:p>
          <a:p>
            <a:pPr marL="224097" marR="0" lvl="3" indent="-224097" algn="l" defTabSz="914367" rtl="0" eaLnBrk="1" fontAlgn="auto" latinLnBrk="0" hangingPunct="1">
              <a:lnSpc>
                <a:spcPct val="90000"/>
              </a:lnSpc>
              <a:spcBef>
                <a:spcPct val="20000"/>
              </a:spcBef>
              <a:spcAft>
                <a:spcPts val="0"/>
              </a:spcAft>
              <a:buClrTx/>
              <a:buSzPct val="90000"/>
              <a:tabLst/>
            </a:pPr>
            <a:r>
              <a:rPr lang="en-US"/>
              <a:t>Fourth level</a:t>
            </a:r>
          </a:p>
          <a:p>
            <a:pPr marL="224097" marR="0" lvl="4" indent="-224097" algn="l" defTabSz="914367" rtl="0" eaLnBrk="1" fontAlgn="auto" latinLnBrk="0" hangingPunct="1">
              <a:lnSpc>
                <a:spcPct val="90000"/>
              </a:lnSpc>
              <a:spcBef>
                <a:spcPct val="20000"/>
              </a:spcBef>
              <a:spcAft>
                <a:spcPts val="0"/>
              </a:spcAft>
              <a:buClrTx/>
              <a:buSzPct val="90000"/>
              <a:tabLst/>
            </a:pPr>
            <a:r>
              <a:rPr lang="en-US"/>
              <a:t>Fifth level</a:t>
            </a:r>
            <a:endParaRPr lang="en-US" dirty="0"/>
          </a:p>
        </p:txBody>
      </p:sp>
    </p:spTree>
    <p:extLst>
      <p:ext uri="{BB962C8B-B14F-4D97-AF65-F5344CB8AC3E}">
        <p14:creationId xmlns:p14="http://schemas.microsoft.com/office/powerpoint/2010/main" val="382256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28476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027802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49468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520920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74298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1095431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0602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00514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reserve="1" userDrawn="1">
  <p:cSld name="Screenshot Layou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9730FA-83AB-4C0B-BA17-68D7CE76DF47}"/>
              </a:ext>
            </a:extLst>
          </p:cNvPr>
          <p:cNvSpPr>
            <a:spLocks noGrp="1"/>
          </p:cNvSpPr>
          <p:nvPr>
            <p:ph type="title"/>
          </p:nvPr>
        </p:nvSpPr>
        <p:spPr>
          <a:xfrm>
            <a:off x="269239" y="2198292"/>
            <a:ext cx="4706229" cy="707719"/>
          </a:xfrm>
        </p:spPr>
        <p:txBody>
          <a:bodyPr/>
          <a:lstStyle>
            <a:lvl1pPr>
              <a:defRPr sz="2353">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
        <p:nvSpPr>
          <p:cNvPr id="9" name="Text Placeholder 3">
            <a:extLst>
              <a:ext uri="{FF2B5EF4-FFF2-40B4-BE49-F238E27FC236}">
                <a16:creationId xmlns:a16="http://schemas.microsoft.com/office/drawing/2014/main" id="{CD0DC49D-5F6B-4889-8BAB-44D9B15193C8}"/>
              </a:ext>
            </a:extLst>
          </p:cNvPr>
          <p:cNvSpPr>
            <a:spLocks noGrp="1"/>
          </p:cNvSpPr>
          <p:nvPr>
            <p:ph type="body" sz="quarter" idx="11"/>
          </p:nvPr>
        </p:nvSpPr>
        <p:spPr>
          <a:xfrm>
            <a:off x="269239" y="2906011"/>
            <a:ext cx="4706228" cy="2280787"/>
          </a:xfrm>
        </p:spPr>
        <p:txBody>
          <a:bodyPr wrap="square">
            <a:noAutofit/>
          </a:bodyPr>
          <a:lstStyle>
            <a:lvl1pPr marL="0" indent="0">
              <a:spcBef>
                <a:spcPts val="1765"/>
              </a:spcBef>
              <a:buNone/>
              <a:defRPr sz="2157">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sp>
        <p:nvSpPr>
          <p:cNvPr id="14" name="Rectangle 13">
            <a:extLst>
              <a:ext uri="{FF2B5EF4-FFF2-40B4-BE49-F238E27FC236}">
                <a16:creationId xmlns:a16="http://schemas.microsoft.com/office/drawing/2014/main" id="{64D45838-8CCB-4A31-93D3-BAE08906FB28}"/>
              </a:ext>
            </a:extLst>
          </p:cNvPr>
          <p:cNvSpPr/>
          <p:nvPr userDrawn="1"/>
        </p:nvSpPr>
        <p:spPr bwMode="auto">
          <a:xfrm>
            <a:off x="5333418" y="0"/>
            <a:ext cx="6858583"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29419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37">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4" name="Rectangle 3">
            <a:extLst>
              <a:ext uri="{FF2B5EF4-FFF2-40B4-BE49-F238E27FC236}">
                <a16:creationId xmlns:a16="http://schemas.microsoft.com/office/drawing/2014/main" id="{FD1ABB9C-34DF-470B-9A68-B7FF651D0889}"/>
              </a:ext>
            </a:extLst>
          </p:cNvPr>
          <p:cNvSpPr/>
          <p:nvPr userDrawn="1"/>
        </p:nvSpPr>
        <p:spPr bwMode="auto">
          <a:xfrm>
            <a:off x="1" y="0"/>
            <a:ext cx="533435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3918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0974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1859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preserve="1" userDrawn="1">
  <p:cSld name="50/50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endParaRPr lang="en-US" dirty="0"/>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6" name="Picture 5">
            <a:extLst>
              <a:ext uri="{FF2B5EF4-FFF2-40B4-BE49-F238E27FC236}">
                <a16:creationId xmlns:a16="http://schemas.microsoft.com/office/drawing/2014/main" id="{C147BCB6-B351-4103-B9F5-A6E568D676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1014879" y="1014879"/>
            <a:ext cx="6858625" cy="4828867"/>
          </a:xfrm>
          <a:prstGeom prst="rect">
            <a:avLst/>
          </a:prstGeom>
        </p:spPr>
      </p:pic>
    </p:spTree>
    <p:extLst>
      <p:ext uri="{BB962C8B-B14F-4D97-AF65-F5344CB8AC3E}">
        <p14:creationId xmlns:p14="http://schemas.microsoft.com/office/powerpoint/2010/main" val="3037577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1007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229977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298112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080454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reserve="1" userDrawn="1">
  <p:cSld name="2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F19F20-F9A5-49F1-8A9F-C2F53F8332F6}"/>
              </a:ext>
            </a:extLst>
          </p:cNvPr>
          <p:cNvSpPr/>
          <p:nvPr userDrawn="1"/>
        </p:nvSpPr>
        <p:spPr>
          <a:xfrm>
            <a:off x="185723" y="992213"/>
            <a:ext cx="2509965" cy="5692621"/>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 name="Picture 8" descr="Image result for .NET">
            <a:extLst>
              <a:ext uri="{FF2B5EF4-FFF2-40B4-BE49-F238E27FC236}">
                <a16:creationId xmlns:a16="http://schemas.microsoft.com/office/drawing/2014/main" id="{19804C73-0208-4829-A94A-4E77F6781CF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3119" y="5409202"/>
            <a:ext cx="611937" cy="61193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0DFD5A-01ED-406C-ACD6-93F307E416C7}"/>
              </a:ext>
            </a:extLst>
          </p:cNvPr>
          <p:cNvSpPr/>
          <p:nvPr userDrawn="1"/>
        </p:nvSpPr>
        <p:spPr>
          <a:xfrm>
            <a:off x="138312" y="965108"/>
            <a:ext cx="2629951" cy="584775"/>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Existing</a:t>
            </a:r>
            <a:r>
              <a:rPr kumimoji="0" lang="en-US" sz="1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(on-prem.)</a:t>
            </a:r>
          </a:p>
        </p:txBody>
      </p:sp>
      <p:sp>
        <p:nvSpPr>
          <p:cNvPr id="17" name="Rectangle 16">
            <a:extLst>
              <a:ext uri="{FF2B5EF4-FFF2-40B4-BE49-F238E27FC236}">
                <a16:creationId xmlns:a16="http://schemas.microsoft.com/office/drawing/2014/main" id="{ABE83C21-FC80-43C8-9774-D415FD9E6703}"/>
              </a:ext>
            </a:extLst>
          </p:cNvPr>
          <p:cNvSpPr/>
          <p:nvPr userDrawn="1"/>
        </p:nvSpPr>
        <p:spPr bwMode="auto">
          <a:xfrm>
            <a:off x="362356" y="1618660"/>
            <a:ext cx="2145980" cy="35564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40" name="Picture 16" descr="Image result for server icon">
            <a:extLst>
              <a:ext uri="{FF2B5EF4-FFF2-40B4-BE49-F238E27FC236}">
                <a16:creationId xmlns:a16="http://schemas.microsoft.com/office/drawing/2014/main" id="{AD83603E-286B-4E95-AC50-7AFD9744E255}"/>
              </a:ext>
            </a:extLst>
          </p:cNvPr>
          <p:cNvPicPr>
            <a:picLocks noChangeAspect="1" noChangeArrowheads="1"/>
          </p:cNvPicPr>
          <p:nvPr userDrawn="1"/>
        </p:nvPicPr>
        <p:blipFill>
          <a:blip r:embed="rId3">
            <a:biLevel thresh="75000"/>
            <a:extLst>
              <a:ext uri="{28A0092B-C50C-407E-A947-70E740481C1C}">
                <a14:useLocalDpi xmlns:a14="http://schemas.microsoft.com/office/drawing/2010/main" val="0"/>
              </a:ext>
            </a:extLst>
          </a:blip>
          <a:srcRect/>
          <a:stretch>
            <a:fillRect/>
          </a:stretch>
        </p:blipFill>
        <p:spPr bwMode="auto">
          <a:xfrm>
            <a:off x="141740" y="947874"/>
            <a:ext cx="342382" cy="342382"/>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a:extLst>
              <a:ext uri="{FF2B5EF4-FFF2-40B4-BE49-F238E27FC236}">
                <a16:creationId xmlns:a16="http://schemas.microsoft.com/office/drawing/2014/main" id="{C5585382-2296-492D-8FC5-77F034BAB038}"/>
              </a:ext>
            </a:extLst>
          </p:cNvPr>
          <p:cNvSpPr/>
          <p:nvPr userDrawn="1"/>
        </p:nvSpPr>
        <p:spPr>
          <a:xfrm>
            <a:off x="362356" y="2048257"/>
            <a:ext cx="2145980" cy="2044902"/>
          </a:xfrm>
          <a:prstGeom prst="rect">
            <a:avLst/>
          </a:prstGeom>
          <a:solidFill>
            <a:srgbClr val="68217A"/>
          </a:solidFill>
          <a:ln w="10795" cap="flat" cmpd="sng" algn="ctr">
            <a:noFill/>
            <a:prstDash val="solid"/>
          </a:ln>
          <a:effectLst/>
        </p:spPr>
        <p:txBody>
          <a:bodyPr rtlCol="0" anchor="t"/>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ASP.NET</a:t>
            </a:r>
          </a:p>
        </p:txBody>
      </p:sp>
      <p:sp>
        <p:nvSpPr>
          <p:cNvPr id="70" name="Rectangle 69">
            <a:extLst>
              <a:ext uri="{FF2B5EF4-FFF2-40B4-BE49-F238E27FC236}">
                <a16:creationId xmlns:a16="http://schemas.microsoft.com/office/drawing/2014/main" id="{BFFF7615-84EE-4B4C-A4CF-DDBE04CF6A24}"/>
              </a:ext>
            </a:extLst>
          </p:cNvPr>
          <p:cNvSpPr/>
          <p:nvPr userDrawn="1"/>
        </p:nvSpPr>
        <p:spPr bwMode="auto">
          <a:xfrm>
            <a:off x="652891" y="2317188"/>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MVC</a:t>
            </a:r>
          </a:p>
        </p:txBody>
      </p:sp>
      <p:sp>
        <p:nvSpPr>
          <p:cNvPr id="71" name="Rectangle 70">
            <a:extLst>
              <a:ext uri="{FF2B5EF4-FFF2-40B4-BE49-F238E27FC236}">
                <a16:creationId xmlns:a16="http://schemas.microsoft.com/office/drawing/2014/main" id="{801A62D1-C454-415C-A807-C1E56F7ED0CC}"/>
              </a:ext>
            </a:extLst>
          </p:cNvPr>
          <p:cNvSpPr/>
          <p:nvPr userDrawn="1"/>
        </p:nvSpPr>
        <p:spPr bwMode="auto">
          <a:xfrm>
            <a:off x="652891" y="2661668"/>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Light" pitchFamily="34" charset="0"/>
              </a:rPr>
              <a:t>WebForms</a:t>
            </a: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72" name="Rectangle 71">
            <a:extLst>
              <a:ext uri="{FF2B5EF4-FFF2-40B4-BE49-F238E27FC236}">
                <a16:creationId xmlns:a16="http://schemas.microsoft.com/office/drawing/2014/main" id="{090DF17E-901A-4D2B-B0FC-1EC0F4BBDE50}"/>
              </a:ext>
            </a:extLst>
          </p:cNvPr>
          <p:cNvSpPr/>
          <p:nvPr userDrawn="1"/>
        </p:nvSpPr>
        <p:spPr bwMode="auto">
          <a:xfrm>
            <a:off x="652891" y="3008444"/>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API</a:t>
            </a:r>
          </a:p>
        </p:txBody>
      </p:sp>
      <p:sp>
        <p:nvSpPr>
          <p:cNvPr id="73" name="Rectangle 72">
            <a:extLst>
              <a:ext uri="{FF2B5EF4-FFF2-40B4-BE49-F238E27FC236}">
                <a16:creationId xmlns:a16="http://schemas.microsoft.com/office/drawing/2014/main" id="{AA6D36EF-6F49-4398-A605-84BC3E1A6614}"/>
              </a:ext>
            </a:extLst>
          </p:cNvPr>
          <p:cNvSpPr/>
          <p:nvPr userDrawn="1"/>
        </p:nvSpPr>
        <p:spPr bwMode="auto">
          <a:xfrm>
            <a:off x="652891" y="3347842"/>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SignalR</a:t>
            </a:r>
          </a:p>
        </p:txBody>
      </p:sp>
      <p:sp>
        <p:nvSpPr>
          <p:cNvPr id="74" name="Rectangle 73">
            <a:extLst>
              <a:ext uri="{FF2B5EF4-FFF2-40B4-BE49-F238E27FC236}">
                <a16:creationId xmlns:a16="http://schemas.microsoft.com/office/drawing/2014/main" id="{910EFDAC-1195-45D3-9276-2DE77CFB84D8}"/>
              </a:ext>
            </a:extLst>
          </p:cNvPr>
          <p:cNvSpPr/>
          <p:nvPr userDrawn="1"/>
        </p:nvSpPr>
        <p:spPr bwMode="auto">
          <a:xfrm>
            <a:off x="652891" y="3687366"/>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Pages</a:t>
            </a:r>
          </a:p>
        </p:txBody>
      </p:sp>
      <p:sp>
        <p:nvSpPr>
          <p:cNvPr id="75" name="Rectangle 74">
            <a:extLst>
              <a:ext uri="{FF2B5EF4-FFF2-40B4-BE49-F238E27FC236}">
                <a16:creationId xmlns:a16="http://schemas.microsoft.com/office/drawing/2014/main" id="{0047106D-08B3-47FD-8057-61345CCDEC9F}"/>
              </a:ext>
            </a:extLst>
          </p:cNvPr>
          <p:cNvSpPr/>
          <p:nvPr userDrawn="1"/>
        </p:nvSpPr>
        <p:spPr bwMode="auto">
          <a:xfrm>
            <a:off x="357585" y="4133467"/>
            <a:ext cx="2144631" cy="35535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WCF</a:t>
            </a:r>
          </a:p>
        </p:txBody>
      </p:sp>
      <p:sp>
        <p:nvSpPr>
          <p:cNvPr id="76" name="Rectangle 75">
            <a:extLst>
              <a:ext uri="{FF2B5EF4-FFF2-40B4-BE49-F238E27FC236}">
                <a16:creationId xmlns:a16="http://schemas.microsoft.com/office/drawing/2014/main" id="{9018FA37-A842-44ED-A5D5-65901E94D4D5}"/>
              </a:ext>
            </a:extLst>
          </p:cNvPr>
          <p:cNvSpPr/>
          <p:nvPr userDrawn="1"/>
        </p:nvSpPr>
        <p:spPr>
          <a:xfrm>
            <a:off x="357585" y="4529559"/>
            <a:ext cx="2154333" cy="450531"/>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Relational Database</a:t>
            </a:r>
          </a:p>
          <a:p>
            <a:pPr marL="0" marR="0" lvl="0" indent="0" algn="ctr" defTabSz="685668" rtl="0" eaLnBrk="1" fontAlgn="base" latinLnBrk="0" hangingPunct="1">
              <a:lnSpc>
                <a:spcPct val="100000"/>
              </a:lnSpc>
              <a:spcBef>
                <a:spcPct val="0"/>
              </a:spcBef>
              <a:spcAft>
                <a:spcPct val="0"/>
              </a:spcAft>
              <a:buClrTx/>
              <a:buSzTx/>
              <a:buFontTx/>
              <a:buNone/>
              <a:tabLst/>
              <a:defRPr/>
            </a:pPr>
            <a:r>
              <a:rPr lang="en-US" sz="1200" kern="0">
                <a:gradFill>
                  <a:gsLst>
                    <a:gs pos="0">
                      <a:srgbClr val="FFFFFF"/>
                    </a:gs>
                    <a:gs pos="100000">
                      <a:srgbClr val="FFFFFF"/>
                    </a:gs>
                  </a:gsLst>
                  <a:lin ang="5400000" scaled="0"/>
                </a:gradFill>
                <a:latin typeface="Segoe UI"/>
                <a:cs typeface="Segoe UI Light" pitchFamily="34" charset="0"/>
              </a:rPr>
              <a:t>(SQL, Oracle, MySQL, etc.)</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8" name="Picture 4" descr="Image result for Windows Server logo">
            <a:extLst>
              <a:ext uri="{FF2B5EF4-FFF2-40B4-BE49-F238E27FC236}">
                <a16:creationId xmlns:a16="http://schemas.microsoft.com/office/drawing/2014/main" id="{033268A0-D424-4761-A762-1A41B44F777C}"/>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24919" t="-3146" r="39847" b="30280"/>
          <a:stretch/>
        </p:blipFill>
        <p:spPr bwMode="auto">
          <a:xfrm>
            <a:off x="958771" y="6055432"/>
            <a:ext cx="746284" cy="629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8474030"/>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preserve="1" userDrawn="1">
  <p:cSld name="3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F19F20-F9A5-49F1-8A9F-C2F53F8332F6}"/>
              </a:ext>
            </a:extLst>
          </p:cNvPr>
          <p:cNvSpPr/>
          <p:nvPr userDrawn="1"/>
        </p:nvSpPr>
        <p:spPr>
          <a:xfrm>
            <a:off x="185723" y="1065567"/>
            <a:ext cx="2509965" cy="5692621"/>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 name="Picture 8" descr="Image result for .NET">
            <a:extLst>
              <a:ext uri="{FF2B5EF4-FFF2-40B4-BE49-F238E27FC236}">
                <a16:creationId xmlns:a16="http://schemas.microsoft.com/office/drawing/2014/main" id="{19804C73-0208-4829-A94A-4E77F6781CF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3119" y="5409202"/>
            <a:ext cx="611937" cy="61193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0DFD5A-01ED-406C-ACD6-93F307E416C7}"/>
              </a:ext>
            </a:extLst>
          </p:cNvPr>
          <p:cNvSpPr/>
          <p:nvPr userDrawn="1"/>
        </p:nvSpPr>
        <p:spPr>
          <a:xfrm>
            <a:off x="138310" y="1038461"/>
            <a:ext cx="2629951" cy="584775"/>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Existing</a:t>
            </a: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(on-prem.)</a:t>
            </a:r>
          </a:p>
        </p:txBody>
      </p:sp>
      <p:sp>
        <p:nvSpPr>
          <p:cNvPr id="17" name="Rectangle 16">
            <a:extLst>
              <a:ext uri="{FF2B5EF4-FFF2-40B4-BE49-F238E27FC236}">
                <a16:creationId xmlns:a16="http://schemas.microsoft.com/office/drawing/2014/main" id="{ABE83C21-FC80-43C8-9774-D415FD9E6703}"/>
              </a:ext>
            </a:extLst>
          </p:cNvPr>
          <p:cNvSpPr/>
          <p:nvPr userDrawn="1"/>
        </p:nvSpPr>
        <p:spPr bwMode="auto">
          <a:xfrm>
            <a:off x="362356" y="1618660"/>
            <a:ext cx="2145980" cy="35564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40" name="Picture 16" descr="Image result for server icon">
            <a:extLst>
              <a:ext uri="{FF2B5EF4-FFF2-40B4-BE49-F238E27FC236}">
                <a16:creationId xmlns:a16="http://schemas.microsoft.com/office/drawing/2014/main" id="{AD83603E-286B-4E95-AC50-7AFD9744E255}"/>
              </a:ext>
            </a:extLst>
          </p:cNvPr>
          <p:cNvPicPr>
            <a:picLocks noChangeAspect="1" noChangeArrowheads="1"/>
          </p:cNvPicPr>
          <p:nvPr userDrawn="1"/>
        </p:nvPicPr>
        <p:blipFill>
          <a:blip r:embed="rId3">
            <a:biLevel thresh="75000"/>
            <a:extLst>
              <a:ext uri="{28A0092B-C50C-407E-A947-70E740481C1C}">
                <a14:useLocalDpi xmlns:a14="http://schemas.microsoft.com/office/drawing/2010/main" val="0"/>
              </a:ext>
            </a:extLst>
          </a:blip>
          <a:srcRect/>
          <a:stretch>
            <a:fillRect/>
          </a:stretch>
        </p:blipFill>
        <p:spPr bwMode="auto">
          <a:xfrm>
            <a:off x="141740" y="947874"/>
            <a:ext cx="342382" cy="342382"/>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FC249E76-D96B-4A1C-88CC-56E13B4DC04C}"/>
              </a:ext>
            </a:extLst>
          </p:cNvPr>
          <p:cNvSpPr/>
          <p:nvPr userDrawn="1"/>
        </p:nvSpPr>
        <p:spPr>
          <a:xfrm>
            <a:off x="2902041" y="1061114"/>
            <a:ext cx="2371403" cy="5692621"/>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44" name="Rectangle 43">
            <a:extLst>
              <a:ext uri="{FF2B5EF4-FFF2-40B4-BE49-F238E27FC236}">
                <a16:creationId xmlns:a16="http://schemas.microsoft.com/office/drawing/2014/main" id="{62438B09-9C47-4AE0-80E4-66DADB4E2AC3}"/>
              </a:ext>
            </a:extLst>
          </p:cNvPr>
          <p:cNvSpPr/>
          <p:nvPr userDrawn="1"/>
        </p:nvSpPr>
        <p:spPr>
          <a:xfrm>
            <a:off x="2994405" y="1032094"/>
            <a:ext cx="2281395" cy="584775"/>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Lift &amp; Shift</a:t>
            </a:r>
            <a:r>
              <a:rPr kumimoji="0" lang="en-US" sz="1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applications(Cloud)</a:t>
            </a:r>
          </a:p>
        </p:txBody>
      </p:sp>
      <p:sp>
        <p:nvSpPr>
          <p:cNvPr id="45" name="Rectangle 44">
            <a:extLst>
              <a:ext uri="{FF2B5EF4-FFF2-40B4-BE49-F238E27FC236}">
                <a16:creationId xmlns:a16="http://schemas.microsoft.com/office/drawing/2014/main" id="{50BDDA33-9AAD-4D3A-BF7C-1045DEF9F41D}"/>
              </a:ext>
            </a:extLst>
          </p:cNvPr>
          <p:cNvSpPr/>
          <p:nvPr userDrawn="1"/>
        </p:nvSpPr>
        <p:spPr>
          <a:xfrm>
            <a:off x="3187620" y="2036984"/>
            <a:ext cx="1917444" cy="441058"/>
          </a:xfrm>
          <a:prstGeom prst="rect">
            <a:avLst/>
          </a:prstGeom>
          <a:solidFill>
            <a:srgbClr val="0072C6"/>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VMs (IaaS Azure)</a:t>
            </a:r>
          </a:p>
        </p:txBody>
      </p:sp>
      <p:sp>
        <p:nvSpPr>
          <p:cNvPr id="46" name="Rectangle 45">
            <a:extLst>
              <a:ext uri="{FF2B5EF4-FFF2-40B4-BE49-F238E27FC236}">
                <a16:creationId xmlns:a16="http://schemas.microsoft.com/office/drawing/2014/main" id="{1AB861F1-21EF-4B3B-B3CA-49886E4BF434}"/>
              </a:ext>
            </a:extLst>
          </p:cNvPr>
          <p:cNvSpPr/>
          <p:nvPr userDrawn="1"/>
        </p:nvSpPr>
        <p:spPr bwMode="auto">
          <a:xfrm>
            <a:off x="3182000" y="1605198"/>
            <a:ext cx="1917444" cy="35564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47" name="Picture 46">
            <a:extLst>
              <a:ext uri="{FF2B5EF4-FFF2-40B4-BE49-F238E27FC236}">
                <a16:creationId xmlns:a16="http://schemas.microsoft.com/office/drawing/2014/main" id="{8D53EECC-5730-406D-8385-97EDCD7096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966310" y="6091720"/>
            <a:ext cx="594649" cy="594649"/>
          </a:xfrm>
          <a:prstGeom prst="rect">
            <a:avLst/>
          </a:prstGeom>
        </p:spPr>
      </p:pic>
      <p:pic>
        <p:nvPicPr>
          <p:cNvPr id="48" name="Picture 8" descr="Image result for .NET">
            <a:extLst>
              <a:ext uri="{FF2B5EF4-FFF2-40B4-BE49-F238E27FC236}">
                <a16:creationId xmlns:a16="http://schemas.microsoft.com/office/drawing/2014/main" id="{0EB88A53-8451-412C-BEDE-A1E3B3C67B1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49021" y="5411414"/>
            <a:ext cx="611937" cy="61193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8" descr="Image result for Azure icon">
            <a:extLst>
              <a:ext uri="{FF2B5EF4-FFF2-40B4-BE49-F238E27FC236}">
                <a16:creationId xmlns:a16="http://schemas.microsoft.com/office/drawing/2014/main" id="{6E2ECDC3-A2E7-4189-9FE5-F0C485478963}"/>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869541" y="860248"/>
            <a:ext cx="450505" cy="343982"/>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FC8B0364-2D4C-41CE-94D3-C88873CDE71A}"/>
              </a:ext>
            </a:extLst>
          </p:cNvPr>
          <p:cNvSpPr/>
          <p:nvPr userDrawn="1"/>
        </p:nvSpPr>
        <p:spPr>
          <a:xfrm>
            <a:off x="3182000" y="2544925"/>
            <a:ext cx="1917444" cy="428423"/>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SQL DB Managed Instance</a:t>
            </a:r>
          </a:p>
        </p:txBody>
      </p:sp>
      <p:sp>
        <p:nvSpPr>
          <p:cNvPr id="65" name="Oval 64">
            <a:extLst>
              <a:ext uri="{FF2B5EF4-FFF2-40B4-BE49-F238E27FC236}">
                <a16:creationId xmlns:a16="http://schemas.microsoft.com/office/drawing/2014/main" id="{555B7122-F298-4866-86EB-E786E08EA865}"/>
              </a:ext>
            </a:extLst>
          </p:cNvPr>
          <p:cNvSpPr/>
          <p:nvPr userDrawn="1"/>
        </p:nvSpPr>
        <p:spPr bwMode="auto">
          <a:xfrm>
            <a:off x="3956362" y="792984"/>
            <a:ext cx="247996" cy="23911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00" b="1">
                <a:solidFill>
                  <a:prstClr val="black"/>
                </a:solidFill>
                <a:latin typeface="Arial" charset="0"/>
              </a:rPr>
              <a:t>1</a:t>
            </a:r>
          </a:p>
        </p:txBody>
      </p:sp>
      <p:sp>
        <p:nvSpPr>
          <p:cNvPr id="69" name="Rectangle 68">
            <a:extLst>
              <a:ext uri="{FF2B5EF4-FFF2-40B4-BE49-F238E27FC236}">
                <a16:creationId xmlns:a16="http://schemas.microsoft.com/office/drawing/2014/main" id="{C5585382-2296-492D-8FC5-77F034BAB038}"/>
              </a:ext>
            </a:extLst>
          </p:cNvPr>
          <p:cNvSpPr/>
          <p:nvPr userDrawn="1"/>
        </p:nvSpPr>
        <p:spPr>
          <a:xfrm>
            <a:off x="362356" y="2048257"/>
            <a:ext cx="2145980" cy="2044902"/>
          </a:xfrm>
          <a:prstGeom prst="rect">
            <a:avLst/>
          </a:prstGeom>
          <a:solidFill>
            <a:srgbClr val="68217A"/>
          </a:solidFill>
          <a:ln w="10795" cap="flat" cmpd="sng" algn="ctr">
            <a:noFill/>
            <a:prstDash val="solid"/>
          </a:ln>
          <a:effectLst/>
        </p:spPr>
        <p:txBody>
          <a:bodyPr rtlCol="0" anchor="t"/>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ASP.NET</a:t>
            </a:r>
          </a:p>
        </p:txBody>
      </p:sp>
      <p:sp>
        <p:nvSpPr>
          <p:cNvPr id="70" name="Rectangle 69">
            <a:extLst>
              <a:ext uri="{FF2B5EF4-FFF2-40B4-BE49-F238E27FC236}">
                <a16:creationId xmlns:a16="http://schemas.microsoft.com/office/drawing/2014/main" id="{BFFF7615-84EE-4B4C-A4CF-DDBE04CF6A24}"/>
              </a:ext>
            </a:extLst>
          </p:cNvPr>
          <p:cNvSpPr/>
          <p:nvPr userDrawn="1"/>
        </p:nvSpPr>
        <p:spPr bwMode="auto">
          <a:xfrm>
            <a:off x="652891" y="2317188"/>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MVC</a:t>
            </a:r>
          </a:p>
        </p:txBody>
      </p:sp>
      <p:sp>
        <p:nvSpPr>
          <p:cNvPr id="71" name="Rectangle 70">
            <a:extLst>
              <a:ext uri="{FF2B5EF4-FFF2-40B4-BE49-F238E27FC236}">
                <a16:creationId xmlns:a16="http://schemas.microsoft.com/office/drawing/2014/main" id="{801A62D1-C454-415C-A807-C1E56F7ED0CC}"/>
              </a:ext>
            </a:extLst>
          </p:cNvPr>
          <p:cNvSpPr/>
          <p:nvPr userDrawn="1"/>
        </p:nvSpPr>
        <p:spPr bwMode="auto">
          <a:xfrm>
            <a:off x="652891" y="2661668"/>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WebForms</a:t>
            </a:r>
          </a:p>
        </p:txBody>
      </p:sp>
      <p:sp>
        <p:nvSpPr>
          <p:cNvPr id="72" name="Rectangle 71">
            <a:extLst>
              <a:ext uri="{FF2B5EF4-FFF2-40B4-BE49-F238E27FC236}">
                <a16:creationId xmlns:a16="http://schemas.microsoft.com/office/drawing/2014/main" id="{090DF17E-901A-4D2B-B0FC-1EC0F4BBDE50}"/>
              </a:ext>
            </a:extLst>
          </p:cNvPr>
          <p:cNvSpPr/>
          <p:nvPr userDrawn="1"/>
        </p:nvSpPr>
        <p:spPr bwMode="auto">
          <a:xfrm>
            <a:off x="652891" y="3008444"/>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API</a:t>
            </a:r>
          </a:p>
        </p:txBody>
      </p:sp>
      <p:sp>
        <p:nvSpPr>
          <p:cNvPr id="73" name="Rectangle 72">
            <a:extLst>
              <a:ext uri="{FF2B5EF4-FFF2-40B4-BE49-F238E27FC236}">
                <a16:creationId xmlns:a16="http://schemas.microsoft.com/office/drawing/2014/main" id="{AA6D36EF-6F49-4398-A605-84BC3E1A6614}"/>
              </a:ext>
            </a:extLst>
          </p:cNvPr>
          <p:cNvSpPr/>
          <p:nvPr userDrawn="1"/>
        </p:nvSpPr>
        <p:spPr bwMode="auto">
          <a:xfrm>
            <a:off x="652891" y="3347842"/>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SignalR</a:t>
            </a:r>
          </a:p>
        </p:txBody>
      </p:sp>
      <p:sp>
        <p:nvSpPr>
          <p:cNvPr id="74" name="Rectangle 73">
            <a:extLst>
              <a:ext uri="{FF2B5EF4-FFF2-40B4-BE49-F238E27FC236}">
                <a16:creationId xmlns:a16="http://schemas.microsoft.com/office/drawing/2014/main" id="{910EFDAC-1195-45D3-9276-2DE77CFB84D8}"/>
              </a:ext>
            </a:extLst>
          </p:cNvPr>
          <p:cNvSpPr/>
          <p:nvPr userDrawn="1"/>
        </p:nvSpPr>
        <p:spPr bwMode="auto">
          <a:xfrm>
            <a:off x="652891" y="3687366"/>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Pages</a:t>
            </a:r>
          </a:p>
        </p:txBody>
      </p:sp>
      <p:sp>
        <p:nvSpPr>
          <p:cNvPr id="75" name="Rectangle 74">
            <a:extLst>
              <a:ext uri="{FF2B5EF4-FFF2-40B4-BE49-F238E27FC236}">
                <a16:creationId xmlns:a16="http://schemas.microsoft.com/office/drawing/2014/main" id="{0047106D-08B3-47FD-8057-61345CCDEC9F}"/>
              </a:ext>
            </a:extLst>
          </p:cNvPr>
          <p:cNvSpPr/>
          <p:nvPr userDrawn="1"/>
        </p:nvSpPr>
        <p:spPr bwMode="auto">
          <a:xfrm>
            <a:off x="357585" y="4133467"/>
            <a:ext cx="2144631" cy="35535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WCF</a:t>
            </a:r>
          </a:p>
        </p:txBody>
      </p:sp>
      <p:sp>
        <p:nvSpPr>
          <p:cNvPr id="76" name="Rectangle 75">
            <a:extLst>
              <a:ext uri="{FF2B5EF4-FFF2-40B4-BE49-F238E27FC236}">
                <a16:creationId xmlns:a16="http://schemas.microsoft.com/office/drawing/2014/main" id="{9018FA37-A842-44ED-A5D5-65901E94D4D5}"/>
              </a:ext>
            </a:extLst>
          </p:cNvPr>
          <p:cNvSpPr/>
          <p:nvPr userDrawn="1"/>
        </p:nvSpPr>
        <p:spPr>
          <a:xfrm>
            <a:off x="357585" y="4529559"/>
            <a:ext cx="2154333" cy="450531"/>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Relational Database</a:t>
            </a:r>
          </a:p>
          <a:p>
            <a:pPr marL="0" marR="0" lvl="0" indent="0" algn="ctr" defTabSz="685668" rtl="0" eaLnBrk="1" fontAlgn="base" latinLnBrk="0" hangingPunct="1">
              <a:lnSpc>
                <a:spcPct val="100000"/>
              </a:lnSpc>
              <a:spcBef>
                <a:spcPct val="0"/>
              </a:spcBef>
              <a:spcAft>
                <a:spcPct val="0"/>
              </a:spcAft>
              <a:buClrTx/>
              <a:buSzTx/>
              <a:buFontTx/>
              <a:buNone/>
              <a:tabLst/>
              <a:defRPr/>
            </a:pPr>
            <a:r>
              <a:rPr lang="en-US" sz="1200" kern="0">
                <a:gradFill>
                  <a:gsLst>
                    <a:gs pos="0">
                      <a:srgbClr val="FFFFFF"/>
                    </a:gs>
                    <a:gs pos="100000">
                      <a:srgbClr val="FFFFFF"/>
                    </a:gs>
                  </a:gsLst>
                  <a:lin ang="5400000" scaled="0"/>
                </a:gradFill>
                <a:latin typeface="Segoe UI"/>
                <a:cs typeface="Segoe UI Light" pitchFamily="34" charset="0"/>
              </a:rPr>
              <a:t>(SQL, Oracle, MySQL, etc.)</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8" name="Picture 4" descr="Image result for Windows Server logo">
            <a:extLst>
              <a:ext uri="{FF2B5EF4-FFF2-40B4-BE49-F238E27FC236}">
                <a16:creationId xmlns:a16="http://schemas.microsoft.com/office/drawing/2014/main" id="{033268A0-D424-4761-A762-1A41B44F777C}"/>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l="24919" t="-3146" r="39847" b="30280"/>
          <a:stretch/>
        </p:blipFill>
        <p:spPr bwMode="auto">
          <a:xfrm>
            <a:off x="958771" y="6055432"/>
            <a:ext cx="746284" cy="629403"/>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84C10299-D1B5-4B05-B69C-56EDF5B303CA}"/>
              </a:ext>
            </a:extLst>
          </p:cNvPr>
          <p:cNvSpPr/>
          <p:nvPr userDrawn="1"/>
        </p:nvSpPr>
        <p:spPr>
          <a:xfrm>
            <a:off x="3194846" y="3041341"/>
            <a:ext cx="1917444" cy="428423"/>
          </a:xfrm>
          <a:prstGeom prst="rect">
            <a:avLst/>
          </a:prstGeom>
          <a:solidFill>
            <a:srgbClr val="860000"/>
          </a:solidFill>
          <a:ln w="10795" cap="flat" cmpd="sng" algn="ctr">
            <a:noFill/>
            <a:prstDash val="solid"/>
          </a:ln>
          <a:effectLst/>
        </p:spPr>
        <p:txBody>
          <a:bodyPr rtlCol="0" anchor="ctr"/>
          <a:lstStyle/>
          <a:p>
            <a:pPr lvl="0" algn="ctr" defTabSz="685668" fontAlgn="base">
              <a:spcBef>
                <a:spcPct val="0"/>
              </a:spcBef>
              <a:spcAft>
                <a:spcPct val="0"/>
              </a:spcAft>
              <a:defRPr/>
            </a:pPr>
            <a:r>
              <a:rPr lang="en-US" sz="1200" kern="0">
                <a:gradFill>
                  <a:gsLst>
                    <a:gs pos="0">
                      <a:srgbClr val="FFFFFF"/>
                    </a:gs>
                    <a:gs pos="100000">
                      <a:srgbClr val="FFFFFF"/>
                    </a:gs>
                  </a:gsLst>
                  <a:lin ang="5400000" scaled="0"/>
                </a:gradFill>
                <a:latin typeface="Segoe UI"/>
                <a:cs typeface="Segoe UI Light" pitchFamily="34" charset="0"/>
              </a:rPr>
              <a:t>SQL Server VM</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0" name="Rectangle 79">
            <a:extLst>
              <a:ext uri="{FF2B5EF4-FFF2-40B4-BE49-F238E27FC236}">
                <a16:creationId xmlns:a16="http://schemas.microsoft.com/office/drawing/2014/main" id="{8E4BD212-AE6C-4B99-B0C0-E3A7FBA8C58B}"/>
              </a:ext>
            </a:extLst>
          </p:cNvPr>
          <p:cNvSpPr/>
          <p:nvPr userDrawn="1"/>
        </p:nvSpPr>
        <p:spPr>
          <a:xfrm>
            <a:off x="3194846" y="3524050"/>
            <a:ext cx="1917444" cy="428423"/>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Other RDBMS VMs</a:t>
            </a:r>
          </a:p>
        </p:txBody>
      </p:sp>
      <p:sp>
        <p:nvSpPr>
          <p:cNvPr id="81" name="Rectangle 80">
            <a:extLst>
              <a:ext uri="{FF2B5EF4-FFF2-40B4-BE49-F238E27FC236}">
                <a16:creationId xmlns:a16="http://schemas.microsoft.com/office/drawing/2014/main" id="{E9E0E73C-CE50-46F3-A839-9D73B437357C}"/>
              </a:ext>
            </a:extLst>
          </p:cNvPr>
          <p:cNvSpPr/>
          <p:nvPr userDrawn="1"/>
        </p:nvSpPr>
        <p:spPr>
          <a:xfrm>
            <a:off x="3204958" y="4016365"/>
            <a:ext cx="1917444" cy="457016"/>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Your current IaaS Monitoring </a:t>
            </a:r>
            <a:r>
              <a:rPr lang="en-US" sz="1200" kern="0">
                <a:gradFill>
                  <a:gsLst>
                    <a:gs pos="0">
                      <a:srgbClr val="FFFFFF"/>
                    </a:gs>
                    <a:gs pos="100000">
                      <a:srgbClr val="FFFFFF"/>
                    </a:gs>
                  </a:gsLst>
                  <a:lin ang="5400000" scaled="0"/>
                </a:gradFill>
                <a:latin typeface="Segoe UI"/>
                <a:cs typeface="Segoe UI Light" pitchFamily="34" charset="0"/>
              </a:rPr>
              <a:t>Tools</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2" name="Arrow: Right 81">
            <a:extLst>
              <a:ext uri="{FF2B5EF4-FFF2-40B4-BE49-F238E27FC236}">
                <a16:creationId xmlns:a16="http://schemas.microsoft.com/office/drawing/2014/main" id="{A8B474CF-45A4-4095-B09C-9391B5E8FA9E}"/>
              </a:ext>
            </a:extLst>
          </p:cNvPr>
          <p:cNvSpPr/>
          <p:nvPr userDrawn="1"/>
        </p:nvSpPr>
        <p:spPr>
          <a:xfrm>
            <a:off x="2532343" y="2018620"/>
            <a:ext cx="602575" cy="715041"/>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1763B577-B43B-4AB8-8098-BE021B84CB87}"/>
              </a:ext>
            </a:extLst>
          </p:cNvPr>
          <p:cNvSpPr/>
          <p:nvPr userDrawn="1"/>
        </p:nvSpPr>
        <p:spPr>
          <a:xfrm>
            <a:off x="2540655" y="2158511"/>
            <a:ext cx="597061" cy="437684"/>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Lift &amp;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Shift</a:t>
            </a:r>
          </a:p>
        </p:txBody>
      </p:sp>
    </p:spTree>
    <p:extLst>
      <p:ext uri="{BB962C8B-B14F-4D97-AF65-F5344CB8AC3E}">
        <p14:creationId xmlns:p14="http://schemas.microsoft.com/office/powerpoint/2010/main" val="2896493006"/>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F19F20-F9A5-49F1-8A9F-C2F53F8332F6}"/>
              </a:ext>
            </a:extLst>
          </p:cNvPr>
          <p:cNvSpPr/>
          <p:nvPr userDrawn="1"/>
        </p:nvSpPr>
        <p:spPr>
          <a:xfrm>
            <a:off x="185723" y="1065567"/>
            <a:ext cx="2509965" cy="5692621"/>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 name="Picture 8" descr="Image result for .NET">
            <a:extLst>
              <a:ext uri="{FF2B5EF4-FFF2-40B4-BE49-F238E27FC236}">
                <a16:creationId xmlns:a16="http://schemas.microsoft.com/office/drawing/2014/main" id="{19804C73-0208-4829-A94A-4E77F6781CF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3119" y="5409202"/>
            <a:ext cx="611937" cy="61193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0DFD5A-01ED-406C-ACD6-93F307E416C7}"/>
              </a:ext>
            </a:extLst>
          </p:cNvPr>
          <p:cNvSpPr/>
          <p:nvPr userDrawn="1"/>
        </p:nvSpPr>
        <p:spPr>
          <a:xfrm>
            <a:off x="138310" y="1038461"/>
            <a:ext cx="2629951" cy="584775"/>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Existing</a:t>
            </a: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(on-prem.)</a:t>
            </a:r>
          </a:p>
        </p:txBody>
      </p:sp>
      <p:sp>
        <p:nvSpPr>
          <p:cNvPr id="9" name="Rectangle 8">
            <a:extLst>
              <a:ext uri="{FF2B5EF4-FFF2-40B4-BE49-F238E27FC236}">
                <a16:creationId xmlns:a16="http://schemas.microsoft.com/office/drawing/2014/main" id="{A506988D-A2D8-4E8D-9482-CFC834EB3A0D}"/>
              </a:ext>
            </a:extLst>
          </p:cNvPr>
          <p:cNvSpPr/>
          <p:nvPr userDrawn="1"/>
        </p:nvSpPr>
        <p:spPr>
          <a:xfrm>
            <a:off x="5482526" y="1065566"/>
            <a:ext cx="2371403" cy="5692621"/>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0" name="Rectangle 9">
            <a:extLst>
              <a:ext uri="{FF2B5EF4-FFF2-40B4-BE49-F238E27FC236}">
                <a16:creationId xmlns:a16="http://schemas.microsoft.com/office/drawing/2014/main" id="{B6CD75E5-030D-48A9-A033-022F1C5F0FE0}"/>
              </a:ext>
            </a:extLst>
          </p:cNvPr>
          <p:cNvSpPr/>
          <p:nvPr userDrawn="1"/>
        </p:nvSpPr>
        <p:spPr>
          <a:xfrm>
            <a:off x="5546839" y="1043777"/>
            <a:ext cx="2337499" cy="584775"/>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Cloud-Ready</a:t>
            </a:r>
            <a:r>
              <a:rPr kumimoji="0" lang="en-US" sz="1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(Cloud)</a:t>
            </a:r>
          </a:p>
        </p:txBody>
      </p:sp>
      <p:sp>
        <p:nvSpPr>
          <p:cNvPr id="14" name="Rectangle 13">
            <a:extLst>
              <a:ext uri="{FF2B5EF4-FFF2-40B4-BE49-F238E27FC236}">
                <a16:creationId xmlns:a16="http://schemas.microsoft.com/office/drawing/2014/main" id="{B615E164-25E3-484A-B9E1-14D0B627F558}"/>
              </a:ext>
            </a:extLst>
          </p:cNvPr>
          <p:cNvSpPr/>
          <p:nvPr userDrawn="1"/>
        </p:nvSpPr>
        <p:spPr>
          <a:xfrm>
            <a:off x="5762485" y="2531606"/>
            <a:ext cx="1917444" cy="435273"/>
          </a:xfrm>
          <a:prstGeom prst="rect">
            <a:avLst/>
          </a:prstGeom>
          <a:solidFill>
            <a:srgbClr val="0072C6"/>
          </a:solidFill>
          <a:ln w="10795" cap="flat" cmpd="sng" algn="ctr">
            <a:noFill/>
            <a:prstDash val="solid"/>
          </a:ln>
          <a:effectLst/>
        </p:spPr>
        <p:txBody>
          <a:bodyPr rtlCol="0" anchor="ctr"/>
          <a:lstStyle/>
          <a:p>
            <a:pPr algn="ctr" defTabSz="685668" fontAlgn="base">
              <a:spcBef>
                <a:spcPct val="0"/>
              </a:spcBef>
              <a:spcAft>
                <a:spcPct val="0"/>
              </a:spcAft>
            </a:pPr>
            <a:r>
              <a:rPr lang="en-US" sz="1200" kern="0">
                <a:gradFill>
                  <a:gsLst>
                    <a:gs pos="0">
                      <a:srgbClr val="FFFFFF"/>
                    </a:gs>
                    <a:gs pos="100000">
                      <a:srgbClr val="FFFFFF"/>
                    </a:gs>
                  </a:gsLst>
                  <a:lin ang="5400000" scaled="0"/>
                </a:gradFill>
                <a:latin typeface="Segoe UI"/>
                <a:cs typeface="Segoe UI Light" pitchFamily="34" charset="0"/>
              </a:rPr>
              <a:t>Windows Containers</a:t>
            </a:r>
          </a:p>
          <a:p>
            <a:pPr algn="ctr" defTabSz="685668" fontAlgn="base">
              <a:spcBef>
                <a:spcPct val="0"/>
              </a:spcBef>
              <a:spcAft>
                <a:spcPct val="0"/>
              </a:spcAft>
            </a:pPr>
            <a:r>
              <a:rPr lang="en-US" sz="1200" kern="0">
                <a:gradFill>
                  <a:gsLst>
                    <a:gs pos="0">
                      <a:srgbClr val="FFFFFF"/>
                    </a:gs>
                    <a:gs pos="100000">
                      <a:srgbClr val="FFFFFF"/>
                    </a:gs>
                  </a:gsLst>
                  <a:lin ang="5400000" scaled="0"/>
                </a:gradFill>
                <a:latin typeface="Segoe UI"/>
                <a:cs typeface="Segoe UI Light" pitchFamily="34" charset="0"/>
              </a:rPr>
              <a:t>On Service Fabric</a:t>
            </a:r>
          </a:p>
        </p:txBody>
      </p:sp>
      <p:sp>
        <p:nvSpPr>
          <p:cNvPr id="15" name="Rectangle 14">
            <a:extLst>
              <a:ext uri="{FF2B5EF4-FFF2-40B4-BE49-F238E27FC236}">
                <a16:creationId xmlns:a16="http://schemas.microsoft.com/office/drawing/2014/main" id="{0A210C0F-1689-4B68-B31C-D496F3040BAE}"/>
              </a:ext>
            </a:extLst>
          </p:cNvPr>
          <p:cNvSpPr/>
          <p:nvPr userDrawn="1"/>
        </p:nvSpPr>
        <p:spPr>
          <a:xfrm>
            <a:off x="5762485" y="2029451"/>
            <a:ext cx="1917444" cy="435273"/>
          </a:xfrm>
          <a:prstGeom prst="rect">
            <a:avLst/>
          </a:prstGeom>
          <a:solidFill>
            <a:srgbClr val="0072C6"/>
          </a:solidFill>
          <a:ln w="10795" cap="flat" cmpd="sng" algn="ctr">
            <a:noFill/>
            <a:prstDash val="solid"/>
          </a:ln>
          <a:effectLst/>
        </p:spPr>
        <p:txBody>
          <a:bodyPr rtlCol="0" anchor="ctr"/>
          <a:lstStyle/>
          <a:p>
            <a:pPr lvl="0" algn="ctr" defTabSz="685668" fontAlgn="base">
              <a:spcBef>
                <a:spcPct val="0"/>
              </a:spcBef>
              <a:spcAft>
                <a:spcPct val="0"/>
              </a:spcAft>
              <a:defRPr/>
            </a:pPr>
            <a:r>
              <a:rPr lang="en-US" sz="1200" kern="0">
                <a:gradFill>
                  <a:gsLst>
                    <a:gs pos="0">
                      <a:srgbClr val="FFFFFF"/>
                    </a:gs>
                    <a:gs pos="100000">
                      <a:srgbClr val="FFFFFF"/>
                    </a:gs>
                  </a:gsLst>
                  <a:lin ang="5400000" scaled="0"/>
                </a:gradFill>
                <a:latin typeface="Segoe UI"/>
                <a:cs typeface="Segoe UI Light" pitchFamily="34" charset="0"/>
              </a:rPr>
              <a:t>Windows Containers</a:t>
            </a:r>
          </a:p>
          <a:p>
            <a:pPr lvl="0" algn="ctr" defTabSz="685668" fontAlgn="base">
              <a:spcBef>
                <a:spcPct val="0"/>
              </a:spcBef>
              <a:spcAft>
                <a:spcPct val="0"/>
              </a:spcAft>
              <a:defRPr/>
            </a:pPr>
            <a:r>
              <a:rPr lang="en-US" sz="1200" kern="0">
                <a:gradFill>
                  <a:gsLst>
                    <a:gs pos="0">
                      <a:srgbClr val="FFFFFF"/>
                    </a:gs>
                    <a:gs pos="100000">
                      <a:srgbClr val="FFFFFF"/>
                    </a:gs>
                  </a:gsLst>
                  <a:lin ang="5400000" scaled="0"/>
                </a:gradFill>
                <a:latin typeface="Segoe UI"/>
                <a:cs typeface="Segoe UI Light" pitchFamily="34" charset="0"/>
              </a:rPr>
              <a:t>On VMs</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6" name="Rectangle 15">
            <a:extLst>
              <a:ext uri="{FF2B5EF4-FFF2-40B4-BE49-F238E27FC236}">
                <a16:creationId xmlns:a16="http://schemas.microsoft.com/office/drawing/2014/main" id="{034FFAC5-A80C-4CFA-8B03-0892CBE4A7ED}"/>
              </a:ext>
            </a:extLst>
          </p:cNvPr>
          <p:cNvSpPr/>
          <p:nvPr userDrawn="1"/>
        </p:nvSpPr>
        <p:spPr bwMode="auto">
          <a:xfrm>
            <a:off x="5762485" y="1596332"/>
            <a:ext cx="1917444" cy="35564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sp>
        <p:nvSpPr>
          <p:cNvPr id="17" name="Rectangle 16">
            <a:extLst>
              <a:ext uri="{FF2B5EF4-FFF2-40B4-BE49-F238E27FC236}">
                <a16:creationId xmlns:a16="http://schemas.microsoft.com/office/drawing/2014/main" id="{ABE83C21-FC80-43C8-9774-D415FD9E6703}"/>
              </a:ext>
            </a:extLst>
          </p:cNvPr>
          <p:cNvSpPr/>
          <p:nvPr userDrawn="1"/>
        </p:nvSpPr>
        <p:spPr bwMode="auto">
          <a:xfrm>
            <a:off x="362356" y="1618660"/>
            <a:ext cx="2145980" cy="35564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19" name="Picture 18">
            <a:extLst>
              <a:ext uri="{FF2B5EF4-FFF2-40B4-BE49-F238E27FC236}">
                <a16:creationId xmlns:a16="http://schemas.microsoft.com/office/drawing/2014/main" id="{B7B3642C-D9DF-4E86-88D9-B7CF7B73838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46795" y="6091720"/>
            <a:ext cx="594649" cy="594649"/>
          </a:xfrm>
          <a:prstGeom prst="rect">
            <a:avLst/>
          </a:prstGeom>
        </p:spPr>
      </p:pic>
      <p:pic>
        <p:nvPicPr>
          <p:cNvPr id="20" name="Picture 8" descr="Image result for .NET">
            <a:extLst>
              <a:ext uri="{FF2B5EF4-FFF2-40B4-BE49-F238E27FC236}">
                <a16:creationId xmlns:a16="http://schemas.microsoft.com/office/drawing/2014/main" id="{7D026EAB-41AE-48D7-A705-4B8E3C4D448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529507" y="5411414"/>
            <a:ext cx="611937" cy="611937"/>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917F39D8-D256-4D75-80E0-8AD704190EDB}"/>
              </a:ext>
            </a:extLst>
          </p:cNvPr>
          <p:cNvSpPr/>
          <p:nvPr userDrawn="1"/>
        </p:nvSpPr>
        <p:spPr>
          <a:xfrm>
            <a:off x="5765696" y="4003836"/>
            <a:ext cx="1917444" cy="457016"/>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Monitoring (App Insights)</a:t>
            </a:r>
          </a:p>
        </p:txBody>
      </p:sp>
      <p:sp>
        <p:nvSpPr>
          <p:cNvPr id="29" name="Rectangle 28">
            <a:extLst>
              <a:ext uri="{FF2B5EF4-FFF2-40B4-BE49-F238E27FC236}">
                <a16:creationId xmlns:a16="http://schemas.microsoft.com/office/drawing/2014/main" id="{83358433-DF64-42FA-859C-D5F044BB9EEF}"/>
              </a:ext>
            </a:extLst>
          </p:cNvPr>
          <p:cNvSpPr/>
          <p:nvPr userDrawn="1"/>
        </p:nvSpPr>
        <p:spPr>
          <a:xfrm>
            <a:off x="5756863" y="4533903"/>
            <a:ext cx="1926277" cy="459480"/>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CI/CD (VSTS/Jenkins)</a:t>
            </a:r>
          </a:p>
        </p:txBody>
      </p:sp>
      <p:pic>
        <p:nvPicPr>
          <p:cNvPr id="40" name="Picture 16" descr="Image result for server icon">
            <a:extLst>
              <a:ext uri="{FF2B5EF4-FFF2-40B4-BE49-F238E27FC236}">
                <a16:creationId xmlns:a16="http://schemas.microsoft.com/office/drawing/2014/main" id="{AD83603E-286B-4E95-AC50-7AFD9744E255}"/>
              </a:ext>
            </a:extLst>
          </p:cNvPr>
          <p:cNvPicPr>
            <a:picLocks noChangeAspect="1" noChangeArrowheads="1"/>
          </p:cNvPicPr>
          <p:nvPr userDrawn="1"/>
        </p:nvPicPr>
        <p:blipFill>
          <a:blip r:embed="rId4">
            <a:biLevel thresh="75000"/>
            <a:extLst>
              <a:ext uri="{28A0092B-C50C-407E-A947-70E740481C1C}">
                <a14:useLocalDpi xmlns:a14="http://schemas.microsoft.com/office/drawing/2010/main" val="0"/>
              </a:ext>
            </a:extLst>
          </a:blip>
          <a:srcRect/>
          <a:stretch>
            <a:fillRect/>
          </a:stretch>
        </p:blipFill>
        <p:spPr bwMode="auto">
          <a:xfrm>
            <a:off x="141740" y="947874"/>
            <a:ext cx="342382" cy="34238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8" descr="Image result for Azure icon">
            <a:extLst>
              <a:ext uri="{FF2B5EF4-FFF2-40B4-BE49-F238E27FC236}">
                <a16:creationId xmlns:a16="http://schemas.microsoft.com/office/drawing/2014/main" id="{818A6858-48C7-40AE-96E5-815E3015AD1F}"/>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450026" y="860248"/>
            <a:ext cx="450505" cy="343982"/>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FC249E76-D96B-4A1C-88CC-56E13B4DC04C}"/>
              </a:ext>
            </a:extLst>
          </p:cNvPr>
          <p:cNvSpPr/>
          <p:nvPr userDrawn="1"/>
        </p:nvSpPr>
        <p:spPr>
          <a:xfrm>
            <a:off x="2902041" y="1065566"/>
            <a:ext cx="2371403" cy="5692621"/>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44" name="Rectangle 43">
            <a:extLst>
              <a:ext uri="{FF2B5EF4-FFF2-40B4-BE49-F238E27FC236}">
                <a16:creationId xmlns:a16="http://schemas.microsoft.com/office/drawing/2014/main" id="{62438B09-9C47-4AE0-80E4-66DADB4E2AC3}"/>
              </a:ext>
            </a:extLst>
          </p:cNvPr>
          <p:cNvSpPr/>
          <p:nvPr userDrawn="1"/>
        </p:nvSpPr>
        <p:spPr>
          <a:xfrm>
            <a:off x="2966354" y="1036546"/>
            <a:ext cx="2337499" cy="584775"/>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Lift &amp; Shift</a:t>
            </a: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(Cloud)</a:t>
            </a:r>
          </a:p>
        </p:txBody>
      </p:sp>
      <p:sp>
        <p:nvSpPr>
          <p:cNvPr id="45" name="Rectangle 44">
            <a:extLst>
              <a:ext uri="{FF2B5EF4-FFF2-40B4-BE49-F238E27FC236}">
                <a16:creationId xmlns:a16="http://schemas.microsoft.com/office/drawing/2014/main" id="{50BDDA33-9AAD-4D3A-BF7C-1045DEF9F41D}"/>
              </a:ext>
            </a:extLst>
          </p:cNvPr>
          <p:cNvSpPr/>
          <p:nvPr userDrawn="1"/>
        </p:nvSpPr>
        <p:spPr>
          <a:xfrm>
            <a:off x="3187620" y="2016436"/>
            <a:ext cx="1917444" cy="441058"/>
          </a:xfrm>
          <a:prstGeom prst="rect">
            <a:avLst/>
          </a:prstGeom>
          <a:solidFill>
            <a:srgbClr val="0072C6"/>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VMs (IaaS Azure)</a:t>
            </a:r>
          </a:p>
        </p:txBody>
      </p:sp>
      <p:sp>
        <p:nvSpPr>
          <p:cNvPr id="46" name="Rectangle 45">
            <a:extLst>
              <a:ext uri="{FF2B5EF4-FFF2-40B4-BE49-F238E27FC236}">
                <a16:creationId xmlns:a16="http://schemas.microsoft.com/office/drawing/2014/main" id="{1AB861F1-21EF-4B3B-B3CA-49886E4BF434}"/>
              </a:ext>
            </a:extLst>
          </p:cNvPr>
          <p:cNvSpPr/>
          <p:nvPr userDrawn="1"/>
        </p:nvSpPr>
        <p:spPr bwMode="auto">
          <a:xfrm>
            <a:off x="3182000" y="1589102"/>
            <a:ext cx="1917444" cy="35564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47" name="Picture 46">
            <a:extLst>
              <a:ext uri="{FF2B5EF4-FFF2-40B4-BE49-F238E27FC236}">
                <a16:creationId xmlns:a16="http://schemas.microsoft.com/office/drawing/2014/main" id="{8D53EECC-5730-406D-8385-97EDCD70967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66310" y="6091720"/>
            <a:ext cx="594649" cy="594649"/>
          </a:xfrm>
          <a:prstGeom prst="rect">
            <a:avLst/>
          </a:prstGeom>
        </p:spPr>
      </p:pic>
      <p:pic>
        <p:nvPicPr>
          <p:cNvPr id="48" name="Picture 8" descr="Image result for .NET">
            <a:extLst>
              <a:ext uri="{FF2B5EF4-FFF2-40B4-BE49-F238E27FC236}">
                <a16:creationId xmlns:a16="http://schemas.microsoft.com/office/drawing/2014/main" id="{0EB88A53-8451-412C-BEDE-A1E3B3C67B1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49021" y="5411414"/>
            <a:ext cx="611937" cy="61193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8" descr="Image result for Azure icon">
            <a:extLst>
              <a:ext uri="{FF2B5EF4-FFF2-40B4-BE49-F238E27FC236}">
                <a16:creationId xmlns:a16="http://schemas.microsoft.com/office/drawing/2014/main" id="{6E2ECDC3-A2E7-4189-9FE5-F0C485478963}"/>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869541" y="860248"/>
            <a:ext cx="450505" cy="343982"/>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FC8B0364-2D4C-41CE-94D3-C88873CDE71A}"/>
              </a:ext>
            </a:extLst>
          </p:cNvPr>
          <p:cNvSpPr/>
          <p:nvPr userDrawn="1"/>
        </p:nvSpPr>
        <p:spPr>
          <a:xfrm>
            <a:off x="3194846" y="2524377"/>
            <a:ext cx="1904597" cy="428423"/>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SQL DB Managed Instance</a:t>
            </a:r>
          </a:p>
        </p:txBody>
      </p:sp>
      <p:sp>
        <p:nvSpPr>
          <p:cNvPr id="54" name="Rectangle 53">
            <a:extLst>
              <a:ext uri="{FF2B5EF4-FFF2-40B4-BE49-F238E27FC236}">
                <a16:creationId xmlns:a16="http://schemas.microsoft.com/office/drawing/2014/main" id="{DB6F5905-7F8D-4BDE-A04A-58B492D2F930}"/>
              </a:ext>
            </a:extLst>
          </p:cNvPr>
          <p:cNvSpPr/>
          <p:nvPr userDrawn="1"/>
        </p:nvSpPr>
        <p:spPr>
          <a:xfrm>
            <a:off x="5765697" y="3525644"/>
            <a:ext cx="1920523" cy="422464"/>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Azure SQL Database</a:t>
            </a:r>
          </a:p>
        </p:txBody>
      </p:sp>
      <p:grpSp>
        <p:nvGrpSpPr>
          <p:cNvPr id="55" name="Group 54">
            <a:extLst>
              <a:ext uri="{FF2B5EF4-FFF2-40B4-BE49-F238E27FC236}">
                <a16:creationId xmlns:a16="http://schemas.microsoft.com/office/drawing/2014/main" id="{917815EA-10AF-477B-B272-E520939F415A}"/>
              </a:ext>
            </a:extLst>
          </p:cNvPr>
          <p:cNvGrpSpPr/>
          <p:nvPr userDrawn="1"/>
        </p:nvGrpSpPr>
        <p:grpSpPr>
          <a:xfrm>
            <a:off x="2692403" y="4420825"/>
            <a:ext cx="2855378" cy="715041"/>
            <a:chOff x="2541377" y="3593356"/>
            <a:chExt cx="620381" cy="715041"/>
          </a:xfrm>
        </p:grpSpPr>
        <p:sp>
          <p:nvSpPr>
            <p:cNvPr id="56" name="Arrow: Right 55">
              <a:extLst>
                <a:ext uri="{FF2B5EF4-FFF2-40B4-BE49-F238E27FC236}">
                  <a16:creationId xmlns:a16="http://schemas.microsoft.com/office/drawing/2014/main" id="{671546DE-030E-40B2-9658-1471962DEB9D}"/>
                </a:ext>
              </a:extLst>
            </p:cNvPr>
            <p:cNvSpPr/>
            <p:nvPr/>
          </p:nvSpPr>
          <p:spPr>
            <a:xfrm>
              <a:off x="2541377" y="3593356"/>
              <a:ext cx="620381" cy="715041"/>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2DFB028D-2410-4C98-B193-29D92E36AE1A}"/>
                </a:ext>
              </a:extLst>
            </p:cNvPr>
            <p:cNvSpPr/>
            <p:nvPr/>
          </p:nvSpPr>
          <p:spPr>
            <a:xfrm>
              <a:off x="2688894" y="3819725"/>
              <a:ext cx="328752" cy="259836"/>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Direct </a:t>
              </a:r>
              <a:r>
                <a:rPr lang="en-US" sz="1100">
                  <a:solidFill>
                    <a:prstClr val="white"/>
                  </a:solidFill>
                  <a:latin typeface="Segoe UI" panose="020B0502040204020203" pitchFamily="34" charset="0"/>
                  <a:cs typeface="Segoe UI" panose="020B0502040204020203" pitchFamily="34" charset="0"/>
                </a:rPr>
                <a:t>Modernization</a:t>
              </a:r>
              <a:endPar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58" name="Group 57">
            <a:extLst>
              <a:ext uri="{FF2B5EF4-FFF2-40B4-BE49-F238E27FC236}">
                <a16:creationId xmlns:a16="http://schemas.microsoft.com/office/drawing/2014/main" id="{D28145A8-2BB1-4248-9D7E-28072658845A}"/>
              </a:ext>
            </a:extLst>
          </p:cNvPr>
          <p:cNvGrpSpPr/>
          <p:nvPr userDrawn="1"/>
        </p:nvGrpSpPr>
        <p:grpSpPr>
          <a:xfrm>
            <a:off x="5112291" y="2011391"/>
            <a:ext cx="633815" cy="715041"/>
            <a:chOff x="5052079" y="3593355"/>
            <a:chExt cx="633815" cy="715041"/>
          </a:xfrm>
        </p:grpSpPr>
        <p:sp>
          <p:nvSpPr>
            <p:cNvPr id="59" name="Arrow: Right 58">
              <a:extLst>
                <a:ext uri="{FF2B5EF4-FFF2-40B4-BE49-F238E27FC236}">
                  <a16:creationId xmlns:a16="http://schemas.microsoft.com/office/drawing/2014/main" id="{0157F5DE-8538-4C8A-AA21-EC1AE91884A3}"/>
                </a:ext>
              </a:extLst>
            </p:cNvPr>
            <p:cNvSpPr/>
            <p:nvPr/>
          </p:nvSpPr>
          <p:spPr>
            <a:xfrm>
              <a:off x="5083319" y="3593355"/>
              <a:ext cx="602575" cy="715041"/>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ADC78ABF-3500-45D0-BF3D-42FE91DABAAD}"/>
                </a:ext>
              </a:extLst>
            </p:cNvPr>
            <p:cNvSpPr/>
            <p:nvPr/>
          </p:nvSpPr>
          <p:spPr>
            <a:xfrm>
              <a:off x="5052079" y="3812588"/>
              <a:ext cx="597061" cy="265009"/>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Enrich</a:t>
              </a:r>
            </a:p>
          </p:txBody>
        </p:sp>
      </p:grpSp>
      <p:sp>
        <p:nvSpPr>
          <p:cNvPr id="62" name="Rectangle 61">
            <a:extLst>
              <a:ext uri="{FF2B5EF4-FFF2-40B4-BE49-F238E27FC236}">
                <a16:creationId xmlns:a16="http://schemas.microsoft.com/office/drawing/2014/main" id="{5E01CF4A-E709-4AC7-BA5E-8AAE0C9D8846}"/>
              </a:ext>
            </a:extLst>
          </p:cNvPr>
          <p:cNvSpPr/>
          <p:nvPr userDrawn="1"/>
        </p:nvSpPr>
        <p:spPr>
          <a:xfrm>
            <a:off x="5756863" y="3030737"/>
            <a:ext cx="1917444" cy="425709"/>
          </a:xfrm>
          <a:prstGeom prst="rect">
            <a:avLst/>
          </a:prstGeom>
          <a:solidFill>
            <a:srgbClr val="0072C6">
              <a:alpha val="60000"/>
            </a:srgbClr>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Azure App Service</a:t>
            </a:r>
          </a:p>
        </p:txBody>
      </p:sp>
      <p:sp>
        <p:nvSpPr>
          <p:cNvPr id="65" name="Oval 64">
            <a:extLst>
              <a:ext uri="{FF2B5EF4-FFF2-40B4-BE49-F238E27FC236}">
                <a16:creationId xmlns:a16="http://schemas.microsoft.com/office/drawing/2014/main" id="{555B7122-F298-4866-86EB-E786E08EA865}"/>
              </a:ext>
            </a:extLst>
          </p:cNvPr>
          <p:cNvSpPr/>
          <p:nvPr userDrawn="1"/>
        </p:nvSpPr>
        <p:spPr bwMode="auto">
          <a:xfrm>
            <a:off x="3956362" y="792984"/>
            <a:ext cx="247996" cy="23911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00" b="1">
                <a:solidFill>
                  <a:prstClr val="black"/>
                </a:solidFill>
                <a:latin typeface="Arial" charset="0"/>
              </a:rPr>
              <a:t>1</a:t>
            </a:r>
          </a:p>
        </p:txBody>
      </p:sp>
      <p:sp>
        <p:nvSpPr>
          <p:cNvPr id="66" name="Oval 65">
            <a:extLst>
              <a:ext uri="{FF2B5EF4-FFF2-40B4-BE49-F238E27FC236}">
                <a16:creationId xmlns:a16="http://schemas.microsoft.com/office/drawing/2014/main" id="{6F9F870B-3BF4-4C76-801E-D783BCFA124E}"/>
              </a:ext>
            </a:extLst>
          </p:cNvPr>
          <p:cNvSpPr/>
          <p:nvPr userDrawn="1"/>
        </p:nvSpPr>
        <p:spPr bwMode="auto">
          <a:xfrm>
            <a:off x="6565544" y="792984"/>
            <a:ext cx="247996" cy="23911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00" b="1">
                <a:solidFill>
                  <a:prstClr val="black"/>
                </a:solidFill>
                <a:latin typeface="Arial" charset="0"/>
              </a:rPr>
              <a:t>2</a:t>
            </a:r>
          </a:p>
        </p:txBody>
      </p:sp>
      <p:sp>
        <p:nvSpPr>
          <p:cNvPr id="69" name="Rectangle 68">
            <a:extLst>
              <a:ext uri="{FF2B5EF4-FFF2-40B4-BE49-F238E27FC236}">
                <a16:creationId xmlns:a16="http://schemas.microsoft.com/office/drawing/2014/main" id="{C5585382-2296-492D-8FC5-77F034BAB038}"/>
              </a:ext>
            </a:extLst>
          </p:cNvPr>
          <p:cNvSpPr/>
          <p:nvPr userDrawn="1"/>
        </p:nvSpPr>
        <p:spPr>
          <a:xfrm>
            <a:off x="362356" y="2048257"/>
            <a:ext cx="2145980" cy="2044902"/>
          </a:xfrm>
          <a:prstGeom prst="rect">
            <a:avLst/>
          </a:prstGeom>
          <a:solidFill>
            <a:srgbClr val="68217A"/>
          </a:solidFill>
          <a:ln w="10795" cap="flat" cmpd="sng" algn="ctr">
            <a:noFill/>
            <a:prstDash val="solid"/>
          </a:ln>
          <a:effectLst/>
        </p:spPr>
        <p:txBody>
          <a:bodyPr rtlCol="0" anchor="t"/>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ASP.NET</a:t>
            </a:r>
          </a:p>
        </p:txBody>
      </p:sp>
      <p:sp>
        <p:nvSpPr>
          <p:cNvPr id="70" name="Rectangle 69">
            <a:extLst>
              <a:ext uri="{FF2B5EF4-FFF2-40B4-BE49-F238E27FC236}">
                <a16:creationId xmlns:a16="http://schemas.microsoft.com/office/drawing/2014/main" id="{BFFF7615-84EE-4B4C-A4CF-DDBE04CF6A24}"/>
              </a:ext>
            </a:extLst>
          </p:cNvPr>
          <p:cNvSpPr/>
          <p:nvPr userDrawn="1"/>
        </p:nvSpPr>
        <p:spPr bwMode="auto">
          <a:xfrm>
            <a:off x="652891" y="2317188"/>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MVC</a:t>
            </a:r>
          </a:p>
        </p:txBody>
      </p:sp>
      <p:sp>
        <p:nvSpPr>
          <p:cNvPr id="71" name="Rectangle 70">
            <a:extLst>
              <a:ext uri="{FF2B5EF4-FFF2-40B4-BE49-F238E27FC236}">
                <a16:creationId xmlns:a16="http://schemas.microsoft.com/office/drawing/2014/main" id="{801A62D1-C454-415C-A807-C1E56F7ED0CC}"/>
              </a:ext>
            </a:extLst>
          </p:cNvPr>
          <p:cNvSpPr/>
          <p:nvPr userDrawn="1"/>
        </p:nvSpPr>
        <p:spPr bwMode="auto">
          <a:xfrm>
            <a:off x="652891" y="2661668"/>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WebForms</a:t>
            </a:r>
          </a:p>
        </p:txBody>
      </p:sp>
      <p:sp>
        <p:nvSpPr>
          <p:cNvPr id="72" name="Rectangle 71">
            <a:extLst>
              <a:ext uri="{FF2B5EF4-FFF2-40B4-BE49-F238E27FC236}">
                <a16:creationId xmlns:a16="http://schemas.microsoft.com/office/drawing/2014/main" id="{090DF17E-901A-4D2B-B0FC-1EC0F4BBDE50}"/>
              </a:ext>
            </a:extLst>
          </p:cNvPr>
          <p:cNvSpPr/>
          <p:nvPr userDrawn="1"/>
        </p:nvSpPr>
        <p:spPr bwMode="auto">
          <a:xfrm>
            <a:off x="652891" y="3008444"/>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API</a:t>
            </a:r>
          </a:p>
        </p:txBody>
      </p:sp>
      <p:sp>
        <p:nvSpPr>
          <p:cNvPr id="73" name="Rectangle 72">
            <a:extLst>
              <a:ext uri="{FF2B5EF4-FFF2-40B4-BE49-F238E27FC236}">
                <a16:creationId xmlns:a16="http://schemas.microsoft.com/office/drawing/2014/main" id="{AA6D36EF-6F49-4398-A605-84BC3E1A6614}"/>
              </a:ext>
            </a:extLst>
          </p:cNvPr>
          <p:cNvSpPr/>
          <p:nvPr userDrawn="1"/>
        </p:nvSpPr>
        <p:spPr bwMode="auto">
          <a:xfrm>
            <a:off x="652891" y="3347842"/>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SignalR</a:t>
            </a:r>
          </a:p>
        </p:txBody>
      </p:sp>
      <p:sp>
        <p:nvSpPr>
          <p:cNvPr id="74" name="Rectangle 73">
            <a:extLst>
              <a:ext uri="{FF2B5EF4-FFF2-40B4-BE49-F238E27FC236}">
                <a16:creationId xmlns:a16="http://schemas.microsoft.com/office/drawing/2014/main" id="{910EFDAC-1195-45D3-9276-2DE77CFB84D8}"/>
              </a:ext>
            </a:extLst>
          </p:cNvPr>
          <p:cNvSpPr/>
          <p:nvPr userDrawn="1"/>
        </p:nvSpPr>
        <p:spPr bwMode="auto">
          <a:xfrm>
            <a:off x="652891" y="3687366"/>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Pages</a:t>
            </a:r>
          </a:p>
        </p:txBody>
      </p:sp>
      <p:sp>
        <p:nvSpPr>
          <p:cNvPr id="75" name="Rectangle 74">
            <a:extLst>
              <a:ext uri="{FF2B5EF4-FFF2-40B4-BE49-F238E27FC236}">
                <a16:creationId xmlns:a16="http://schemas.microsoft.com/office/drawing/2014/main" id="{0047106D-08B3-47FD-8057-61345CCDEC9F}"/>
              </a:ext>
            </a:extLst>
          </p:cNvPr>
          <p:cNvSpPr/>
          <p:nvPr userDrawn="1"/>
        </p:nvSpPr>
        <p:spPr bwMode="auto">
          <a:xfrm>
            <a:off x="357585" y="4133467"/>
            <a:ext cx="2144631" cy="35535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WCF</a:t>
            </a:r>
          </a:p>
        </p:txBody>
      </p:sp>
      <p:sp>
        <p:nvSpPr>
          <p:cNvPr id="76" name="Rectangle 75">
            <a:extLst>
              <a:ext uri="{FF2B5EF4-FFF2-40B4-BE49-F238E27FC236}">
                <a16:creationId xmlns:a16="http://schemas.microsoft.com/office/drawing/2014/main" id="{9018FA37-A842-44ED-A5D5-65901E94D4D5}"/>
              </a:ext>
            </a:extLst>
          </p:cNvPr>
          <p:cNvSpPr/>
          <p:nvPr userDrawn="1"/>
        </p:nvSpPr>
        <p:spPr>
          <a:xfrm>
            <a:off x="357585" y="4529559"/>
            <a:ext cx="2154333" cy="450531"/>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Relational Database</a:t>
            </a:r>
          </a:p>
          <a:p>
            <a:pPr marL="0" marR="0" lvl="0" indent="0" algn="ctr" defTabSz="685668" rtl="0" eaLnBrk="1" fontAlgn="base" latinLnBrk="0" hangingPunct="1">
              <a:lnSpc>
                <a:spcPct val="100000"/>
              </a:lnSpc>
              <a:spcBef>
                <a:spcPct val="0"/>
              </a:spcBef>
              <a:spcAft>
                <a:spcPct val="0"/>
              </a:spcAft>
              <a:buClrTx/>
              <a:buSzTx/>
              <a:buFontTx/>
              <a:buNone/>
              <a:tabLst/>
              <a:defRPr/>
            </a:pPr>
            <a:r>
              <a:rPr lang="en-US" sz="1200" kern="0">
                <a:gradFill>
                  <a:gsLst>
                    <a:gs pos="0">
                      <a:srgbClr val="FFFFFF"/>
                    </a:gs>
                    <a:gs pos="100000">
                      <a:srgbClr val="FFFFFF"/>
                    </a:gs>
                  </a:gsLst>
                  <a:lin ang="5400000" scaled="0"/>
                </a:gradFill>
                <a:latin typeface="Segoe UI"/>
                <a:cs typeface="Segoe UI Light" pitchFamily="34" charset="0"/>
              </a:rPr>
              <a:t>(SQL, Oracle, MySQL, etc.)</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8" name="Picture 4" descr="Image result for Windows Server logo">
            <a:extLst>
              <a:ext uri="{FF2B5EF4-FFF2-40B4-BE49-F238E27FC236}">
                <a16:creationId xmlns:a16="http://schemas.microsoft.com/office/drawing/2014/main" id="{033268A0-D424-4761-A762-1A41B44F777C}"/>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l="24919" t="-3146" r="39847" b="30280"/>
          <a:stretch/>
        </p:blipFill>
        <p:spPr bwMode="auto">
          <a:xfrm>
            <a:off x="958771" y="6055432"/>
            <a:ext cx="746284" cy="629403"/>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84C10299-D1B5-4B05-B69C-56EDF5B303CA}"/>
              </a:ext>
            </a:extLst>
          </p:cNvPr>
          <p:cNvSpPr/>
          <p:nvPr userDrawn="1"/>
        </p:nvSpPr>
        <p:spPr>
          <a:xfrm>
            <a:off x="3194846" y="3020793"/>
            <a:ext cx="1917444" cy="428423"/>
          </a:xfrm>
          <a:prstGeom prst="rect">
            <a:avLst/>
          </a:prstGeom>
          <a:solidFill>
            <a:srgbClr val="860000"/>
          </a:solidFill>
          <a:ln w="10795" cap="flat" cmpd="sng" algn="ctr">
            <a:noFill/>
            <a:prstDash val="solid"/>
          </a:ln>
          <a:effectLst/>
        </p:spPr>
        <p:txBody>
          <a:bodyPr rtlCol="0" anchor="ctr"/>
          <a:lstStyle/>
          <a:p>
            <a:pPr lvl="0" algn="ctr" defTabSz="685668" fontAlgn="base">
              <a:spcBef>
                <a:spcPct val="0"/>
              </a:spcBef>
              <a:spcAft>
                <a:spcPct val="0"/>
              </a:spcAft>
              <a:defRPr/>
            </a:pPr>
            <a:r>
              <a:rPr lang="en-US" sz="1200" kern="0">
                <a:gradFill>
                  <a:gsLst>
                    <a:gs pos="0">
                      <a:srgbClr val="FFFFFF"/>
                    </a:gs>
                    <a:gs pos="100000">
                      <a:srgbClr val="FFFFFF"/>
                    </a:gs>
                  </a:gsLst>
                  <a:lin ang="5400000" scaled="0"/>
                </a:gradFill>
                <a:latin typeface="Segoe UI"/>
                <a:cs typeface="Segoe UI Light" pitchFamily="34" charset="0"/>
              </a:rPr>
              <a:t>SQL Server VM</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0" name="Rectangle 79">
            <a:extLst>
              <a:ext uri="{FF2B5EF4-FFF2-40B4-BE49-F238E27FC236}">
                <a16:creationId xmlns:a16="http://schemas.microsoft.com/office/drawing/2014/main" id="{8E4BD212-AE6C-4B99-B0C0-E3A7FBA8C58B}"/>
              </a:ext>
            </a:extLst>
          </p:cNvPr>
          <p:cNvSpPr/>
          <p:nvPr userDrawn="1"/>
        </p:nvSpPr>
        <p:spPr>
          <a:xfrm>
            <a:off x="3194846" y="3503502"/>
            <a:ext cx="1917444" cy="428423"/>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Other RDBMS VMs</a:t>
            </a:r>
          </a:p>
        </p:txBody>
      </p:sp>
      <p:sp>
        <p:nvSpPr>
          <p:cNvPr id="81" name="Rectangle 80">
            <a:extLst>
              <a:ext uri="{FF2B5EF4-FFF2-40B4-BE49-F238E27FC236}">
                <a16:creationId xmlns:a16="http://schemas.microsoft.com/office/drawing/2014/main" id="{E9E0E73C-CE50-46F3-A839-9D73B437357C}"/>
              </a:ext>
            </a:extLst>
          </p:cNvPr>
          <p:cNvSpPr/>
          <p:nvPr userDrawn="1"/>
        </p:nvSpPr>
        <p:spPr>
          <a:xfrm>
            <a:off x="3204958" y="3995817"/>
            <a:ext cx="1917444" cy="457016"/>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Your current IaaS Monitoring </a:t>
            </a:r>
            <a:r>
              <a:rPr lang="en-US" sz="1200" kern="0">
                <a:gradFill>
                  <a:gsLst>
                    <a:gs pos="0">
                      <a:srgbClr val="FFFFFF"/>
                    </a:gs>
                    <a:gs pos="100000">
                      <a:srgbClr val="FFFFFF"/>
                    </a:gs>
                  </a:gsLst>
                  <a:lin ang="5400000" scaled="0"/>
                </a:gradFill>
                <a:latin typeface="Segoe UI"/>
                <a:cs typeface="Segoe UI Light" pitchFamily="34" charset="0"/>
              </a:rPr>
              <a:t>Tools</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2" name="Arrow: Right 81">
            <a:extLst>
              <a:ext uri="{FF2B5EF4-FFF2-40B4-BE49-F238E27FC236}">
                <a16:creationId xmlns:a16="http://schemas.microsoft.com/office/drawing/2014/main" id="{A8B474CF-45A4-4095-B09C-9391B5E8FA9E}"/>
              </a:ext>
            </a:extLst>
          </p:cNvPr>
          <p:cNvSpPr/>
          <p:nvPr userDrawn="1"/>
        </p:nvSpPr>
        <p:spPr>
          <a:xfrm>
            <a:off x="2532343" y="2011390"/>
            <a:ext cx="602575" cy="715041"/>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1763B577-B43B-4AB8-8098-BE021B84CB87}"/>
              </a:ext>
            </a:extLst>
          </p:cNvPr>
          <p:cNvSpPr/>
          <p:nvPr userDrawn="1"/>
        </p:nvSpPr>
        <p:spPr>
          <a:xfrm>
            <a:off x="2540655" y="2158511"/>
            <a:ext cx="597061" cy="437684"/>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Lift &amp;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Shift</a:t>
            </a:r>
          </a:p>
        </p:txBody>
      </p:sp>
    </p:spTree>
    <p:extLst>
      <p:ext uri="{BB962C8B-B14F-4D97-AF65-F5344CB8AC3E}">
        <p14:creationId xmlns:p14="http://schemas.microsoft.com/office/powerpoint/2010/main" val="3479013052"/>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962695C-2185-4E05-94E6-186801CAC439}"/>
              </a:ext>
            </a:extLst>
          </p:cNvPr>
          <p:cNvSpPr>
            <a:spLocks noGrp="1"/>
          </p:cNvSpPr>
          <p:nvPr>
            <p:ph type="sldNum" sz="quarter" idx="12"/>
          </p:nvPr>
        </p:nvSpPr>
        <p:spPr>
          <a:xfrm>
            <a:off x="8610600" y="6356351"/>
            <a:ext cx="2743200" cy="365125"/>
          </a:xfrm>
          <a:prstGeom prst="rect">
            <a:avLst/>
          </a:prstGeom>
        </p:spPr>
        <p:txBody>
          <a:bodyPr/>
          <a:lstStyle/>
          <a:p>
            <a:fld id="{27D3882F-12A7-44E5-A720-F0805A4EC1C9}" type="slidenum">
              <a:rPr lang="en-US" smtClean="0"/>
              <a:t>‹#›</a:t>
            </a:fld>
            <a:endParaRPr lang="en-US"/>
          </a:p>
        </p:txBody>
      </p:sp>
      <p:sp>
        <p:nvSpPr>
          <p:cNvPr id="6" name="Rectangle 5">
            <a:extLst>
              <a:ext uri="{FF2B5EF4-FFF2-40B4-BE49-F238E27FC236}">
                <a16:creationId xmlns:a16="http://schemas.microsoft.com/office/drawing/2014/main" id="{91F19F20-F9A5-49F1-8A9F-C2F53F8332F6}"/>
              </a:ext>
            </a:extLst>
          </p:cNvPr>
          <p:cNvSpPr/>
          <p:nvPr userDrawn="1"/>
        </p:nvSpPr>
        <p:spPr>
          <a:xfrm>
            <a:off x="185723" y="1065567"/>
            <a:ext cx="2509965" cy="5692621"/>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 name="Picture 8" descr="Image result for .NET">
            <a:extLst>
              <a:ext uri="{FF2B5EF4-FFF2-40B4-BE49-F238E27FC236}">
                <a16:creationId xmlns:a16="http://schemas.microsoft.com/office/drawing/2014/main" id="{19804C73-0208-4829-A94A-4E77F6781CF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3119" y="5409202"/>
            <a:ext cx="611937" cy="61193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0DFD5A-01ED-406C-ACD6-93F307E416C7}"/>
              </a:ext>
            </a:extLst>
          </p:cNvPr>
          <p:cNvSpPr/>
          <p:nvPr userDrawn="1"/>
        </p:nvSpPr>
        <p:spPr>
          <a:xfrm>
            <a:off x="138310" y="1038461"/>
            <a:ext cx="2629951" cy="584775"/>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Existing</a:t>
            </a: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(on-prem.)</a:t>
            </a:r>
          </a:p>
        </p:txBody>
      </p:sp>
      <p:sp>
        <p:nvSpPr>
          <p:cNvPr id="9" name="Rectangle 8">
            <a:extLst>
              <a:ext uri="{FF2B5EF4-FFF2-40B4-BE49-F238E27FC236}">
                <a16:creationId xmlns:a16="http://schemas.microsoft.com/office/drawing/2014/main" id="{A506988D-A2D8-4E8D-9482-CFC834EB3A0D}"/>
              </a:ext>
            </a:extLst>
          </p:cNvPr>
          <p:cNvSpPr/>
          <p:nvPr userDrawn="1"/>
        </p:nvSpPr>
        <p:spPr>
          <a:xfrm>
            <a:off x="5482525" y="1093826"/>
            <a:ext cx="2371403" cy="5692621"/>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0" name="Rectangle 9">
            <a:extLst>
              <a:ext uri="{FF2B5EF4-FFF2-40B4-BE49-F238E27FC236}">
                <a16:creationId xmlns:a16="http://schemas.microsoft.com/office/drawing/2014/main" id="{B6CD75E5-030D-48A9-A033-022F1C5F0FE0}"/>
              </a:ext>
            </a:extLst>
          </p:cNvPr>
          <p:cNvSpPr/>
          <p:nvPr userDrawn="1"/>
        </p:nvSpPr>
        <p:spPr>
          <a:xfrm>
            <a:off x="5546839" y="1036546"/>
            <a:ext cx="2337499" cy="584775"/>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Cloud-Ready</a:t>
            </a:r>
            <a:r>
              <a:rPr kumimoji="0" lang="en-US" sz="1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(Cloud)</a:t>
            </a:r>
          </a:p>
        </p:txBody>
      </p:sp>
      <p:sp>
        <p:nvSpPr>
          <p:cNvPr id="11" name="Rectangle 10">
            <a:extLst>
              <a:ext uri="{FF2B5EF4-FFF2-40B4-BE49-F238E27FC236}">
                <a16:creationId xmlns:a16="http://schemas.microsoft.com/office/drawing/2014/main" id="{345D021F-39FF-488E-BB22-E2780713C68D}"/>
              </a:ext>
            </a:extLst>
          </p:cNvPr>
          <p:cNvSpPr/>
          <p:nvPr userDrawn="1"/>
        </p:nvSpPr>
        <p:spPr>
          <a:xfrm>
            <a:off x="8063011" y="1069560"/>
            <a:ext cx="3848417" cy="5692621"/>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2" name="Rectangle 11">
            <a:extLst>
              <a:ext uri="{FF2B5EF4-FFF2-40B4-BE49-F238E27FC236}">
                <a16:creationId xmlns:a16="http://schemas.microsoft.com/office/drawing/2014/main" id="{CD172C72-9723-4BCD-82A3-384AA5762EC2}"/>
              </a:ext>
            </a:extLst>
          </p:cNvPr>
          <p:cNvSpPr/>
          <p:nvPr userDrawn="1"/>
        </p:nvSpPr>
        <p:spPr>
          <a:xfrm>
            <a:off x="8558941" y="1029738"/>
            <a:ext cx="3003323" cy="594650"/>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Cloud-Native</a:t>
            </a: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Microservices apps (Cloud)</a:t>
            </a:r>
          </a:p>
        </p:txBody>
      </p:sp>
      <p:sp>
        <p:nvSpPr>
          <p:cNvPr id="14" name="Rectangle 13">
            <a:extLst>
              <a:ext uri="{FF2B5EF4-FFF2-40B4-BE49-F238E27FC236}">
                <a16:creationId xmlns:a16="http://schemas.microsoft.com/office/drawing/2014/main" id="{B615E164-25E3-484A-B9E1-14D0B627F558}"/>
              </a:ext>
            </a:extLst>
          </p:cNvPr>
          <p:cNvSpPr/>
          <p:nvPr userDrawn="1"/>
        </p:nvSpPr>
        <p:spPr>
          <a:xfrm>
            <a:off x="5762485" y="2524376"/>
            <a:ext cx="1917444" cy="435273"/>
          </a:xfrm>
          <a:prstGeom prst="rect">
            <a:avLst/>
          </a:prstGeom>
          <a:solidFill>
            <a:srgbClr val="0072C6"/>
          </a:solidFill>
          <a:ln w="10795" cap="flat" cmpd="sng" algn="ctr">
            <a:noFill/>
            <a:prstDash val="solid"/>
          </a:ln>
          <a:effectLst/>
        </p:spPr>
        <p:txBody>
          <a:bodyPr rtlCol="0" anchor="ctr"/>
          <a:lstStyle/>
          <a:p>
            <a:pPr algn="ctr" defTabSz="685668" fontAlgn="base">
              <a:spcBef>
                <a:spcPct val="0"/>
              </a:spcBef>
              <a:spcAft>
                <a:spcPct val="0"/>
              </a:spcAft>
            </a:pPr>
            <a:r>
              <a:rPr lang="en-US" sz="1200" kern="0">
                <a:gradFill>
                  <a:gsLst>
                    <a:gs pos="0">
                      <a:srgbClr val="FFFFFF"/>
                    </a:gs>
                    <a:gs pos="100000">
                      <a:srgbClr val="FFFFFF"/>
                    </a:gs>
                  </a:gsLst>
                  <a:lin ang="5400000" scaled="0"/>
                </a:gradFill>
                <a:latin typeface="Segoe UI"/>
                <a:cs typeface="Segoe UI Light" pitchFamily="34" charset="0"/>
              </a:rPr>
              <a:t>Windows Containers</a:t>
            </a:r>
          </a:p>
          <a:p>
            <a:pPr algn="ctr" defTabSz="685668" fontAlgn="base">
              <a:spcBef>
                <a:spcPct val="0"/>
              </a:spcBef>
              <a:spcAft>
                <a:spcPct val="0"/>
              </a:spcAft>
            </a:pPr>
            <a:r>
              <a:rPr lang="en-US" sz="1200" kern="0">
                <a:gradFill>
                  <a:gsLst>
                    <a:gs pos="0">
                      <a:srgbClr val="FFFFFF"/>
                    </a:gs>
                    <a:gs pos="100000">
                      <a:srgbClr val="FFFFFF"/>
                    </a:gs>
                  </a:gsLst>
                  <a:lin ang="5400000" scaled="0"/>
                </a:gradFill>
                <a:latin typeface="Segoe UI"/>
                <a:cs typeface="Segoe UI Light" pitchFamily="34" charset="0"/>
              </a:rPr>
              <a:t>On Service Fabric</a:t>
            </a:r>
          </a:p>
        </p:txBody>
      </p:sp>
      <p:sp>
        <p:nvSpPr>
          <p:cNvPr id="15" name="Rectangle 14">
            <a:extLst>
              <a:ext uri="{FF2B5EF4-FFF2-40B4-BE49-F238E27FC236}">
                <a16:creationId xmlns:a16="http://schemas.microsoft.com/office/drawing/2014/main" id="{0A210C0F-1689-4B68-B31C-D496F3040BAE}"/>
              </a:ext>
            </a:extLst>
          </p:cNvPr>
          <p:cNvSpPr/>
          <p:nvPr userDrawn="1"/>
        </p:nvSpPr>
        <p:spPr>
          <a:xfrm>
            <a:off x="5762485" y="2022221"/>
            <a:ext cx="1917444" cy="435273"/>
          </a:xfrm>
          <a:prstGeom prst="rect">
            <a:avLst/>
          </a:prstGeom>
          <a:solidFill>
            <a:srgbClr val="0072C6"/>
          </a:solidFill>
          <a:ln w="10795" cap="flat" cmpd="sng" algn="ctr">
            <a:noFill/>
            <a:prstDash val="solid"/>
          </a:ln>
          <a:effectLst/>
        </p:spPr>
        <p:txBody>
          <a:bodyPr rtlCol="0" anchor="ctr"/>
          <a:lstStyle/>
          <a:p>
            <a:pPr lvl="0" algn="ctr" defTabSz="685668" fontAlgn="base">
              <a:spcBef>
                <a:spcPct val="0"/>
              </a:spcBef>
              <a:spcAft>
                <a:spcPct val="0"/>
              </a:spcAft>
              <a:defRPr/>
            </a:pPr>
            <a:r>
              <a:rPr lang="en-US" sz="1200" kern="0" dirty="0">
                <a:gradFill>
                  <a:gsLst>
                    <a:gs pos="0">
                      <a:srgbClr val="FFFFFF"/>
                    </a:gs>
                    <a:gs pos="100000">
                      <a:srgbClr val="FFFFFF"/>
                    </a:gs>
                  </a:gsLst>
                  <a:lin ang="5400000" scaled="0"/>
                </a:gradFill>
                <a:latin typeface="Segoe UI"/>
                <a:cs typeface="Segoe UI Light" pitchFamily="34" charset="0"/>
              </a:rPr>
              <a:t>Windows Containers</a:t>
            </a:r>
          </a:p>
          <a:p>
            <a:pPr lvl="0" algn="ctr" defTabSz="685668" fontAlgn="base">
              <a:spcBef>
                <a:spcPct val="0"/>
              </a:spcBef>
              <a:spcAft>
                <a:spcPct val="0"/>
              </a:spcAft>
              <a:defRPr/>
            </a:pPr>
            <a:r>
              <a:rPr lang="en-US" sz="1200" kern="0" dirty="0">
                <a:gradFill>
                  <a:gsLst>
                    <a:gs pos="0">
                      <a:srgbClr val="FFFFFF"/>
                    </a:gs>
                    <a:gs pos="100000">
                      <a:srgbClr val="FFFFFF"/>
                    </a:gs>
                  </a:gsLst>
                  <a:lin ang="5400000" scaled="0"/>
                </a:gradFill>
                <a:latin typeface="Segoe UI"/>
                <a:cs typeface="Segoe UI Light" pitchFamily="34" charset="0"/>
              </a:rPr>
              <a:t>On VMs</a:t>
            </a: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6" name="Rectangle 15">
            <a:extLst>
              <a:ext uri="{FF2B5EF4-FFF2-40B4-BE49-F238E27FC236}">
                <a16:creationId xmlns:a16="http://schemas.microsoft.com/office/drawing/2014/main" id="{034FFAC5-A80C-4CFA-8B03-0892CBE4A7ED}"/>
              </a:ext>
            </a:extLst>
          </p:cNvPr>
          <p:cNvSpPr/>
          <p:nvPr userDrawn="1"/>
        </p:nvSpPr>
        <p:spPr bwMode="auto">
          <a:xfrm>
            <a:off x="5762485" y="1589102"/>
            <a:ext cx="1917444" cy="35564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sp>
        <p:nvSpPr>
          <p:cNvPr id="17" name="Rectangle 16">
            <a:extLst>
              <a:ext uri="{FF2B5EF4-FFF2-40B4-BE49-F238E27FC236}">
                <a16:creationId xmlns:a16="http://schemas.microsoft.com/office/drawing/2014/main" id="{ABE83C21-FC80-43C8-9774-D415FD9E6703}"/>
              </a:ext>
            </a:extLst>
          </p:cNvPr>
          <p:cNvSpPr/>
          <p:nvPr userDrawn="1"/>
        </p:nvSpPr>
        <p:spPr bwMode="auto">
          <a:xfrm>
            <a:off x="362356" y="1618660"/>
            <a:ext cx="2145980" cy="35564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sp>
        <p:nvSpPr>
          <p:cNvPr id="18" name="Rectangle 17">
            <a:extLst>
              <a:ext uri="{FF2B5EF4-FFF2-40B4-BE49-F238E27FC236}">
                <a16:creationId xmlns:a16="http://schemas.microsoft.com/office/drawing/2014/main" id="{57C657C1-4F3C-4586-BDF4-51B96D4D881D}"/>
              </a:ext>
            </a:extLst>
          </p:cNvPr>
          <p:cNvSpPr/>
          <p:nvPr userDrawn="1"/>
        </p:nvSpPr>
        <p:spPr bwMode="auto">
          <a:xfrm>
            <a:off x="8269611" y="1583920"/>
            <a:ext cx="3472634" cy="35564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Microservices</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19" name="Picture 18">
            <a:extLst>
              <a:ext uri="{FF2B5EF4-FFF2-40B4-BE49-F238E27FC236}">
                <a16:creationId xmlns:a16="http://schemas.microsoft.com/office/drawing/2014/main" id="{B7B3642C-D9DF-4E86-88D9-B7CF7B73838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46795" y="6091720"/>
            <a:ext cx="594649" cy="594649"/>
          </a:xfrm>
          <a:prstGeom prst="rect">
            <a:avLst/>
          </a:prstGeom>
        </p:spPr>
      </p:pic>
      <p:pic>
        <p:nvPicPr>
          <p:cNvPr id="20" name="Picture 8" descr="Image result for .NET">
            <a:extLst>
              <a:ext uri="{FF2B5EF4-FFF2-40B4-BE49-F238E27FC236}">
                <a16:creationId xmlns:a16="http://schemas.microsoft.com/office/drawing/2014/main" id="{7D026EAB-41AE-48D7-A705-4B8E3C4D448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529507" y="5411414"/>
            <a:ext cx="611937" cy="611937"/>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E8CE5281-258D-44EF-A65D-160E3634EC51}"/>
              </a:ext>
            </a:extLst>
          </p:cNvPr>
          <p:cNvSpPr/>
          <p:nvPr userDrawn="1"/>
        </p:nvSpPr>
        <p:spPr>
          <a:xfrm>
            <a:off x="9723751" y="2022221"/>
            <a:ext cx="2027138" cy="435273"/>
          </a:xfrm>
          <a:prstGeom prst="rect">
            <a:avLst/>
          </a:prstGeom>
          <a:solidFill>
            <a:srgbClr val="0072C6"/>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Linux/Windows Containers</a:t>
            </a:r>
          </a:p>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On Service Fabric</a:t>
            </a:r>
          </a:p>
        </p:txBody>
      </p:sp>
      <p:sp>
        <p:nvSpPr>
          <p:cNvPr id="22" name="Rectangle 21">
            <a:extLst>
              <a:ext uri="{FF2B5EF4-FFF2-40B4-BE49-F238E27FC236}">
                <a16:creationId xmlns:a16="http://schemas.microsoft.com/office/drawing/2014/main" id="{E3080370-40FF-4C67-89FC-D6A4C509CB2D}"/>
              </a:ext>
            </a:extLst>
          </p:cNvPr>
          <p:cNvSpPr/>
          <p:nvPr userDrawn="1"/>
        </p:nvSpPr>
        <p:spPr>
          <a:xfrm>
            <a:off x="9723751" y="2517527"/>
            <a:ext cx="2027138" cy="435273"/>
          </a:xfrm>
          <a:prstGeom prst="rect">
            <a:avLst/>
          </a:prstGeom>
          <a:solidFill>
            <a:srgbClr val="0072C6"/>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Linux/Windows Containers</a:t>
            </a:r>
          </a:p>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On ACS </a:t>
            </a:r>
            <a:r>
              <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t>
            </a:r>
            <a:r>
              <a:rPr kumimoji="0" lang="en-US" sz="800" b="0" i="1"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Kubernetes, DC/OS, Swarm)</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23" name="Rectangle 22">
            <a:extLst>
              <a:ext uri="{FF2B5EF4-FFF2-40B4-BE49-F238E27FC236}">
                <a16:creationId xmlns:a16="http://schemas.microsoft.com/office/drawing/2014/main" id="{126049B9-96B9-407A-9DE8-8AFEB876120C}"/>
              </a:ext>
            </a:extLst>
          </p:cNvPr>
          <p:cNvSpPr/>
          <p:nvPr userDrawn="1"/>
        </p:nvSpPr>
        <p:spPr>
          <a:xfrm>
            <a:off x="9723751" y="3013942"/>
            <a:ext cx="2027138" cy="435273"/>
          </a:xfrm>
          <a:prstGeom prst="rect">
            <a:avLst/>
          </a:prstGeom>
          <a:solidFill>
            <a:srgbClr val="589CCF"/>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Extended with serverless services (Azure Functions)</a:t>
            </a:r>
          </a:p>
        </p:txBody>
      </p:sp>
      <p:grpSp>
        <p:nvGrpSpPr>
          <p:cNvPr id="24" name="Group 23">
            <a:extLst>
              <a:ext uri="{FF2B5EF4-FFF2-40B4-BE49-F238E27FC236}">
                <a16:creationId xmlns:a16="http://schemas.microsoft.com/office/drawing/2014/main" id="{0B3AB4A4-801F-4B7B-82BA-490349E14B1C}"/>
              </a:ext>
            </a:extLst>
          </p:cNvPr>
          <p:cNvGrpSpPr/>
          <p:nvPr userDrawn="1"/>
        </p:nvGrpSpPr>
        <p:grpSpPr>
          <a:xfrm>
            <a:off x="9012496" y="5303933"/>
            <a:ext cx="2001755" cy="726482"/>
            <a:chOff x="8657058" y="4912759"/>
            <a:chExt cx="2001755" cy="726482"/>
          </a:xfrm>
        </p:grpSpPr>
        <p:cxnSp>
          <p:nvCxnSpPr>
            <p:cNvPr id="25" name="Straight Connector 24">
              <a:extLst>
                <a:ext uri="{FF2B5EF4-FFF2-40B4-BE49-F238E27FC236}">
                  <a16:creationId xmlns:a16="http://schemas.microsoft.com/office/drawing/2014/main" id="{863CC594-6D63-44CB-BD66-D5DAD5813CD0}"/>
                </a:ext>
              </a:extLst>
            </p:cNvPr>
            <p:cNvCxnSpPr>
              <a:cxnSpLocks/>
            </p:cNvCxnSpPr>
            <p:nvPr/>
          </p:nvCxnSpPr>
          <p:spPr>
            <a:xfrm>
              <a:off x="8657058" y="5639241"/>
              <a:ext cx="2001755"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10B9CEDA-6352-4CA7-8B18-A0633B707661}"/>
                </a:ext>
              </a:extLst>
            </p:cNvPr>
            <p:cNvSpPr/>
            <p:nvPr/>
          </p:nvSpPr>
          <p:spPr>
            <a:xfrm>
              <a:off x="9325287" y="4967270"/>
              <a:ext cx="615820" cy="60676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7" name="Picture 2" descr="Image result for &quot;.NET Core&quot; logo">
              <a:extLst>
                <a:ext uri="{FF2B5EF4-FFF2-40B4-BE49-F238E27FC236}">
                  <a16:creationId xmlns:a16="http://schemas.microsoft.com/office/drawing/2014/main" id="{0B8612E1-50B1-4309-9446-EC7F30151807}"/>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8437" y="4912759"/>
              <a:ext cx="688348" cy="688348"/>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Rectangle 27">
            <a:extLst>
              <a:ext uri="{FF2B5EF4-FFF2-40B4-BE49-F238E27FC236}">
                <a16:creationId xmlns:a16="http://schemas.microsoft.com/office/drawing/2014/main" id="{917F39D8-D256-4D75-80E0-8AD704190EDB}"/>
              </a:ext>
            </a:extLst>
          </p:cNvPr>
          <p:cNvSpPr/>
          <p:nvPr userDrawn="1"/>
        </p:nvSpPr>
        <p:spPr>
          <a:xfrm>
            <a:off x="5765696" y="3996606"/>
            <a:ext cx="1917444" cy="457016"/>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Monitoring (App Insights)</a:t>
            </a:r>
          </a:p>
        </p:txBody>
      </p:sp>
      <p:sp>
        <p:nvSpPr>
          <p:cNvPr id="29" name="Rectangle 28">
            <a:extLst>
              <a:ext uri="{FF2B5EF4-FFF2-40B4-BE49-F238E27FC236}">
                <a16:creationId xmlns:a16="http://schemas.microsoft.com/office/drawing/2014/main" id="{83358433-DF64-42FA-859C-D5F044BB9EEF}"/>
              </a:ext>
            </a:extLst>
          </p:cNvPr>
          <p:cNvSpPr/>
          <p:nvPr userDrawn="1"/>
        </p:nvSpPr>
        <p:spPr>
          <a:xfrm>
            <a:off x="5756863" y="4526673"/>
            <a:ext cx="1926277" cy="459480"/>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CI/CD (VSTS/Jenkins)</a:t>
            </a:r>
          </a:p>
        </p:txBody>
      </p:sp>
      <p:sp>
        <p:nvSpPr>
          <p:cNvPr id="32" name="Rectangle 31">
            <a:extLst>
              <a:ext uri="{FF2B5EF4-FFF2-40B4-BE49-F238E27FC236}">
                <a16:creationId xmlns:a16="http://schemas.microsoft.com/office/drawing/2014/main" id="{C3CC7416-E901-424E-9D4C-B3FFB1A38496}"/>
              </a:ext>
            </a:extLst>
          </p:cNvPr>
          <p:cNvSpPr/>
          <p:nvPr userDrawn="1"/>
        </p:nvSpPr>
        <p:spPr>
          <a:xfrm>
            <a:off x="8269611" y="2022221"/>
            <a:ext cx="1369385" cy="2955779"/>
          </a:xfrm>
          <a:prstGeom prst="rect">
            <a:avLst/>
          </a:prstGeom>
          <a:solidFill>
            <a:srgbClr val="5BC165"/>
          </a:solidFill>
          <a:ln w="10795" cap="flat" cmpd="sng" algn="ctr">
            <a:noFill/>
            <a:prstDash val="solid"/>
          </a:ln>
          <a:effectLst/>
        </p:spPr>
        <p:txBody>
          <a:bodyPr rtlCol="0" anchor="t"/>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ASP.NET Core</a:t>
            </a:r>
          </a:p>
        </p:txBody>
      </p:sp>
      <p:sp>
        <p:nvSpPr>
          <p:cNvPr id="33" name="Rectangle 32">
            <a:extLst>
              <a:ext uri="{FF2B5EF4-FFF2-40B4-BE49-F238E27FC236}">
                <a16:creationId xmlns:a16="http://schemas.microsoft.com/office/drawing/2014/main" id="{A2CF7C07-B060-4E6A-AFA9-02F7429D1703}"/>
              </a:ext>
            </a:extLst>
          </p:cNvPr>
          <p:cNvSpPr/>
          <p:nvPr userDrawn="1"/>
        </p:nvSpPr>
        <p:spPr bwMode="auto">
          <a:xfrm>
            <a:off x="8433431" y="2611923"/>
            <a:ext cx="1072755" cy="357199"/>
          </a:xfrm>
          <a:prstGeom prst="rect">
            <a:avLst/>
          </a:prstGeom>
          <a:solidFill>
            <a:srgbClr val="34883C"/>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MVC</a:t>
            </a:r>
          </a:p>
        </p:txBody>
      </p:sp>
      <p:sp>
        <p:nvSpPr>
          <p:cNvPr id="34" name="Rectangle 33">
            <a:extLst>
              <a:ext uri="{FF2B5EF4-FFF2-40B4-BE49-F238E27FC236}">
                <a16:creationId xmlns:a16="http://schemas.microsoft.com/office/drawing/2014/main" id="{C022FF5D-205D-465C-AB92-241201A1BB9D}"/>
              </a:ext>
            </a:extLst>
          </p:cNvPr>
          <p:cNvSpPr/>
          <p:nvPr userDrawn="1"/>
        </p:nvSpPr>
        <p:spPr bwMode="auto">
          <a:xfrm>
            <a:off x="8433431" y="3025723"/>
            <a:ext cx="1072755" cy="357199"/>
          </a:xfrm>
          <a:prstGeom prst="rect">
            <a:avLst/>
          </a:prstGeom>
          <a:solidFill>
            <a:srgbClr val="34883C"/>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API</a:t>
            </a:r>
          </a:p>
        </p:txBody>
      </p:sp>
      <p:sp>
        <p:nvSpPr>
          <p:cNvPr id="35" name="Rectangle 34">
            <a:extLst>
              <a:ext uri="{FF2B5EF4-FFF2-40B4-BE49-F238E27FC236}">
                <a16:creationId xmlns:a16="http://schemas.microsoft.com/office/drawing/2014/main" id="{9B24086A-6FE7-495A-A05D-9114F72991C3}"/>
              </a:ext>
            </a:extLst>
          </p:cNvPr>
          <p:cNvSpPr/>
          <p:nvPr userDrawn="1"/>
        </p:nvSpPr>
        <p:spPr bwMode="auto">
          <a:xfrm>
            <a:off x="8433431" y="3443740"/>
            <a:ext cx="1072755" cy="357199"/>
          </a:xfrm>
          <a:prstGeom prst="rect">
            <a:avLst/>
          </a:prstGeom>
          <a:solidFill>
            <a:srgbClr val="34883C"/>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SignalR (*)</a:t>
            </a:r>
          </a:p>
        </p:txBody>
      </p:sp>
      <p:sp>
        <p:nvSpPr>
          <p:cNvPr id="36" name="Rectangle 35">
            <a:extLst>
              <a:ext uri="{FF2B5EF4-FFF2-40B4-BE49-F238E27FC236}">
                <a16:creationId xmlns:a16="http://schemas.microsoft.com/office/drawing/2014/main" id="{449D1487-C773-4107-916C-72ADFA7006D4}"/>
              </a:ext>
            </a:extLst>
          </p:cNvPr>
          <p:cNvSpPr/>
          <p:nvPr userDrawn="1"/>
        </p:nvSpPr>
        <p:spPr bwMode="auto">
          <a:xfrm>
            <a:off x="8433431" y="3859930"/>
            <a:ext cx="1072755" cy="357199"/>
          </a:xfrm>
          <a:prstGeom prst="rect">
            <a:avLst/>
          </a:prstGeom>
          <a:solidFill>
            <a:srgbClr val="34883C"/>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Razor Pages</a:t>
            </a:r>
          </a:p>
        </p:txBody>
      </p:sp>
      <p:pic>
        <p:nvPicPr>
          <p:cNvPr id="38" name="Picture 37">
            <a:extLst>
              <a:ext uri="{FF2B5EF4-FFF2-40B4-BE49-F238E27FC236}">
                <a16:creationId xmlns:a16="http://schemas.microsoft.com/office/drawing/2014/main" id="{E2098AB0-F8F8-4962-B0CA-BC1054E951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43193" y="6093501"/>
            <a:ext cx="594649" cy="594649"/>
          </a:xfrm>
          <a:prstGeom prst="rect">
            <a:avLst/>
          </a:prstGeom>
        </p:spPr>
      </p:pic>
      <p:pic>
        <p:nvPicPr>
          <p:cNvPr id="39" name="Picture 2" descr="Icon">
            <a:extLst>
              <a:ext uri="{FF2B5EF4-FFF2-40B4-BE49-F238E27FC236}">
                <a16:creationId xmlns:a16="http://schemas.microsoft.com/office/drawing/2014/main" id="{E05D2744-B6AF-40E8-B267-C9CBF9FAB162}"/>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162117" y="6123057"/>
            <a:ext cx="476167" cy="57140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6" descr="Image result for server icon">
            <a:extLst>
              <a:ext uri="{FF2B5EF4-FFF2-40B4-BE49-F238E27FC236}">
                <a16:creationId xmlns:a16="http://schemas.microsoft.com/office/drawing/2014/main" id="{AD83603E-286B-4E95-AC50-7AFD9744E255}"/>
              </a:ext>
            </a:extLst>
          </p:cNvPr>
          <p:cNvPicPr>
            <a:picLocks noChangeAspect="1" noChangeArrowheads="1"/>
          </p:cNvPicPr>
          <p:nvPr userDrawn="1"/>
        </p:nvPicPr>
        <p:blipFill>
          <a:blip r:embed="rId6">
            <a:biLevel thresh="75000"/>
            <a:extLst>
              <a:ext uri="{28A0092B-C50C-407E-A947-70E740481C1C}">
                <a14:useLocalDpi xmlns:a14="http://schemas.microsoft.com/office/drawing/2010/main" val="0"/>
              </a:ext>
            </a:extLst>
          </a:blip>
          <a:srcRect/>
          <a:stretch>
            <a:fillRect/>
          </a:stretch>
        </p:blipFill>
        <p:spPr bwMode="auto">
          <a:xfrm>
            <a:off x="141740" y="947874"/>
            <a:ext cx="342382" cy="34238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8" descr="Image result for Azure icon">
            <a:extLst>
              <a:ext uri="{FF2B5EF4-FFF2-40B4-BE49-F238E27FC236}">
                <a16:creationId xmlns:a16="http://schemas.microsoft.com/office/drawing/2014/main" id="{818A6858-48C7-40AE-96E5-815E3015AD1F}"/>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450026" y="860248"/>
            <a:ext cx="450505" cy="34398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8" descr="Image result for Azure icon">
            <a:extLst>
              <a:ext uri="{FF2B5EF4-FFF2-40B4-BE49-F238E27FC236}">
                <a16:creationId xmlns:a16="http://schemas.microsoft.com/office/drawing/2014/main" id="{D06335F3-82E6-4737-B9C1-01CEADD95CD5}"/>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8027729" y="866468"/>
            <a:ext cx="450505" cy="343982"/>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FC249E76-D96B-4A1C-88CC-56E13B4DC04C}"/>
              </a:ext>
            </a:extLst>
          </p:cNvPr>
          <p:cNvSpPr/>
          <p:nvPr userDrawn="1"/>
        </p:nvSpPr>
        <p:spPr>
          <a:xfrm>
            <a:off x="2902041" y="1065566"/>
            <a:ext cx="2371403" cy="5692621"/>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44" name="Rectangle 43">
            <a:extLst>
              <a:ext uri="{FF2B5EF4-FFF2-40B4-BE49-F238E27FC236}">
                <a16:creationId xmlns:a16="http://schemas.microsoft.com/office/drawing/2014/main" id="{62438B09-9C47-4AE0-80E4-66DADB4E2AC3}"/>
              </a:ext>
            </a:extLst>
          </p:cNvPr>
          <p:cNvSpPr/>
          <p:nvPr userDrawn="1"/>
        </p:nvSpPr>
        <p:spPr>
          <a:xfrm>
            <a:off x="2966354" y="1036546"/>
            <a:ext cx="2337499" cy="584775"/>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Lift &amp; Shift</a:t>
            </a: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(Cloud)</a:t>
            </a:r>
          </a:p>
        </p:txBody>
      </p:sp>
      <p:sp>
        <p:nvSpPr>
          <p:cNvPr id="45" name="Rectangle 44">
            <a:extLst>
              <a:ext uri="{FF2B5EF4-FFF2-40B4-BE49-F238E27FC236}">
                <a16:creationId xmlns:a16="http://schemas.microsoft.com/office/drawing/2014/main" id="{50BDDA33-9AAD-4D3A-BF7C-1045DEF9F41D}"/>
              </a:ext>
            </a:extLst>
          </p:cNvPr>
          <p:cNvSpPr/>
          <p:nvPr userDrawn="1"/>
        </p:nvSpPr>
        <p:spPr>
          <a:xfrm>
            <a:off x="3187620" y="2016436"/>
            <a:ext cx="1917444" cy="441058"/>
          </a:xfrm>
          <a:prstGeom prst="rect">
            <a:avLst/>
          </a:prstGeom>
          <a:solidFill>
            <a:srgbClr val="0072C6"/>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VMs (IaaS Azure)</a:t>
            </a:r>
          </a:p>
        </p:txBody>
      </p:sp>
      <p:sp>
        <p:nvSpPr>
          <p:cNvPr id="46" name="Rectangle 45">
            <a:extLst>
              <a:ext uri="{FF2B5EF4-FFF2-40B4-BE49-F238E27FC236}">
                <a16:creationId xmlns:a16="http://schemas.microsoft.com/office/drawing/2014/main" id="{1AB861F1-21EF-4B3B-B3CA-49886E4BF434}"/>
              </a:ext>
            </a:extLst>
          </p:cNvPr>
          <p:cNvSpPr/>
          <p:nvPr userDrawn="1"/>
        </p:nvSpPr>
        <p:spPr bwMode="auto">
          <a:xfrm>
            <a:off x="3182000" y="1589102"/>
            <a:ext cx="1917444" cy="35564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47" name="Picture 46">
            <a:extLst>
              <a:ext uri="{FF2B5EF4-FFF2-40B4-BE49-F238E27FC236}">
                <a16:creationId xmlns:a16="http://schemas.microsoft.com/office/drawing/2014/main" id="{8D53EECC-5730-406D-8385-97EDCD70967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66310" y="6091720"/>
            <a:ext cx="594649" cy="594649"/>
          </a:xfrm>
          <a:prstGeom prst="rect">
            <a:avLst/>
          </a:prstGeom>
        </p:spPr>
      </p:pic>
      <p:pic>
        <p:nvPicPr>
          <p:cNvPr id="48" name="Picture 8" descr="Image result for .NET">
            <a:extLst>
              <a:ext uri="{FF2B5EF4-FFF2-40B4-BE49-F238E27FC236}">
                <a16:creationId xmlns:a16="http://schemas.microsoft.com/office/drawing/2014/main" id="{0EB88A53-8451-412C-BEDE-A1E3B3C67B1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49021" y="5411414"/>
            <a:ext cx="611937" cy="61193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8" descr="Image result for Azure icon">
            <a:extLst>
              <a:ext uri="{FF2B5EF4-FFF2-40B4-BE49-F238E27FC236}">
                <a16:creationId xmlns:a16="http://schemas.microsoft.com/office/drawing/2014/main" id="{6E2ECDC3-A2E7-4189-9FE5-F0C485478963}"/>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869541" y="860248"/>
            <a:ext cx="450505" cy="343982"/>
          </a:xfrm>
          <a:prstGeom prst="rect">
            <a:avLst/>
          </a:prstGeom>
          <a:noFill/>
          <a:extLst>
            <a:ext uri="{909E8E84-426E-40DD-AFC4-6F175D3DCCD1}">
              <a14:hiddenFill xmlns:a14="http://schemas.microsoft.com/office/drawing/2010/main">
                <a:solidFill>
                  <a:srgbClr val="FFFFFF"/>
                </a:solidFill>
              </a14:hiddenFill>
            </a:ext>
          </a:extLst>
        </p:spPr>
      </p:pic>
      <p:sp>
        <p:nvSpPr>
          <p:cNvPr id="50" name="Arrow: Right 49">
            <a:extLst>
              <a:ext uri="{FF2B5EF4-FFF2-40B4-BE49-F238E27FC236}">
                <a16:creationId xmlns:a16="http://schemas.microsoft.com/office/drawing/2014/main" id="{2AC90BA4-7600-47BE-B324-9D0BC90BD9A1}"/>
              </a:ext>
            </a:extLst>
          </p:cNvPr>
          <p:cNvSpPr/>
          <p:nvPr userDrawn="1"/>
        </p:nvSpPr>
        <p:spPr>
          <a:xfrm rot="16200000">
            <a:off x="8459854" y="4205324"/>
            <a:ext cx="994300" cy="120044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1B127B1C-AEF9-4E31-8EE8-F0A02819B80B}"/>
              </a:ext>
            </a:extLst>
          </p:cNvPr>
          <p:cNvSpPr/>
          <p:nvPr userDrawn="1"/>
        </p:nvSpPr>
        <p:spPr>
          <a:xfrm rot="5400000">
            <a:off x="1292919" y="5054894"/>
            <a:ext cx="186562" cy="1610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FC8B0364-2D4C-41CE-94D3-C88873CDE71A}"/>
              </a:ext>
            </a:extLst>
          </p:cNvPr>
          <p:cNvSpPr/>
          <p:nvPr userDrawn="1"/>
        </p:nvSpPr>
        <p:spPr>
          <a:xfrm>
            <a:off x="3182000" y="2524377"/>
            <a:ext cx="1917444" cy="428423"/>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SQL DB Managed Instance</a:t>
            </a:r>
          </a:p>
        </p:txBody>
      </p:sp>
      <p:sp>
        <p:nvSpPr>
          <p:cNvPr id="54" name="Rectangle 53">
            <a:extLst>
              <a:ext uri="{FF2B5EF4-FFF2-40B4-BE49-F238E27FC236}">
                <a16:creationId xmlns:a16="http://schemas.microsoft.com/office/drawing/2014/main" id="{DB6F5905-7F8D-4BDE-A04A-58B492D2F930}"/>
              </a:ext>
            </a:extLst>
          </p:cNvPr>
          <p:cNvSpPr/>
          <p:nvPr userDrawn="1"/>
        </p:nvSpPr>
        <p:spPr>
          <a:xfrm>
            <a:off x="5765697" y="3518414"/>
            <a:ext cx="1920523" cy="422464"/>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Azure SQL Database</a:t>
            </a:r>
          </a:p>
        </p:txBody>
      </p:sp>
      <p:grpSp>
        <p:nvGrpSpPr>
          <p:cNvPr id="55" name="Group 54">
            <a:extLst>
              <a:ext uri="{FF2B5EF4-FFF2-40B4-BE49-F238E27FC236}">
                <a16:creationId xmlns:a16="http://schemas.microsoft.com/office/drawing/2014/main" id="{917815EA-10AF-477B-B272-E520939F415A}"/>
              </a:ext>
            </a:extLst>
          </p:cNvPr>
          <p:cNvGrpSpPr/>
          <p:nvPr userDrawn="1"/>
        </p:nvGrpSpPr>
        <p:grpSpPr>
          <a:xfrm>
            <a:off x="2692403" y="4420825"/>
            <a:ext cx="2855378" cy="715041"/>
            <a:chOff x="2541377" y="3593356"/>
            <a:chExt cx="620381" cy="715041"/>
          </a:xfrm>
        </p:grpSpPr>
        <p:sp>
          <p:nvSpPr>
            <p:cNvPr id="56" name="Arrow: Right 55">
              <a:extLst>
                <a:ext uri="{FF2B5EF4-FFF2-40B4-BE49-F238E27FC236}">
                  <a16:creationId xmlns:a16="http://schemas.microsoft.com/office/drawing/2014/main" id="{671546DE-030E-40B2-9658-1471962DEB9D}"/>
                </a:ext>
              </a:extLst>
            </p:cNvPr>
            <p:cNvSpPr/>
            <p:nvPr/>
          </p:nvSpPr>
          <p:spPr>
            <a:xfrm>
              <a:off x="2541377" y="3593356"/>
              <a:ext cx="620381" cy="715041"/>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2DFB028D-2410-4C98-B193-29D92E36AE1A}"/>
                </a:ext>
              </a:extLst>
            </p:cNvPr>
            <p:cNvSpPr/>
            <p:nvPr/>
          </p:nvSpPr>
          <p:spPr>
            <a:xfrm>
              <a:off x="2688894" y="3819725"/>
              <a:ext cx="328752" cy="259836"/>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Direct </a:t>
              </a:r>
              <a:r>
                <a:rPr lang="en-US" sz="1100">
                  <a:solidFill>
                    <a:prstClr val="white"/>
                  </a:solidFill>
                  <a:latin typeface="Segoe UI" panose="020B0502040204020203" pitchFamily="34" charset="0"/>
                  <a:cs typeface="Segoe UI" panose="020B0502040204020203" pitchFamily="34" charset="0"/>
                </a:rPr>
                <a:t>Modernization</a:t>
              </a:r>
              <a:endPar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58" name="Group 57">
            <a:extLst>
              <a:ext uri="{FF2B5EF4-FFF2-40B4-BE49-F238E27FC236}">
                <a16:creationId xmlns:a16="http://schemas.microsoft.com/office/drawing/2014/main" id="{D28145A8-2BB1-4248-9D7E-28072658845A}"/>
              </a:ext>
            </a:extLst>
          </p:cNvPr>
          <p:cNvGrpSpPr/>
          <p:nvPr userDrawn="1"/>
        </p:nvGrpSpPr>
        <p:grpSpPr>
          <a:xfrm>
            <a:off x="5112291" y="2011391"/>
            <a:ext cx="633815" cy="715041"/>
            <a:chOff x="5052079" y="3593355"/>
            <a:chExt cx="633815" cy="715041"/>
          </a:xfrm>
        </p:grpSpPr>
        <p:sp>
          <p:nvSpPr>
            <p:cNvPr id="59" name="Arrow: Right 58">
              <a:extLst>
                <a:ext uri="{FF2B5EF4-FFF2-40B4-BE49-F238E27FC236}">
                  <a16:creationId xmlns:a16="http://schemas.microsoft.com/office/drawing/2014/main" id="{0157F5DE-8538-4C8A-AA21-EC1AE91884A3}"/>
                </a:ext>
              </a:extLst>
            </p:cNvPr>
            <p:cNvSpPr/>
            <p:nvPr/>
          </p:nvSpPr>
          <p:spPr>
            <a:xfrm>
              <a:off x="5083319" y="3593355"/>
              <a:ext cx="602575" cy="715041"/>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ADC78ABF-3500-45D0-BF3D-42FE91DABAAD}"/>
                </a:ext>
              </a:extLst>
            </p:cNvPr>
            <p:cNvSpPr/>
            <p:nvPr/>
          </p:nvSpPr>
          <p:spPr>
            <a:xfrm>
              <a:off x="5052079" y="3812588"/>
              <a:ext cx="597061" cy="265009"/>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Enrich</a:t>
              </a:r>
            </a:p>
          </p:txBody>
        </p:sp>
      </p:grpSp>
      <p:sp>
        <p:nvSpPr>
          <p:cNvPr id="61" name="Rectangle 60">
            <a:extLst>
              <a:ext uri="{FF2B5EF4-FFF2-40B4-BE49-F238E27FC236}">
                <a16:creationId xmlns:a16="http://schemas.microsoft.com/office/drawing/2014/main" id="{A297A5F7-42AB-4FFD-83B7-60DFD952D818}"/>
              </a:ext>
            </a:extLst>
          </p:cNvPr>
          <p:cNvSpPr/>
          <p:nvPr userDrawn="1"/>
        </p:nvSpPr>
        <p:spPr>
          <a:xfrm>
            <a:off x="8479750" y="4574747"/>
            <a:ext cx="954508" cy="421910"/>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Architect for </a:t>
            </a:r>
          </a:p>
          <a:p>
            <a:pPr marL="0" marR="0" lvl="0" indent="0" algn="ctr" defTabSz="914225" rtl="0" eaLnBrk="1" fontAlgn="auto" latinLnBrk="0" hangingPunct="1">
              <a:lnSpc>
                <a:spcPct val="100000"/>
              </a:lnSpc>
              <a:spcBef>
                <a:spcPts val="0"/>
              </a:spcBef>
              <a:spcAft>
                <a:spcPts val="0"/>
              </a:spcAft>
              <a:buClrTx/>
              <a:buSzTx/>
              <a:buFontTx/>
              <a:buNone/>
              <a:tabLst/>
              <a:defRPr/>
            </a:pPr>
            <a:r>
              <a:rPr lang="en-US" sz="1050">
                <a:solidFill>
                  <a:prstClr val="white"/>
                </a:solidFill>
                <a:latin typeface="Segoe UI" panose="020B0502040204020203" pitchFamily="34" charset="0"/>
                <a:cs typeface="Segoe UI" panose="020B0502040204020203" pitchFamily="34" charset="0"/>
              </a:rPr>
              <a:t>t</a:t>
            </a:r>
            <a:r>
              <a:rPr kumimoji="0" lang="en-US" sz="105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he cloud</a:t>
            </a:r>
          </a:p>
        </p:txBody>
      </p:sp>
      <p:sp>
        <p:nvSpPr>
          <p:cNvPr id="62" name="Rectangle 61">
            <a:extLst>
              <a:ext uri="{FF2B5EF4-FFF2-40B4-BE49-F238E27FC236}">
                <a16:creationId xmlns:a16="http://schemas.microsoft.com/office/drawing/2014/main" id="{5E01CF4A-E709-4AC7-BA5E-8AAE0C9D8846}"/>
              </a:ext>
            </a:extLst>
          </p:cNvPr>
          <p:cNvSpPr/>
          <p:nvPr userDrawn="1"/>
        </p:nvSpPr>
        <p:spPr>
          <a:xfrm>
            <a:off x="5756863" y="3023507"/>
            <a:ext cx="1917444" cy="425709"/>
          </a:xfrm>
          <a:prstGeom prst="rect">
            <a:avLst/>
          </a:prstGeom>
          <a:solidFill>
            <a:srgbClr val="0072C6">
              <a:alpha val="60000"/>
            </a:srgbClr>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Azure App Service</a:t>
            </a:r>
          </a:p>
        </p:txBody>
      </p:sp>
      <p:sp>
        <p:nvSpPr>
          <p:cNvPr id="63" name="Rectangle 62">
            <a:extLst>
              <a:ext uri="{FF2B5EF4-FFF2-40B4-BE49-F238E27FC236}">
                <a16:creationId xmlns:a16="http://schemas.microsoft.com/office/drawing/2014/main" id="{6B3D8584-FC56-4850-9102-A34DC9E2EF38}"/>
              </a:ext>
            </a:extLst>
          </p:cNvPr>
          <p:cNvSpPr/>
          <p:nvPr userDrawn="1"/>
        </p:nvSpPr>
        <p:spPr>
          <a:xfrm rot="5400000">
            <a:off x="6669817" y="5044556"/>
            <a:ext cx="142133" cy="1453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4EA4E951-8B3D-46D9-BAE1-CC5572E8F909}"/>
              </a:ext>
            </a:extLst>
          </p:cNvPr>
          <p:cNvSpPr/>
          <p:nvPr userDrawn="1"/>
        </p:nvSpPr>
        <p:spPr>
          <a:xfrm rot="5400000">
            <a:off x="4183922" y="5053200"/>
            <a:ext cx="142133" cy="1453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Oval 64">
            <a:extLst>
              <a:ext uri="{FF2B5EF4-FFF2-40B4-BE49-F238E27FC236}">
                <a16:creationId xmlns:a16="http://schemas.microsoft.com/office/drawing/2014/main" id="{555B7122-F298-4866-86EB-E786E08EA865}"/>
              </a:ext>
            </a:extLst>
          </p:cNvPr>
          <p:cNvSpPr/>
          <p:nvPr userDrawn="1"/>
        </p:nvSpPr>
        <p:spPr bwMode="auto">
          <a:xfrm>
            <a:off x="3956362" y="792984"/>
            <a:ext cx="247996" cy="23911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00" b="1">
                <a:solidFill>
                  <a:prstClr val="black"/>
                </a:solidFill>
                <a:latin typeface="Arial" charset="0"/>
              </a:rPr>
              <a:t>1</a:t>
            </a:r>
          </a:p>
        </p:txBody>
      </p:sp>
      <p:sp>
        <p:nvSpPr>
          <p:cNvPr id="66" name="Oval 65">
            <a:extLst>
              <a:ext uri="{FF2B5EF4-FFF2-40B4-BE49-F238E27FC236}">
                <a16:creationId xmlns:a16="http://schemas.microsoft.com/office/drawing/2014/main" id="{6F9F870B-3BF4-4C76-801E-D783BCFA124E}"/>
              </a:ext>
            </a:extLst>
          </p:cNvPr>
          <p:cNvSpPr/>
          <p:nvPr userDrawn="1"/>
        </p:nvSpPr>
        <p:spPr bwMode="auto">
          <a:xfrm>
            <a:off x="6565544" y="792984"/>
            <a:ext cx="247996" cy="23911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00" b="1">
                <a:solidFill>
                  <a:prstClr val="black"/>
                </a:solidFill>
                <a:latin typeface="Arial" charset="0"/>
              </a:rPr>
              <a:t>2</a:t>
            </a:r>
          </a:p>
        </p:txBody>
      </p:sp>
      <p:sp>
        <p:nvSpPr>
          <p:cNvPr id="67" name="Oval 66">
            <a:extLst>
              <a:ext uri="{FF2B5EF4-FFF2-40B4-BE49-F238E27FC236}">
                <a16:creationId xmlns:a16="http://schemas.microsoft.com/office/drawing/2014/main" id="{036A7DF8-BECF-4E84-BFC4-D3C5B22E33FA}"/>
              </a:ext>
            </a:extLst>
          </p:cNvPr>
          <p:cNvSpPr/>
          <p:nvPr userDrawn="1"/>
        </p:nvSpPr>
        <p:spPr bwMode="auto">
          <a:xfrm>
            <a:off x="9765376" y="789925"/>
            <a:ext cx="247996" cy="23911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00" b="1">
                <a:solidFill>
                  <a:prstClr val="black"/>
                </a:solidFill>
                <a:latin typeface="Arial" charset="0"/>
              </a:rPr>
              <a:t>3</a:t>
            </a:r>
          </a:p>
        </p:txBody>
      </p:sp>
      <p:sp>
        <p:nvSpPr>
          <p:cNvPr id="68" name="Rectangle 67">
            <a:extLst>
              <a:ext uri="{FF2B5EF4-FFF2-40B4-BE49-F238E27FC236}">
                <a16:creationId xmlns:a16="http://schemas.microsoft.com/office/drawing/2014/main" id="{4104DF98-B6A3-4221-B3FC-A792A7F1ED96}"/>
              </a:ext>
            </a:extLst>
          </p:cNvPr>
          <p:cNvSpPr/>
          <p:nvPr userDrawn="1"/>
        </p:nvSpPr>
        <p:spPr>
          <a:xfrm>
            <a:off x="9970103" y="758798"/>
            <a:ext cx="947696" cy="312073"/>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(Optional)</a:t>
            </a:r>
          </a:p>
        </p:txBody>
      </p:sp>
      <p:sp>
        <p:nvSpPr>
          <p:cNvPr id="69" name="Rectangle 68">
            <a:extLst>
              <a:ext uri="{FF2B5EF4-FFF2-40B4-BE49-F238E27FC236}">
                <a16:creationId xmlns:a16="http://schemas.microsoft.com/office/drawing/2014/main" id="{C5585382-2296-492D-8FC5-77F034BAB038}"/>
              </a:ext>
            </a:extLst>
          </p:cNvPr>
          <p:cNvSpPr/>
          <p:nvPr userDrawn="1"/>
        </p:nvSpPr>
        <p:spPr>
          <a:xfrm>
            <a:off x="362356" y="2048257"/>
            <a:ext cx="2145980" cy="2044902"/>
          </a:xfrm>
          <a:prstGeom prst="rect">
            <a:avLst/>
          </a:prstGeom>
          <a:solidFill>
            <a:srgbClr val="68217A"/>
          </a:solidFill>
          <a:ln w="10795" cap="flat" cmpd="sng" algn="ctr">
            <a:noFill/>
            <a:prstDash val="solid"/>
          </a:ln>
          <a:effectLst/>
        </p:spPr>
        <p:txBody>
          <a:bodyPr rtlCol="0" anchor="t"/>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ASP.NET</a:t>
            </a:r>
          </a:p>
        </p:txBody>
      </p:sp>
      <p:sp>
        <p:nvSpPr>
          <p:cNvPr id="70" name="Rectangle 69">
            <a:extLst>
              <a:ext uri="{FF2B5EF4-FFF2-40B4-BE49-F238E27FC236}">
                <a16:creationId xmlns:a16="http://schemas.microsoft.com/office/drawing/2014/main" id="{BFFF7615-84EE-4B4C-A4CF-DDBE04CF6A24}"/>
              </a:ext>
            </a:extLst>
          </p:cNvPr>
          <p:cNvSpPr/>
          <p:nvPr userDrawn="1"/>
        </p:nvSpPr>
        <p:spPr bwMode="auto">
          <a:xfrm>
            <a:off x="652891" y="2317188"/>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MVC</a:t>
            </a:r>
          </a:p>
        </p:txBody>
      </p:sp>
      <p:sp>
        <p:nvSpPr>
          <p:cNvPr id="71" name="Rectangle 70">
            <a:extLst>
              <a:ext uri="{FF2B5EF4-FFF2-40B4-BE49-F238E27FC236}">
                <a16:creationId xmlns:a16="http://schemas.microsoft.com/office/drawing/2014/main" id="{801A62D1-C454-415C-A807-C1E56F7ED0CC}"/>
              </a:ext>
            </a:extLst>
          </p:cNvPr>
          <p:cNvSpPr/>
          <p:nvPr userDrawn="1"/>
        </p:nvSpPr>
        <p:spPr bwMode="auto">
          <a:xfrm>
            <a:off x="652891" y="2661668"/>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WebForms</a:t>
            </a:r>
          </a:p>
        </p:txBody>
      </p:sp>
      <p:sp>
        <p:nvSpPr>
          <p:cNvPr id="72" name="Rectangle 71">
            <a:extLst>
              <a:ext uri="{FF2B5EF4-FFF2-40B4-BE49-F238E27FC236}">
                <a16:creationId xmlns:a16="http://schemas.microsoft.com/office/drawing/2014/main" id="{090DF17E-901A-4D2B-B0FC-1EC0F4BBDE50}"/>
              </a:ext>
            </a:extLst>
          </p:cNvPr>
          <p:cNvSpPr/>
          <p:nvPr userDrawn="1"/>
        </p:nvSpPr>
        <p:spPr bwMode="auto">
          <a:xfrm>
            <a:off x="652891" y="3008444"/>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API</a:t>
            </a:r>
          </a:p>
        </p:txBody>
      </p:sp>
      <p:sp>
        <p:nvSpPr>
          <p:cNvPr id="73" name="Rectangle 72">
            <a:extLst>
              <a:ext uri="{FF2B5EF4-FFF2-40B4-BE49-F238E27FC236}">
                <a16:creationId xmlns:a16="http://schemas.microsoft.com/office/drawing/2014/main" id="{AA6D36EF-6F49-4398-A605-84BC3E1A6614}"/>
              </a:ext>
            </a:extLst>
          </p:cNvPr>
          <p:cNvSpPr/>
          <p:nvPr userDrawn="1"/>
        </p:nvSpPr>
        <p:spPr bwMode="auto">
          <a:xfrm>
            <a:off x="652891" y="3347842"/>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SignalR</a:t>
            </a:r>
          </a:p>
        </p:txBody>
      </p:sp>
      <p:sp>
        <p:nvSpPr>
          <p:cNvPr id="74" name="Rectangle 73">
            <a:extLst>
              <a:ext uri="{FF2B5EF4-FFF2-40B4-BE49-F238E27FC236}">
                <a16:creationId xmlns:a16="http://schemas.microsoft.com/office/drawing/2014/main" id="{910EFDAC-1195-45D3-9276-2DE77CFB84D8}"/>
              </a:ext>
            </a:extLst>
          </p:cNvPr>
          <p:cNvSpPr/>
          <p:nvPr userDrawn="1"/>
        </p:nvSpPr>
        <p:spPr bwMode="auto">
          <a:xfrm>
            <a:off x="652891" y="3687366"/>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Pages</a:t>
            </a:r>
          </a:p>
        </p:txBody>
      </p:sp>
      <p:sp>
        <p:nvSpPr>
          <p:cNvPr id="75" name="Rectangle 74">
            <a:extLst>
              <a:ext uri="{FF2B5EF4-FFF2-40B4-BE49-F238E27FC236}">
                <a16:creationId xmlns:a16="http://schemas.microsoft.com/office/drawing/2014/main" id="{0047106D-08B3-47FD-8057-61345CCDEC9F}"/>
              </a:ext>
            </a:extLst>
          </p:cNvPr>
          <p:cNvSpPr/>
          <p:nvPr userDrawn="1"/>
        </p:nvSpPr>
        <p:spPr bwMode="auto">
          <a:xfrm>
            <a:off x="357585" y="4133467"/>
            <a:ext cx="2144631" cy="35535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WCF</a:t>
            </a:r>
          </a:p>
        </p:txBody>
      </p:sp>
      <p:sp>
        <p:nvSpPr>
          <p:cNvPr id="76" name="Rectangle 75">
            <a:extLst>
              <a:ext uri="{FF2B5EF4-FFF2-40B4-BE49-F238E27FC236}">
                <a16:creationId xmlns:a16="http://schemas.microsoft.com/office/drawing/2014/main" id="{9018FA37-A842-44ED-A5D5-65901E94D4D5}"/>
              </a:ext>
            </a:extLst>
          </p:cNvPr>
          <p:cNvSpPr/>
          <p:nvPr userDrawn="1"/>
        </p:nvSpPr>
        <p:spPr>
          <a:xfrm>
            <a:off x="357585" y="4529559"/>
            <a:ext cx="2154333" cy="450531"/>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Relational Database</a:t>
            </a:r>
          </a:p>
          <a:p>
            <a:pPr marL="0" marR="0" lvl="0" indent="0" algn="ctr" defTabSz="685668" rtl="0" eaLnBrk="1" fontAlgn="base" latinLnBrk="0" hangingPunct="1">
              <a:lnSpc>
                <a:spcPct val="100000"/>
              </a:lnSpc>
              <a:spcBef>
                <a:spcPct val="0"/>
              </a:spcBef>
              <a:spcAft>
                <a:spcPct val="0"/>
              </a:spcAft>
              <a:buClrTx/>
              <a:buSzTx/>
              <a:buFontTx/>
              <a:buNone/>
              <a:tabLst/>
              <a:defRPr/>
            </a:pPr>
            <a:r>
              <a:rPr lang="en-US" sz="1200" kern="0">
                <a:gradFill>
                  <a:gsLst>
                    <a:gs pos="0">
                      <a:srgbClr val="FFFFFF"/>
                    </a:gs>
                    <a:gs pos="100000">
                      <a:srgbClr val="FFFFFF"/>
                    </a:gs>
                  </a:gsLst>
                  <a:lin ang="5400000" scaled="0"/>
                </a:gradFill>
                <a:latin typeface="Segoe UI"/>
                <a:cs typeface="Segoe UI Light" pitchFamily="34" charset="0"/>
              </a:rPr>
              <a:t>(SQL, Oracle, MySQL, etc.)</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77" name="Rectangle 76">
            <a:extLst>
              <a:ext uri="{FF2B5EF4-FFF2-40B4-BE49-F238E27FC236}">
                <a16:creationId xmlns:a16="http://schemas.microsoft.com/office/drawing/2014/main" id="{3AE2AD74-B002-4562-8F51-4480EEC082D5}"/>
              </a:ext>
            </a:extLst>
          </p:cNvPr>
          <p:cNvSpPr/>
          <p:nvPr userDrawn="1"/>
        </p:nvSpPr>
        <p:spPr>
          <a:xfrm>
            <a:off x="1305681" y="5160595"/>
            <a:ext cx="7724958" cy="1421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8" name="Picture 4" descr="Image result for Windows Server logo">
            <a:extLst>
              <a:ext uri="{FF2B5EF4-FFF2-40B4-BE49-F238E27FC236}">
                <a16:creationId xmlns:a16="http://schemas.microsoft.com/office/drawing/2014/main" id="{033268A0-D424-4761-A762-1A41B44F777C}"/>
              </a:ext>
            </a:extLst>
          </p:cNvPr>
          <p:cNvPicPr>
            <a:picLocks noChangeAspect="1" noChangeArrowheads="1"/>
          </p:cNvPicPr>
          <p:nvPr userDrawn="1"/>
        </p:nvPicPr>
        <p:blipFill rotWithShape="1">
          <a:blip r:embed="rId8">
            <a:extLst>
              <a:ext uri="{28A0092B-C50C-407E-A947-70E740481C1C}">
                <a14:useLocalDpi xmlns:a14="http://schemas.microsoft.com/office/drawing/2010/main" val="0"/>
              </a:ext>
            </a:extLst>
          </a:blip>
          <a:srcRect l="24919" t="-3146" r="39847" b="30280"/>
          <a:stretch/>
        </p:blipFill>
        <p:spPr bwMode="auto">
          <a:xfrm>
            <a:off x="958771" y="6055432"/>
            <a:ext cx="746284" cy="629403"/>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84C10299-D1B5-4B05-B69C-56EDF5B303CA}"/>
              </a:ext>
            </a:extLst>
          </p:cNvPr>
          <p:cNvSpPr/>
          <p:nvPr userDrawn="1"/>
        </p:nvSpPr>
        <p:spPr>
          <a:xfrm>
            <a:off x="3194846" y="3020793"/>
            <a:ext cx="1917444" cy="428423"/>
          </a:xfrm>
          <a:prstGeom prst="rect">
            <a:avLst/>
          </a:prstGeom>
          <a:solidFill>
            <a:srgbClr val="860000"/>
          </a:solidFill>
          <a:ln w="10795" cap="flat" cmpd="sng" algn="ctr">
            <a:noFill/>
            <a:prstDash val="solid"/>
          </a:ln>
          <a:effectLst/>
        </p:spPr>
        <p:txBody>
          <a:bodyPr rtlCol="0" anchor="ctr"/>
          <a:lstStyle/>
          <a:p>
            <a:pPr lvl="0" algn="ctr" defTabSz="685668" fontAlgn="base">
              <a:spcBef>
                <a:spcPct val="0"/>
              </a:spcBef>
              <a:spcAft>
                <a:spcPct val="0"/>
              </a:spcAft>
              <a:defRPr/>
            </a:pPr>
            <a:r>
              <a:rPr lang="en-US" sz="1200" kern="0">
                <a:gradFill>
                  <a:gsLst>
                    <a:gs pos="0">
                      <a:srgbClr val="FFFFFF"/>
                    </a:gs>
                    <a:gs pos="100000">
                      <a:srgbClr val="FFFFFF"/>
                    </a:gs>
                  </a:gsLst>
                  <a:lin ang="5400000" scaled="0"/>
                </a:gradFill>
                <a:latin typeface="Segoe UI"/>
                <a:cs typeface="Segoe UI Light" pitchFamily="34" charset="0"/>
              </a:rPr>
              <a:t>SQL Server VM</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0" name="Rectangle 79">
            <a:extLst>
              <a:ext uri="{FF2B5EF4-FFF2-40B4-BE49-F238E27FC236}">
                <a16:creationId xmlns:a16="http://schemas.microsoft.com/office/drawing/2014/main" id="{8E4BD212-AE6C-4B99-B0C0-E3A7FBA8C58B}"/>
              </a:ext>
            </a:extLst>
          </p:cNvPr>
          <p:cNvSpPr/>
          <p:nvPr userDrawn="1"/>
        </p:nvSpPr>
        <p:spPr>
          <a:xfrm>
            <a:off x="3194846" y="3503502"/>
            <a:ext cx="1917444" cy="428423"/>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Other RDBMS VMs</a:t>
            </a:r>
          </a:p>
        </p:txBody>
      </p:sp>
      <p:sp>
        <p:nvSpPr>
          <p:cNvPr id="81" name="Rectangle 80">
            <a:extLst>
              <a:ext uri="{FF2B5EF4-FFF2-40B4-BE49-F238E27FC236}">
                <a16:creationId xmlns:a16="http://schemas.microsoft.com/office/drawing/2014/main" id="{E9E0E73C-CE50-46F3-A839-9D73B437357C}"/>
              </a:ext>
            </a:extLst>
          </p:cNvPr>
          <p:cNvSpPr/>
          <p:nvPr userDrawn="1"/>
        </p:nvSpPr>
        <p:spPr>
          <a:xfrm>
            <a:off x="3204958" y="3995817"/>
            <a:ext cx="1917444" cy="457016"/>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Your current IaaS Monitoring </a:t>
            </a:r>
            <a:r>
              <a:rPr lang="en-US" sz="1200" kern="0">
                <a:gradFill>
                  <a:gsLst>
                    <a:gs pos="0">
                      <a:srgbClr val="FFFFFF"/>
                    </a:gs>
                    <a:gs pos="100000">
                      <a:srgbClr val="FFFFFF"/>
                    </a:gs>
                  </a:gsLst>
                  <a:lin ang="5400000" scaled="0"/>
                </a:gradFill>
                <a:latin typeface="Segoe UI"/>
                <a:cs typeface="Segoe UI Light" pitchFamily="34" charset="0"/>
              </a:rPr>
              <a:t>Tools</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2" name="Arrow: Right 81">
            <a:extLst>
              <a:ext uri="{FF2B5EF4-FFF2-40B4-BE49-F238E27FC236}">
                <a16:creationId xmlns:a16="http://schemas.microsoft.com/office/drawing/2014/main" id="{A8B474CF-45A4-4095-B09C-9391B5E8FA9E}"/>
              </a:ext>
            </a:extLst>
          </p:cNvPr>
          <p:cNvSpPr/>
          <p:nvPr userDrawn="1"/>
        </p:nvSpPr>
        <p:spPr>
          <a:xfrm>
            <a:off x="2532343" y="2011390"/>
            <a:ext cx="602575" cy="715041"/>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1763B577-B43B-4AB8-8098-BE021B84CB87}"/>
              </a:ext>
            </a:extLst>
          </p:cNvPr>
          <p:cNvSpPr/>
          <p:nvPr userDrawn="1"/>
        </p:nvSpPr>
        <p:spPr>
          <a:xfrm>
            <a:off x="2540655" y="2158511"/>
            <a:ext cx="597061" cy="437684"/>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Lift &amp;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Shift</a:t>
            </a:r>
          </a:p>
        </p:txBody>
      </p:sp>
      <p:sp>
        <p:nvSpPr>
          <p:cNvPr id="84" name="Rectangle 83">
            <a:extLst>
              <a:ext uri="{FF2B5EF4-FFF2-40B4-BE49-F238E27FC236}">
                <a16:creationId xmlns:a16="http://schemas.microsoft.com/office/drawing/2014/main" id="{0A7A2E10-23CB-475F-B7F1-B6587396CE22}"/>
              </a:ext>
            </a:extLst>
          </p:cNvPr>
          <p:cNvSpPr/>
          <p:nvPr userDrawn="1"/>
        </p:nvSpPr>
        <p:spPr>
          <a:xfrm>
            <a:off x="9732586" y="3995864"/>
            <a:ext cx="2018304" cy="457016"/>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Monitoring (App Insights)</a:t>
            </a:r>
          </a:p>
        </p:txBody>
      </p:sp>
      <p:sp>
        <p:nvSpPr>
          <p:cNvPr id="85" name="Rectangle 84">
            <a:extLst>
              <a:ext uri="{FF2B5EF4-FFF2-40B4-BE49-F238E27FC236}">
                <a16:creationId xmlns:a16="http://schemas.microsoft.com/office/drawing/2014/main" id="{3F6ABBD9-8C25-4412-88AD-0299B432A2BD}"/>
              </a:ext>
            </a:extLst>
          </p:cNvPr>
          <p:cNvSpPr/>
          <p:nvPr userDrawn="1"/>
        </p:nvSpPr>
        <p:spPr>
          <a:xfrm>
            <a:off x="9723751" y="4525932"/>
            <a:ext cx="2027602" cy="459480"/>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CI/CD (VSTS/Jenkins)</a:t>
            </a:r>
          </a:p>
        </p:txBody>
      </p:sp>
      <p:sp>
        <p:nvSpPr>
          <p:cNvPr id="86" name="Rectangle 85">
            <a:extLst>
              <a:ext uri="{FF2B5EF4-FFF2-40B4-BE49-F238E27FC236}">
                <a16:creationId xmlns:a16="http://schemas.microsoft.com/office/drawing/2014/main" id="{C976E0DE-D09F-40E6-9223-13C901FE2CAD}"/>
              </a:ext>
            </a:extLst>
          </p:cNvPr>
          <p:cNvSpPr/>
          <p:nvPr userDrawn="1"/>
        </p:nvSpPr>
        <p:spPr>
          <a:xfrm>
            <a:off x="9732586" y="3517672"/>
            <a:ext cx="2021545" cy="422464"/>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SQL / No-SQL / Big Data</a:t>
            </a:r>
          </a:p>
        </p:txBody>
      </p:sp>
    </p:spTree>
    <p:extLst>
      <p:ext uri="{BB962C8B-B14F-4D97-AF65-F5344CB8AC3E}">
        <p14:creationId xmlns:p14="http://schemas.microsoft.com/office/powerpoint/2010/main" val="2752045000"/>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userDrawn="1">
  <p:cSld name="1_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12081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userDrawn="1">
  <p:cSld name="Fond Blanc">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normAutofit/>
          </a:bodyPr>
          <a:lstStyle>
            <a:lvl1pPr>
              <a:defRPr sz="4800">
                <a:solidFill>
                  <a:sysClr val="windowText" lastClr="000000"/>
                </a:solidFill>
                <a:latin typeface="Corbel" panose="020B0503020204020204" pitchFamily="34" charset="0"/>
              </a:defRPr>
            </a:lvl1pPr>
          </a:lstStyle>
          <a:p>
            <a:r>
              <a:rPr lang="en-US" dirty="0"/>
              <a:t>Click to edit Master title style</a:t>
            </a:r>
          </a:p>
        </p:txBody>
      </p:sp>
      <p:sp>
        <p:nvSpPr>
          <p:cNvPr id="4" name="Content Placeholder 3"/>
          <p:cNvSpPr>
            <a:spLocks noGrp="1"/>
          </p:cNvSpPr>
          <p:nvPr>
            <p:ph sz="quarter" idx="10"/>
          </p:nvPr>
        </p:nvSpPr>
        <p:spPr>
          <a:xfrm>
            <a:off x="269401" y="1262926"/>
            <a:ext cx="11653363" cy="1864934"/>
          </a:xfrm>
        </p:spPr>
        <p:txBody>
          <a:bodyPr/>
          <a:lstStyle>
            <a:lvl1pPr>
              <a:defRPr sz="2548">
                <a:solidFill>
                  <a:sysClr val="windowText" lastClr="000000"/>
                </a:solidFill>
                <a:latin typeface="+mn-lt"/>
              </a:defRPr>
            </a:lvl1pPr>
            <a:lvl2pPr>
              <a:defRPr sz="2352">
                <a:solidFill>
                  <a:sysClr val="windowText" lastClr="000000"/>
                </a:solidFill>
              </a:defRPr>
            </a:lvl2pPr>
            <a:lvl3pPr>
              <a:defRPr sz="1960">
                <a:solidFill>
                  <a:sysClr val="windowText" lastClr="000000"/>
                </a:solidFill>
              </a:defRPr>
            </a:lvl3pPr>
            <a:lvl4pPr>
              <a:defRPr sz="1764">
                <a:solidFill>
                  <a:sysClr val="windowText" lastClr="000000"/>
                </a:solidFill>
              </a:defRPr>
            </a:lvl4pPr>
            <a:lvl5pPr>
              <a:defRPr sz="1764">
                <a:solidFill>
                  <a:sysClr val="windowText" lastClr="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227074" y="6265188"/>
            <a:ext cx="1887055" cy="406137"/>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999" b="0" i="0" u="none" strike="noStrike" kern="0" cap="none" spc="0" normalizeH="0" baseline="0" noProof="0" dirty="0">
                <a:ln>
                  <a:noFill/>
                </a:ln>
                <a:solidFill>
                  <a:srgbClr val="002060"/>
                </a:solidFill>
                <a:effectLst/>
                <a:uLnTx/>
                <a:uFillTx/>
                <a:latin typeface="Calibri" panose="020F0502020204030204"/>
                <a:ea typeface="+mn-ea"/>
                <a:cs typeface="+mn-cs"/>
              </a:rPr>
              <a:t>Microsoft Azure</a:t>
            </a:r>
          </a:p>
        </p:txBody>
      </p:sp>
      <p:sp>
        <p:nvSpPr>
          <p:cNvPr id="6" name="Slide Number Placeholder 3"/>
          <p:cNvSpPr>
            <a:spLocks noGrp="1"/>
          </p:cNvSpPr>
          <p:nvPr>
            <p:ph type="sldNum" sz="quarter" idx="12"/>
          </p:nvPr>
        </p:nvSpPr>
        <p:spPr>
          <a:xfrm>
            <a:off x="9145508" y="6282630"/>
            <a:ext cx="2743200" cy="365125"/>
          </a:xfrm>
          <a:prstGeom prst="rect">
            <a:avLst/>
          </a:prstGeom>
        </p:spPr>
        <p:txBody>
          <a:bodyPr/>
          <a:lstStyle>
            <a:lvl1pPr>
              <a:defRPr>
                <a:solidFill>
                  <a:srgbClr val="002060"/>
                </a:solidFill>
              </a:defRPr>
            </a:lvl1pPr>
          </a:lstStyle>
          <a:p>
            <a:pPr defTabSz="914225"/>
            <a:fld id="{0A164282-434E-41D4-9582-783D542A7B68}" type="slidenum">
              <a:rPr lang="en-US" smtClean="0"/>
              <a:pPr defTabSz="914225"/>
              <a:t>‹#›</a:t>
            </a:fld>
            <a:endParaRPr lang="en-US" dirty="0"/>
          </a:p>
        </p:txBody>
      </p:sp>
    </p:spTree>
    <p:extLst>
      <p:ext uri="{BB962C8B-B14F-4D97-AF65-F5344CB8AC3E}">
        <p14:creationId xmlns:p14="http://schemas.microsoft.com/office/powerpoint/2010/main" val="27177898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2133789"/>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74539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dirty="0"/>
              <a:t>Click to edit Master title style</a:t>
            </a:r>
          </a:p>
        </p:txBody>
      </p:sp>
      <p:sp>
        <p:nvSpPr>
          <p:cNvPr id="4" name="Footer Placeholder 2"/>
          <p:cNvSpPr>
            <a:spLocks noGrp="1"/>
          </p:cNvSpPr>
          <p:nvPr>
            <p:ph type="ftr" sz="quarter" idx="14"/>
          </p:nvPr>
        </p:nvSpPr>
        <p:spPr>
          <a:xfrm>
            <a:off x="4038600" y="6356351"/>
            <a:ext cx="4114800" cy="365125"/>
          </a:xfrm>
          <a:prstGeom prst="rect">
            <a:avLst/>
          </a:prstGeom>
        </p:spPr>
        <p:txBody>
          <a:bodyPr/>
          <a:lstStyle>
            <a:lvl1pPr fontAlgn="base">
              <a:spcBef>
                <a:spcPct val="0"/>
              </a:spcBef>
              <a:spcAft>
                <a:spcPct val="0"/>
              </a:spcAft>
              <a:defRPr>
                <a:solidFill>
                  <a:srgbClr val="505050"/>
                </a:solidFill>
              </a:defRPr>
            </a:lvl1pPr>
          </a:lstStyle>
          <a:p>
            <a:pPr>
              <a:defRPr/>
            </a:pPr>
            <a:endParaRPr dirty="0"/>
          </a:p>
        </p:txBody>
      </p:sp>
      <p:sp>
        <p:nvSpPr>
          <p:cNvPr id="5" name="Slide Number Placeholder 3"/>
          <p:cNvSpPr>
            <a:spLocks noGrp="1"/>
          </p:cNvSpPr>
          <p:nvPr>
            <p:ph type="sldNum" sz="quarter" idx="15"/>
          </p:nvPr>
        </p:nvSpPr>
        <p:spPr>
          <a:xfrm>
            <a:off x="8610600" y="6356351"/>
            <a:ext cx="2743200" cy="365125"/>
          </a:xfrm>
          <a:prstGeom prst="rect">
            <a:avLst/>
          </a:prstGeom>
        </p:spPr>
        <p:txBody>
          <a:bodyPr/>
          <a:lstStyle>
            <a:lvl1pPr>
              <a:defRPr/>
            </a:lvl1pPr>
          </a:lstStyle>
          <a:p>
            <a:endParaRPr lang="en-US" dirty="0"/>
          </a:p>
        </p:txBody>
      </p:sp>
    </p:spTree>
    <p:extLst>
      <p:ext uri="{BB962C8B-B14F-4D97-AF65-F5344CB8AC3E}">
        <p14:creationId xmlns:p14="http://schemas.microsoft.com/office/powerpoint/2010/main" val="140734578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354133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userDrawn="1">
  <p:cSld name="Blank ">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6587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827313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userDrawn="1">
  <p:cSld name="1_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2175509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878896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433204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308473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757449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1751248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705658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420169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989266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132786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0940036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1250">
                      <a:schemeClr val="tx2"/>
                    </a:gs>
                    <a:gs pos="100000">
                      <a:schemeClr val="tx2"/>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05259934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 Animations">
    <p:spTree>
      <p:nvGrpSpPr>
        <p:cNvPr id="1" name=""/>
        <p:cNvGrpSpPr/>
        <p:nvPr/>
      </p:nvGrpSpPr>
      <p:grpSpPr>
        <a:xfrm>
          <a:off x="0" y="0"/>
          <a:ext cx="0" cy="0"/>
          <a:chOff x="0" y="0"/>
          <a:chExt cx="0" cy="0"/>
        </a:xfrm>
      </p:grpSpPr>
      <p:grpSp>
        <p:nvGrpSpPr>
          <p:cNvPr id="62" name="Group 61"/>
          <p:cNvGrpSpPr/>
          <p:nvPr userDrawn="1"/>
        </p:nvGrpSpPr>
        <p:grpSpPr>
          <a:xfrm>
            <a:off x="8390480" y="4484779"/>
            <a:ext cx="3815969" cy="2408634"/>
            <a:chOff x="5946775" y="3987119"/>
            <a:chExt cx="5081587" cy="3017715"/>
          </a:xfrm>
        </p:grpSpPr>
        <p:sp>
          <p:nvSpPr>
            <p:cNvPr id="63" name="Freeform 38"/>
            <p:cNvSpPr>
              <a:spLocks/>
            </p:cNvSpPr>
            <p:nvPr/>
          </p:nvSpPr>
          <p:spPr bwMode="auto">
            <a:xfrm>
              <a:off x="9494838" y="4752975"/>
              <a:ext cx="396875" cy="682625"/>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64" name="Freeform 39"/>
            <p:cNvSpPr>
              <a:spLocks/>
            </p:cNvSpPr>
            <p:nvPr/>
          </p:nvSpPr>
          <p:spPr bwMode="auto">
            <a:xfrm>
              <a:off x="9532938" y="4795838"/>
              <a:ext cx="320675" cy="531813"/>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65" name="Rectangle 40"/>
            <p:cNvSpPr>
              <a:spLocks noChangeArrowheads="1"/>
            </p:cNvSpPr>
            <p:nvPr/>
          </p:nvSpPr>
          <p:spPr bwMode="auto">
            <a:xfrm>
              <a:off x="7361238" y="6407150"/>
              <a:ext cx="1868487" cy="5953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66" name="Rectangle 41"/>
            <p:cNvSpPr>
              <a:spLocks noChangeArrowheads="1"/>
            </p:cNvSpPr>
            <p:nvPr/>
          </p:nvSpPr>
          <p:spPr bwMode="auto">
            <a:xfrm>
              <a:off x="8485188" y="5829300"/>
              <a:ext cx="555625" cy="11731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67" name="Rectangle 42"/>
            <p:cNvSpPr>
              <a:spLocks noChangeArrowheads="1"/>
            </p:cNvSpPr>
            <p:nvPr/>
          </p:nvSpPr>
          <p:spPr bwMode="auto">
            <a:xfrm>
              <a:off x="10626725" y="6111875"/>
              <a:ext cx="401637" cy="890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68" name="Rectangle 44"/>
            <p:cNvSpPr>
              <a:spLocks noChangeArrowheads="1"/>
            </p:cNvSpPr>
            <p:nvPr/>
          </p:nvSpPr>
          <p:spPr bwMode="auto">
            <a:xfrm>
              <a:off x="8677275" y="5473700"/>
              <a:ext cx="1949450" cy="15287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69" name="Rectangle 45"/>
            <p:cNvSpPr>
              <a:spLocks noChangeArrowheads="1"/>
            </p:cNvSpPr>
            <p:nvPr/>
          </p:nvSpPr>
          <p:spPr bwMode="auto">
            <a:xfrm>
              <a:off x="8870950" y="6699250"/>
              <a:ext cx="1573212" cy="2524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70" name="Rectangle 46"/>
            <p:cNvSpPr>
              <a:spLocks noChangeArrowheads="1"/>
            </p:cNvSpPr>
            <p:nvPr/>
          </p:nvSpPr>
          <p:spPr bwMode="auto">
            <a:xfrm>
              <a:off x="8870950" y="5819775"/>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71" name="Rectangle 47"/>
            <p:cNvSpPr>
              <a:spLocks noChangeArrowheads="1"/>
            </p:cNvSpPr>
            <p:nvPr/>
          </p:nvSpPr>
          <p:spPr bwMode="auto">
            <a:xfrm>
              <a:off x="8870950" y="6261100"/>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72" name="Rectangle 48"/>
            <p:cNvSpPr>
              <a:spLocks noChangeArrowheads="1"/>
            </p:cNvSpPr>
            <p:nvPr/>
          </p:nvSpPr>
          <p:spPr bwMode="auto">
            <a:xfrm>
              <a:off x="9972675" y="4591050"/>
              <a:ext cx="552450" cy="8445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73" name="Freeform 49"/>
            <p:cNvSpPr>
              <a:spLocks/>
            </p:cNvSpPr>
            <p:nvPr/>
          </p:nvSpPr>
          <p:spPr bwMode="auto">
            <a:xfrm>
              <a:off x="10028238" y="4681538"/>
              <a:ext cx="436562" cy="76200"/>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74" name="Freeform 50"/>
            <p:cNvSpPr>
              <a:spLocks/>
            </p:cNvSpPr>
            <p:nvPr/>
          </p:nvSpPr>
          <p:spPr bwMode="auto">
            <a:xfrm>
              <a:off x="10028238" y="48180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75" name="Freeform 51"/>
            <p:cNvSpPr>
              <a:spLocks/>
            </p:cNvSpPr>
            <p:nvPr/>
          </p:nvSpPr>
          <p:spPr bwMode="auto">
            <a:xfrm>
              <a:off x="10028238" y="4954588"/>
              <a:ext cx="436562" cy="73025"/>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76" name="Freeform 52"/>
            <p:cNvSpPr>
              <a:spLocks/>
            </p:cNvSpPr>
            <p:nvPr/>
          </p:nvSpPr>
          <p:spPr bwMode="auto">
            <a:xfrm>
              <a:off x="10028238" y="5087938"/>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77" name="Freeform 53"/>
            <p:cNvSpPr>
              <a:spLocks/>
            </p:cNvSpPr>
            <p:nvPr/>
          </p:nvSpPr>
          <p:spPr bwMode="auto">
            <a:xfrm>
              <a:off x="10028238" y="52244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78" name="Oval 54"/>
            <p:cNvSpPr>
              <a:spLocks noChangeArrowheads="1"/>
            </p:cNvSpPr>
            <p:nvPr/>
          </p:nvSpPr>
          <p:spPr bwMode="auto">
            <a:xfrm>
              <a:off x="10383838" y="4697413"/>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79" name="Oval 55"/>
            <p:cNvSpPr>
              <a:spLocks noChangeArrowheads="1"/>
            </p:cNvSpPr>
            <p:nvPr/>
          </p:nvSpPr>
          <p:spPr bwMode="auto">
            <a:xfrm>
              <a:off x="10383838" y="48355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80" name="Oval 56"/>
            <p:cNvSpPr>
              <a:spLocks noChangeArrowheads="1"/>
            </p:cNvSpPr>
            <p:nvPr/>
          </p:nvSpPr>
          <p:spPr bwMode="auto">
            <a:xfrm>
              <a:off x="10383838" y="4967288"/>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81" name="Oval 57"/>
            <p:cNvSpPr>
              <a:spLocks noChangeArrowheads="1"/>
            </p:cNvSpPr>
            <p:nvPr/>
          </p:nvSpPr>
          <p:spPr bwMode="auto">
            <a:xfrm>
              <a:off x="10383838" y="5105400"/>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82" name="Oval 58"/>
            <p:cNvSpPr>
              <a:spLocks noChangeArrowheads="1"/>
            </p:cNvSpPr>
            <p:nvPr/>
          </p:nvSpPr>
          <p:spPr bwMode="auto">
            <a:xfrm>
              <a:off x="10383838" y="52419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83" name="Freeform 61"/>
            <p:cNvSpPr>
              <a:spLocks/>
            </p:cNvSpPr>
            <p:nvPr/>
          </p:nvSpPr>
          <p:spPr bwMode="auto">
            <a:xfrm>
              <a:off x="8488368" y="4147004"/>
              <a:ext cx="881062" cy="577850"/>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84" name="Freeform 63"/>
            <p:cNvSpPr>
              <a:spLocks/>
            </p:cNvSpPr>
            <p:nvPr/>
          </p:nvSpPr>
          <p:spPr bwMode="auto">
            <a:xfrm>
              <a:off x="9093200" y="5019675"/>
              <a:ext cx="550862" cy="346075"/>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85" name="Freeform 64"/>
            <p:cNvSpPr>
              <a:spLocks noEditPoints="1"/>
            </p:cNvSpPr>
            <p:nvPr/>
          </p:nvSpPr>
          <p:spPr bwMode="auto">
            <a:xfrm>
              <a:off x="8964613" y="5002213"/>
              <a:ext cx="808037" cy="433388"/>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86" name="Rectangle 65"/>
            <p:cNvSpPr>
              <a:spLocks noChangeArrowheads="1"/>
            </p:cNvSpPr>
            <p:nvPr/>
          </p:nvSpPr>
          <p:spPr bwMode="auto">
            <a:xfrm>
              <a:off x="8578850" y="5435600"/>
              <a:ext cx="2143125" cy="714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87" name="Rectangle 43"/>
            <p:cNvSpPr>
              <a:spLocks noChangeArrowheads="1"/>
            </p:cNvSpPr>
            <p:nvPr/>
          </p:nvSpPr>
          <p:spPr bwMode="auto">
            <a:xfrm>
              <a:off x="5946775" y="6694488"/>
              <a:ext cx="1084263" cy="3079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88" name="Rectangle 43"/>
            <p:cNvSpPr>
              <a:spLocks noChangeArrowheads="1"/>
            </p:cNvSpPr>
            <p:nvPr/>
          </p:nvSpPr>
          <p:spPr bwMode="auto">
            <a:xfrm>
              <a:off x="6602574" y="6121022"/>
              <a:ext cx="818719" cy="88381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89" name="Rectangle 43"/>
            <p:cNvSpPr>
              <a:spLocks noChangeArrowheads="1"/>
            </p:cNvSpPr>
            <p:nvPr/>
          </p:nvSpPr>
          <p:spPr bwMode="auto">
            <a:xfrm>
              <a:off x="7554841" y="5669967"/>
              <a:ext cx="543068" cy="133249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90" name="Freeform 62"/>
            <p:cNvSpPr>
              <a:spLocks/>
            </p:cNvSpPr>
            <p:nvPr/>
          </p:nvSpPr>
          <p:spPr bwMode="auto">
            <a:xfrm>
              <a:off x="9114112" y="3987119"/>
              <a:ext cx="727075" cy="476250"/>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gr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880114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 Animations">
    <p:spTree>
      <p:nvGrpSpPr>
        <p:cNvPr id="1" name=""/>
        <p:cNvGrpSpPr/>
        <p:nvPr/>
      </p:nvGrpSpPr>
      <p:grpSpPr>
        <a:xfrm>
          <a:off x="0" y="0"/>
          <a:ext cx="0" cy="0"/>
          <a:chOff x="0" y="0"/>
          <a:chExt cx="0" cy="0"/>
        </a:xfrm>
      </p:grpSpPr>
      <p:grpSp>
        <p:nvGrpSpPr>
          <p:cNvPr id="62" name="Group 61"/>
          <p:cNvGrpSpPr/>
          <p:nvPr userDrawn="1"/>
        </p:nvGrpSpPr>
        <p:grpSpPr>
          <a:xfrm>
            <a:off x="8390480" y="4484779"/>
            <a:ext cx="3815969" cy="2408634"/>
            <a:chOff x="5946775" y="3987119"/>
            <a:chExt cx="5081587" cy="3017715"/>
          </a:xfrm>
        </p:grpSpPr>
        <p:sp>
          <p:nvSpPr>
            <p:cNvPr id="63" name="Freeform 38"/>
            <p:cNvSpPr>
              <a:spLocks/>
            </p:cNvSpPr>
            <p:nvPr/>
          </p:nvSpPr>
          <p:spPr bwMode="auto">
            <a:xfrm>
              <a:off x="9494838" y="4752975"/>
              <a:ext cx="396875" cy="682625"/>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64" name="Freeform 39"/>
            <p:cNvSpPr>
              <a:spLocks/>
            </p:cNvSpPr>
            <p:nvPr/>
          </p:nvSpPr>
          <p:spPr bwMode="auto">
            <a:xfrm>
              <a:off x="9532938" y="4795838"/>
              <a:ext cx="320675" cy="531813"/>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65" name="Rectangle 40"/>
            <p:cNvSpPr>
              <a:spLocks noChangeArrowheads="1"/>
            </p:cNvSpPr>
            <p:nvPr/>
          </p:nvSpPr>
          <p:spPr bwMode="auto">
            <a:xfrm>
              <a:off x="7361238" y="6407150"/>
              <a:ext cx="1868487" cy="5953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66" name="Rectangle 41"/>
            <p:cNvSpPr>
              <a:spLocks noChangeArrowheads="1"/>
            </p:cNvSpPr>
            <p:nvPr/>
          </p:nvSpPr>
          <p:spPr bwMode="auto">
            <a:xfrm>
              <a:off x="8485188" y="5829300"/>
              <a:ext cx="555625" cy="11731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67" name="Rectangle 42"/>
            <p:cNvSpPr>
              <a:spLocks noChangeArrowheads="1"/>
            </p:cNvSpPr>
            <p:nvPr/>
          </p:nvSpPr>
          <p:spPr bwMode="auto">
            <a:xfrm>
              <a:off x="10626725" y="6111875"/>
              <a:ext cx="401637" cy="890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68" name="Rectangle 44"/>
            <p:cNvSpPr>
              <a:spLocks noChangeArrowheads="1"/>
            </p:cNvSpPr>
            <p:nvPr/>
          </p:nvSpPr>
          <p:spPr bwMode="auto">
            <a:xfrm>
              <a:off x="8677275" y="5473700"/>
              <a:ext cx="1949450" cy="15287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69" name="Rectangle 45"/>
            <p:cNvSpPr>
              <a:spLocks noChangeArrowheads="1"/>
            </p:cNvSpPr>
            <p:nvPr/>
          </p:nvSpPr>
          <p:spPr bwMode="auto">
            <a:xfrm>
              <a:off x="8870950" y="6699250"/>
              <a:ext cx="1573212" cy="2524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70" name="Rectangle 46"/>
            <p:cNvSpPr>
              <a:spLocks noChangeArrowheads="1"/>
            </p:cNvSpPr>
            <p:nvPr/>
          </p:nvSpPr>
          <p:spPr bwMode="auto">
            <a:xfrm>
              <a:off x="8870950" y="5819775"/>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71" name="Rectangle 47"/>
            <p:cNvSpPr>
              <a:spLocks noChangeArrowheads="1"/>
            </p:cNvSpPr>
            <p:nvPr/>
          </p:nvSpPr>
          <p:spPr bwMode="auto">
            <a:xfrm>
              <a:off x="8870950" y="6261100"/>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72" name="Rectangle 48"/>
            <p:cNvSpPr>
              <a:spLocks noChangeArrowheads="1"/>
            </p:cNvSpPr>
            <p:nvPr/>
          </p:nvSpPr>
          <p:spPr bwMode="auto">
            <a:xfrm>
              <a:off x="9972675" y="4591050"/>
              <a:ext cx="552450" cy="8445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73" name="Freeform 49"/>
            <p:cNvSpPr>
              <a:spLocks/>
            </p:cNvSpPr>
            <p:nvPr/>
          </p:nvSpPr>
          <p:spPr bwMode="auto">
            <a:xfrm>
              <a:off x="10028238" y="4681538"/>
              <a:ext cx="436562" cy="76200"/>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74" name="Freeform 50"/>
            <p:cNvSpPr>
              <a:spLocks/>
            </p:cNvSpPr>
            <p:nvPr/>
          </p:nvSpPr>
          <p:spPr bwMode="auto">
            <a:xfrm>
              <a:off x="10028238" y="48180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75" name="Freeform 51"/>
            <p:cNvSpPr>
              <a:spLocks/>
            </p:cNvSpPr>
            <p:nvPr/>
          </p:nvSpPr>
          <p:spPr bwMode="auto">
            <a:xfrm>
              <a:off x="10028238" y="4954588"/>
              <a:ext cx="436562" cy="73025"/>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76" name="Freeform 52"/>
            <p:cNvSpPr>
              <a:spLocks/>
            </p:cNvSpPr>
            <p:nvPr/>
          </p:nvSpPr>
          <p:spPr bwMode="auto">
            <a:xfrm>
              <a:off x="10028238" y="5087938"/>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77" name="Freeform 53"/>
            <p:cNvSpPr>
              <a:spLocks/>
            </p:cNvSpPr>
            <p:nvPr/>
          </p:nvSpPr>
          <p:spPr bwMode="auto">
            <a:xfrm>
              <a:off x="10028238" y="52244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78" name="Oval 54"/>
            <p:cNvSpPr>
              <a:spLocks noChangeArrowheads="1"/>
            </p:cNvSpPr>
            <p:nvPr/>
          </p:nvSpPr>
          <p:spPr bwMode="auto">
            <a:xfrm>
              <a:off x="10383838" y="4697413"/>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79" name="Oval 55"/>
            <p:cNvSpPr>
              <a:spLocks noChangeArrowheads="1"/>
            </p:cNvSpPr>
            <p:nvPr/>
          </p:nvSpPr>
          <p:spPr bwMode="auto">
            <a:xfrm>
              <a:off x="10383838" y="48355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80" name="Oval 56"/>
            <p:cNvSpPr>
              <a:spLocks noChangeArrowheads="1"/>
            </p:cNvSpPr>
            <p:nvPr/>
          </p:nvSpPr>
          <p:spPr bwMode="auto">
            <a:xfrm>
              <a:off x="10383838" y="4967288"/>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81" name="Oval 57"/>
            <p:cNvSpPr>
              <a:spLocks noChangeArrowheads="1"/>
            </p:cNvSpPr>
            <p:nvPr/>
          </p:nvSpPr>
          <p:spPr bwMode="auto">
            <a:xfrm>
              <a:off x="10383838" y="5105400"/>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82" name="Oval 58"/>
            <p:cNvSpPr>
              <a:spLocks noChangeArrowheads="1"/>
            </p:cNvSpPr>
            <p:nvPr/>
          </p:nvSpPr>
          <p:spPr bwMode="auto">
            <a:xfrm>
              <a:off x="10383838" y="52419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83" name="Freeform 61"/>
            <p:cNvSpPr>
              <a:spLocks/>
            </p:cNvSpPr>
            <p:nvPr/>
          </p:nvSpPr>
          <p:spPr bwMode="auto">
            <a:xfrm>
              <a:off x="8488368" y="4147004"/>
              <a:ext cx="881062" cy="577850"/>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84" name="Freeform 63"/>
            <p:cNvSpPr>
              <a:spLocks/>
            </p:cNvSpPr>
            <p:nvPr/>
          </p:nvSpPr>
          <p:spPr bwMode="auto">
            <a:xfrm>
              <a:off x="9093200" y="5019675"/>
              <a:ext cx="550862" cy="346075"/>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85" name="Freeform 64"/>
            <p:cNvSpPr>
              <a:spLocks noEditPoints="1"/>
            </p:cNvSpPr>
            <p:nvPr/>
          </p:nvSpPr>
          <p:spPr bwMode="auto">
            <a:xfrm>
              <a:off x="8964613" y="5002213"/>
              <a:ext cx="808037" cy="433388"/>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86" name="Rectangle 65"/>
            <p:cNvSpPr>
              <a:spLocks noChangeArrowheads="1"/>
            </p:cNvSpPr>
            <p:nvPr/>
          </p:nvSpPr>
          <p:spPr bwMode="auto">
            <a:xfrm>
              <a:off x="8578850" y="5435600"/>
              <a:ext cx="2143125" cy="714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87" name="Rectangle 43"/>
            <p:cNvSpPr>
              <a:spLocks noChangeArrowheads="1"/>
            </p:cNvSpPr>
            <p:nvPr/>
          </p:nvSpPr>
          <p:spPr bwMode="auto">
            <a:xfrm>
              <a:off x="5946775" y="6694488"/>
              <a:ext cx="1084263" cy="3079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88" name="Rectangle 43"/>
            <p:cNvSpPr>
              <a:spLocks noChangeArrowheads="1"/>
            </p:cNvSpPr>
            <p:nvPr/>
          </p:nvSpPr>
          <p:spPr bwMode="auto">
            <a:xfrm>
              <a:off x="6602574" y="6121022"/>
              <a:ext cx="818719" cy="88381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89" name="Rectangle 43"/>
            <p:cNvSpPr>
              <a:spLocks noChangeArrowheads="1"/>
            </p:cNvSpPr>
            <p:nvPr/>
          </p:nvSpPr>
          <p:spPr bwMode="auto">
            <a:xfrm>
              <a:off x="7554841" y="5669967"/>
              <a:ext cx="543068" cy="133249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90" name="Freeform 62"/>
            <p:cNvSpPr>
              <a:spLocks/>
            </p:cNvSpPr>
            <p:nvPr/>
          </p:nvSpPr>
          <p:spPr bwMode="auto">
            <a:xfrm>
              <a:off x="9114112" y="3987119"/>
              <a:ext cx="727075" cy="476250"/>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grpSp>
      <p:grpSp>
        <p:nvGrpSpPr>
          <p:cNvPr id="12" name="Group 11"/>
          <p:cNvGrpSpPr>
            <a:grpSpLocks noChangeAspect="1"/>
          </p:cNvGrpSpPr>
          <p:nvPr userDrawn="1"/>
        </p:nvGrpSpPr>
        <p:grpSpPr>
          <a:xfrm>
            <a:off x="10407983" y="1295632"/>
            <a:ext cx="1461698" cy="2203616"/>
            <a:chOff x="10552333" y="1153523"/>
            <a:chExt cx="1130144" cy="1703533"/>
          </a:xfrm>
        </p:grpSpPr>
        <p:sp>
          <p:nvSpPr>
            <p:cNvPr id="13" name="Freeform 62"/>
            <p:cNvSpPr>
              <a:spLocks noChangeAspect="1"/>
            </p:cNvSpPr>
            <p:nvPr/>
          </p:nvSpPr>
          <p:spPr bwMode="auto">
            <a:xfrm>
              <a:off x="10552333" y="1153523"/>
              <a:ext cx="1130144" cy="740162"/>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14" name="Group 142"/>
            <p:cNvGrpSpPr>
              <a:grpSpLocks noChangeAspect="1"/>
            </p:cNvGrpSpPr>
            <p:nvPr/>
          </p:nvGrpSpPr>
          <p:grpSpPr bwMode="auto">
            <a:xfrm>
              <a:off x="10750523" y="1512920"/>
              <a:ext cx="750138" cy="1344136"/>
              <a:chOff x="2911" y="400"/>
              <a:chExt cx="2013" cy="3607"/>
            </a:xfrm>
          </p:grpSpPr>
          <p:sp>
            <p:nvSpPr>
              <p:cNvPr id="15" name="AutoShape 141"/>
              <p:cNvSpPr>
                <a:spLocks noChangeAspect="1" noChangeArrowheads="1" noTextEdit="1"/>
              </p:cNvSpPr>
              <p:nvPr/>
            </p:nvSpPr>
            <p:spPr bwMode="auto">
              <a:xfrm>
                <a:off x="2911" y="400"/>
                <a:ext cx="2013" cy="3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 name="Freeform 143"/>
              <p:cNvSpPr>
                <a:spLocks/>
              </p:cNvSpPr>
              <p:nvPr/>
            </p:nvSpPr>
            <p:spPr bwMode="auto">
              <a:xfrm>
                <a:off x="2913" y="2344"/>
                <a:ext cx="2009" cy="1512"/>
              </a:xfrm>
              <a:custGeom>
                <a:avLst/>
                <a:gdLst>
                  <a:gd name="T0" fmla="*/ 850 w 850"/>
                  <a:gd name="T1" fmla="*/ 17 h 640"/>
                  <a:gd name="T2" fmla="*/ 834 w 850"/>
                  <a:gd name="T3" fmla="*/ 0 h 640"/>
                  <a:gd name="T4" fmla="*/ 17 w 850"/>
                  <a:gd name="T5" fmla="*/ 0 h 640"/>
                  <a:gd name="T6" fmla="*/ 0 w 850"/>
                  <a:gd name="T7" fmla="*/ 17 h 640"/>
                  <a:gd name="T8" fmla="*/ 0 w 850"/>
                  <a:gd name="T9" fmla="*/ 573 h 640"/>
                  <a:gd name="T10" fmla="*/ 17 w 850"/>
                  <a:gd name="T11" fmla="*/ 590 h 640"/>
                  <a:gd name="T12" fmla="*/ 395 w 850"/>
                  <a:gd name="T13" fmla="*/ 590 h 640"/>
                  <a:gd name="T14" fmla="*/ 382 w 850"/>
                  <a:gd name="T15" fmla="*/ 627 h 640"/>
                  <a:gd name="T16" fmla="*/ 307 w 850"/>
                  <a:gd name="T17" fmla="*/ 627 h 640"/>
                  <a:gd name="T18" fmla="*/ 307 w 850"/>
                  <a:gd name="T19" fmla="*/ 640 h 640"/>
                  <a:gd name="T20" fmla="*/ 539 w 850"/>
                  <a:gd name="T21" fmla="*/ 640 h 640"/>
                  <a:gd name="T22" fmla="*/ 539 w 850"/>
                  <a:gd name="T23" fmla="*/ 627 h 640"/>
                  <a:gd name="T24" fmla="*/ 478 w 850"/>
                  <a:gd name="T25" fmla="*/ 627 h 640"/>
                  <a:gd name="T26" fmla="*/ 466 w 850"/>
                  <a:gd name="T27" fmla="*/ 590 h 640"/>
                  <a:gd name="T28" fmla="*/ 834 w 850"/>
                  <a:gd name="T29" fmla="*/ 590 h 640"/>
                  <a:gd name="T30" fmla="*/ 850 w 850"/>
                  <a:gd name="T31" fmla="*/ 573 h 640"/>
                  <a:gd name="T32" fmla="*/ 850 w 850"/>
                  <a:gd name="T33" fmla="*/ 1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0" h="640">
                    <a:moveTo>
                      <a:pt x="850" y="17"/>
                    </a:moveTo>
                    <a:cubicBezTo>
                      <a:pt x="850" y="8"/>
                      <a:pt x="843" y="0"/>
                      <a:pt x="834" y="0"/>
                    </a:cubicBezTo>
                    <a:cubicBezTo>
                      <a:pt x="17" y="0"/>
                      <a:pt x="17" y="0"/>
                      <a:pt x="17" y="0"/>
                    </a:cubicBezTo>
                    <a:cubicBezTo>
                      <a:pt x="7" y="0"/>
                      <a:pt x="0" y="8"/>
                      <a:pt x="0" y="17"/>
                    </a:cubicBezTo>
                    <a:cubicBezTo>
                      <a:pt x="0" y="573"/>
                      <a:pt x="0" y="573"/>
                      <a:pt x="0" y="573"/>
                    </a:cubicBezTo>
                    <a:cubicBezTo>
                      <a:pt x="0" y="582"/>
                      <a:pt x="7" y="590"/>
                      <a:pt x="17" y="590"/>
                    </a:cubicBezTo>
                    <a:cubicBezTo>
                      <a:pt x="395" y="590"/>
                      <a:pt x="395" y="590"/>
                      <a:pt x="395" y="590"/>
                    </a:cubicBezTo>
                    <a:cubicBezTo>
                      <a:pt x="382" y="627"/>
                      <a:pt x="382" y="627"/>
                      <a:pt x="382" y="627"/>
                    </a:cubicBezTo>
                    <a:cubicBezTo>
                      <a:pt x="307" y="627"/>
                      <a:pt x="307" y="627"/>
                      <a:pt x="307" y="627"/>
                    </a:cubicBezTo>
                    <a:cubicBezTo>
                      <a:pt x="307" y="640"/>
                      <a:pt x="307" y="640"/>
                      <a:pt x="307" y="640"/>
                    </a:cubicBezTo>
                    <a:cubicBezTo>
                      <a:pt x="539" y="640"/>
                      <a:pt x="539" y="640"/>
                      <a:pt x="539" y="640"/>
                    </a:cubicBezTo>
                    <a:cubicBezTo>
                      <a:pt x="539" y="627"/>
                      <a:pt x="539" y="627"/>
                      <a:pt x="539" y="627"/>
                    </a:cubicBezTo>
                    <a:cubicBezTo>
                      <a:pt x="478" y="627"/>
                      <a:pt x="478" y="627"/>
                      <a:pt x="478" y="627"/>
                    </a:cubicBezTo>
                    <a:cubicBezTo>
                      <a:pt x="466" y="590"/>
                      <a:pt x="466" y="590"/>
                      <a:pt x="466" y="590"/>
                    </a:cubicBezTo>
                    <a:cubicBezTo>
                      <a:pt x="834" y="590"/>
                      <a:pt x="834" y="590"/>
                      <a:pt x="834" y="590"/>
                    </a:cubicBezTo>
                    <a:cubicBezTo>
                      <a:pt x="843" y="590"/>
                      <a:pt x="850" y="582"/>
                      <a:pt x="850" y="573"/>
                    </a:cubicBezTo>
                    <a:lnTo>
                      <a:pt x="850" y="1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 name="Rectangle 144"/>
              <p:cNvSpPr>
                <a:spLocks noChangeArrowheads="1"/>
              </p:cNvSpPr>
              <p:nvPr/>
            </p:nvSpPr>
            <p:spPr bwMode="auto">
              <a:xfrm>
                <a:off x="2963" y="2394"/>
                <a:ext cx="1911" cy="107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 name="Freeform 145"/>
              <p:cNvSpPr>
                <a:spLocks/>
              </p:cNvSpPr>
              <p:nvPr/>
            </p:nvSpPr>
            <p:spPr bwMode="auto">
              <a:xfrm>
                <a:off x="4596" y="3903"/>
                <a:ext cx="208" cy="104"/>
              </a:xfrm>
              <a:custGeom>
                <a:avLst/>
                <a:gdLst>
                  <a:gd name="T0" fmla="*/ 44 w 88"/>
                  <a:gd name="T1" fmla="*/ 0 h 44"/>
                  <a:gd name="T2" fmla="*/ 0 w 88"/>
                  <a:gd name="T3" fmla="*/ 44 h 44"/>
                  <a:gd name="T4" fmla="*/ 88 w 88"/>
                  <a:gd name="T5" fmla="*/ 44 h 44"/>
                  <a:gd name="T6" fmla="*/ 44 w 88"/>
                  <a:gd name="T7" fmla="*/ 0 h 44"/>
                </a:gdLst>
                <a:ahLst/>
                <a:cxnLst>
                  <a:cxn ang="0">
                    <a:pos x="T0" y="T1"/>
                  </a:cxn>
                  <a:cxn ang="0">
                    <a:pos x="T2" y="T3"/>
                  </a:cxn>
                  <a:cxn ang="0">
                    <a:pos x="T4" y="T5"/>
                  </a:cxn>
                  <a:cxn ang="0">
                    <a:pos x="T6" y="T7"/>
                  </a:cxn>
                </a:cxnLst>
                <a:rect l="0" t="0" r="r" b="b"/>
                <a:pathLst>
                  <a:path w="88" h="44">
                    <a:moveTo>
                      <a:pt x="44" y="0"/>
                    </a:moveTo>
                    <a:cubicBezTo>
                      <a:pt x="19" y="0"/>
                      <a:pt x="0" y="20"/>
                      <a:pt x="0" y="44"/>
                    </a:cubicBezTo>
                    <a:cubicBezTo>
                      <a:pt x="88" y="44"/>
                      <a:pt x="88" y="44"/>
                      <a:pt x="88" y="44"/>
                    </a:cubicBezTo>
                    <a:cubicBezTo>
                      <a:pt x="88" y="20"/>
                      <a:pt x="68" y="0"/>
                      <a:pt x="44"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 name="Freeform 146"/>
              <p:cNvSpPr>
                <a:spLocks/>
              </p:cNvSpPr>
              <p:nvPr/>
            </p:nvSpPr>
            <p:spPr bwMode="auto">
              <a:xfrm>
                <a:off x="2963" y="3896"/>
                <a:ext cx="1559" cy="109"/>
              </a:xfrm>
              <a:custGeom>
                <a:avLst/>
                <a:gdLst>
                  <a:gd name="T0" fmla="*/ 1559 w 1559"/>
                  <a:gd name="T1" fmla="*/ 109 h 109"/>
                  <a:gd name="T2" fmla="*/ 0 w 1559"/>
                  <a:gd name="T3" fmla="*/ 109 h 109"/>
                  <a:gd name="T4" fmla="*/ 0 w 1559"/>
                  <a:gd name="T5" fmla="*/ 64 h 109"/>
                  <a:gd name="T6" fmla="*/ 158 w 1559"/>
                  <a:gd name="T7" fmla="*/ 0 h 109"/>
                  <a:gd name="T8" fmla="*/ 1401 w 1559"/>
                  <a:gd name="T9" fmla="*/ 0 h 109"/>
                  <a:gd name="T10" fmla="*/ 1559 w 1559"/>
                  <a:gd name="T11" fmla="*/ 64 h 109"/>
                  <a:gd name="T12" fmla="*/ 1559 w 1559"/>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559" h="109">
                    <a:moveTo>
                      <a:pt x="1559" y="109"/>
                    </a:moveTo>
                    <a:lnTo>
                      <a:pt x="0" y="109"/>
                    </a:lnTo>
                    <a:lnTo>
                      <a:pt x="0" y="64"/>
                    </a:lnTo>
                    <a:lnTo>
                      <a:pt x="158" y="0"/>
                    </a:lnTo>
                    <a:lnTo>
                      <a:pt x="1401" y="0"/>
                    </a:lnTo>
                    <a:lnTo>
                      <a:pt x="1559" y="64"/>
                    </a:lnTo>
                    <a:lnTo>
                      <a:pt x="1559" y="10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 name="Freeform 147"/>
              <p:cNvSpPr>
                <a:spLocks/>
              </p:cNvSpPr>
              <p:nvPr/>
            </p:nvSpPr>
            <p:spPr bwMode="auto">
              <a:xfrm>
                <a:off x="4180" y="3832"/>
                <a:ext cx="522" cy="154"/>
              </a:xfrm>
              <a:custGeom>
                <a:avLst/>
                <a:gdLst>
                  <a:gd name="T0" fmla="*/ 218 w 221"/>
                  <a:gd name="T1" fmla="*/ 65 h 65"/>
                  <a:gd name="T2" fmla="*/ 0 w 221"/>
                  <a:gd name="T3" fmla="*/ 7 h 65"/>
                  <a:gd name="T4" fmla="*/ 0 w 221"/>
                  <a:gd name="T5" fmla="*/ 0 h 65"/>
                  <a:gd name="T6" fmla="*/ 221 w 221"/>
                  <a:gd name="T7" fmla="*/ 59 h 65"/>
                  <a:gd name="T8" fmla="*/ 218 w 221"/>
                  <a:gd name="T9" fmla="*/ 65 h 65"/>
                </a:gdLst>
                <a:ahLst/>
                <a:cxnLst>
                  <a:cxn ang="0">
                    <a:pos x="T0" y="T1"/>
                  </a:cxn>
                  <a:cxn ang="0">
                    <a:pos x="T2" y="T3"/>
                  </a:cxn>
                  <a:cxn ang="0">
                    <a:pos x="T4" y="T5"/>
                  </a:cxn>
                  <a:cxn ang="0">
                    <a:pos x="T6" y="T7"/>
                  </a:cxn>
                  <a:cxn ang="0">
                    <a:pos x="T8" y="T9"/>
                  </a:cxn>
                </a:cxnLst>
                <a:rect l="0" t="0" r="r" b="b"/>
                <a:pathLst>
                  <a:path w="221" h="65">
                    <a:moveTo>
                      <a:pt x="218" y="65"/>
                    </a:moveTo>
                    <a:cubicBezTo>
                      <a:pt x="152" y="27"/>
                      <a:pt x="76" y="7"/>
                      <a:pt x="0" y="7"/>
                    </a:cubicBezTo>
                    <a:cubicBezTo>
                      <a:pt x="0" y="0"/>
                      <a:pt x="0" y="0"/>
                      <a:pt x="0" y="0"/>
                    </a:cubicBezTo>
                    <a:cubicBezTo>
                      <a:pt x="77" y="0"/>
                      <a:pt x="154" y="21"/>
                      <a:pt x="221" y="59"/>
                    </a:cubicBezTo>
                    <a:lnTo>
                      <a:pt x="218" y="6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 name="Freeform 148"/>
              <p:cNvSpPr>
                <a:spLocks/>
              </p:cNvSpPr>
              <p:nvPr/>
            </p:nvSpPr>
            <p:spPr bwMode="auto">
              <a:xfrm>
                <a:off x="3953" y="402"/>
                <a:ext cx="484" cy="829"/>
              </a:xfrm>
              <a:custGeom>
                <a:avLst/>
                <a:gdLst>
                  <a:gd name="T0" fmla="*/ 205 w 205"/>
                  <a:gd name="T1" fmla="*/ 116 h 351"/>
                  <a:gd name="T2" fmla="*/ 205 w 205"/>
                  <a:gd name="T3" fmla="*/ 13 h 351"/>
                  <a:gd name="T4" fmla="*/ 191 w 205"/>
                  <a:gd name="T5" fmla="*/ 0 h 351"/>
                  <a:gd name="T6" fmla="*/ 13 w 205"/>
                  <a:gd name="T7" fmla="*/ 0 h 351"/>
                  <a:gd name="T8" fmla="*/ 0 w 205"/>
                  <a:gd name="T9" fmla="*/ 13 h 351"/>
                  <a:gd name="T10" fmla="*/ 0 w 205"/>
                  <a:gd name="T11" fmla="*/ 338 h 351"/>
                  <a:gd name="T12" fmla="*/ 13 w 205"/>
                  <a:gd name="T13" fmla="*/ 351 h 351"/>
                  <a:gd name="T14" fmla="*/ 191 w 205"/>
                  <a:gd name="T15" fmla="*/ 351 h 351"/>
                  <a:gd name="T16" fmla="*/ 205 w 205"/>
                  <a:gd name="T17" fmla="*/ 338 h 351"/>
                  <a:gd name="T18" fmla="*/ 205 w 205"/>
                  <a:gd name="T19" fmla="*/ 187 h 351"/>
                  <a:gd name="T20" fmla="*/ 205 w 205"/>
                  <a:gd name="T21" fmla="*/ 11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 h="351">
                    <a:moveTo>
                      <a:pt x="205" y="116"/>
                    </a:moveTo>
                    <a:cubicBezTo>
                      <a:pt x="205" y="13"/>
                      <a:pt x="205" y="13"/>
                      <a:pt x="205" y="13"/>
                    </a:cubicBezTo>
                    <a:cubicBezTo>
                      <a:pt x="205" y="6"/>
                      <a:pt x="199" y="0"/>
                      <a:pt x="191" y="0"/>
                    </a:cubicBezTo>
                    <a:cubicBezTo>
                      <a:pt x="13" y="0"/>
                      <a:pt x="13" y="0"/>
                      <a:pt x="13" y="0"/>
                    </a:cubicBezTo>
                    <a:cubicBezTo>
                      <a:pt x="6" y="0"/>
                      <a:pt x="0" y="6"/>
                      <a:pt x="0" y="13"/>
                    </a:cubicBezTo>
                    <a:cubicBezTo>
                      <a:pt x="0" y="338"/>
                      <a:pt x="0" y="338"/>
                      <a:pt x="0" y="338"/>
                    </a:cubicBezTo>
                    <a:cubicBezTo>
                      <a:pt x="0" y="345"/>
                      <a:pt x="6" y="351"/>
                      <a:pt x="13" y="351"/>
                    </a:cubicBezTo>
                    <a:cubicBezTo>
                      <a:pt x="191" y="351"/>
                      <a:pt x="191" y="351"/>
                      <a:pt x="191" y="351"/>
                    </a:cubicBezTo>
                    <a:cubicBezTo>
                      <a:pt x="199" y="351"/>
                      <a:pt x="205" y="345"/>
                      <a:pt x="205" y="338"/>
                    </a:cubicBezTo>
                    <a:cubicBezTo>
                      <a:pt x="205" y="187"/>
                      <a:pt x="205" y="187"/>
                      <a:pt x="205" y="187"/>
                    </a:cubicBezTo>
                    <a:lnTo>
                      <a:pt x="205" y="11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 name="Freeform 149"/>
              <p:cNvSpPr>
                <a:spLocks/>
              </p:cNvSpPr>
              <p:nvPr/>
            </p:nvSpPr>
            <p:spPr bwMode="auto">
              <a:xfrm>
                <a:off x="3017" y="976"/>
                <a:ext cx="889" cy="1295"/>
              </a:xfrm>
              <a:custGeom>
                <a:avLst/>
                <a:gdLst>
                  <a:gd name="T0" fmla="*/ 0 w 376"/>
                  <a:gd name="T1" fmla="*/ 253 h 548"/>
                  <a:gd name="T2" fmla="*/ 0 w 376"/>
                  <a:gd name="T3" fmla="*/ 524 h 548"/>
                  <a:gd name="T4" fmla="*/ 25 w 376"/>
                  <a:gd name="T5" fmla="*/ 548 h 548"/>
                  <a:gd name="T6" fmla="*/ 351 w 376"/>
                  <a:gd name="T7" fmla="*/ 548 h 548"/>
                  <a:gd name="T8" fmla="*/ 376 w 376"/>
                  <a:gd name="T9" fmla="*/ 524 h 548"/>
                  <a:gd name="T10" fmla="*/ 376 w 376"/>
                  <a:gd name="T11" fmla="*/ 25 h 548"/>
                  <a:gd name="T12" fmla="*/ 351 w 376"/>
                  <a:gd name="T13" fmla="*/ 0 h 548"/>
                  <a:gd name="T14" fmla="*/ 25 w 376"/>
                  <a:gd name="T15" fmla="*/ 0 h 548"/>
                  <a:gd name="T16" fmla="*/ 0 w 376"/>
                  <a:gd name="T17" fmla="*/ 25 h 548"/>
                  <a:gd name="T18" fmla="*/ 0 w 376"/>
                  <a:gd name="T19" fmla="*/ 173 h 548"/>
                  <a:gd name="T20" fmla="*/ 0 w 376"/>
                  <a:gd name="T21" fmla="*/ 253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6" h="548">
                    <a:moveTo>
                      <a:pt x="0" y="253"/>
                    </a:moveTo>
                    <a:cubicBezTo>
                      <a:pt x="0" y="524"/>
                      <a:pt x="0" y="524"/>
                      <a:pt x="0" y="524"/>
                    </a:cubicBezTo>
                    <a:cubicBezTo>
                      <a:pt x="0" y="537"/>
                      <a:pt x="11" y="548"/>
                      <a:pt x="25" y="548"/>
                    </a:cubicBezTo>
                    <a:cubicBezTo>
                      <a:pt x="351" y="548"/>
                      <a:pt x="351" y="548"/>
                      <a:pt x="351" y="548"/>
                    </a:cubicBezTo>
                    <a:cubicBezTo>
                      <a:pt x="365" y="548"/>
                      <a:pt x="376" y="537"/>
                      <a:pt x="376" y="524"/>
                    </a:cubicBezTo>
                    <a:cubicBezTo>
                      <a:pt x="376" y="25"/>
                      <a:pt x="376" y="25"/>
                      <a:pt x="376" y="25"/>
                    </a:cubicBezTo>
                    <a:cubicBezTo>
                      <a:pt x="376" y="11"/>
                      <a:pt x="365" y="0"/>
                      <a:pt x="351" y="0"/>
                    </a:cubicBezTo>
                    <a:cubicBezTo>
                      <a:pt x="25" y="0"/>
                      <a:pt x="25" y="0"/>
                      <a:pt x="25" y="0"/>
                    </a:cubicBezTo>
                    <a:cubicBezTo>
                      <a:pt x="11" y="0"/>
                      <a:pt x="0" y="11"/>
                      <a:pt x="0" y="25"/>
                    </a:cubicBezTo>
                    <a:cubicBezTo>
                      <a:pt x="0" y="173"/>
                      <a:pt x="0" y="173"/>
                      <a:pt x="0" y="173"/>
                    </a:cubicBezTo>
                    <a:lnTo>
                      <a:pt x="0" y="25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 name="Rectangle 150"/>
              <p:cNvSpPr>
                <a:spLocks noChangeArrowheads="1"/>
              </p:cNvSpPr>
              <p:nvPr/>
            </p:nvSpPr>
            <p:spPr bwMode="auto">
              <a:xfrm>
                <a:off x="3102" y="1061"/>
                <a:ext cx="719" cy="11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 name="Rectangle 151"/>
              <p:cNvSpPr>
                <a:spLocks noChangeArrowheads="1"/>
              </p:cNvSpPr>
              <p:nvPr/>
            </p:nvSpPr>
            <p:spPr bwMode="auto">
              <a:xfrm>
                <a:off x="3176" y="1206"/>
                <a:ext cx="368" cy="368"/>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 name="Rectangle 152"/>
              <p:cNvSpPr>
                <a:spLocks noChangeArrowheads="1"/>
              </p:cNvSpPr>
              <p:nvPr/>
            </p:nvSpPr>
            <p:spPr bwMode="auto">
              <a:xfrm>
                <a:off x="3582" y="1206"/>
                <a:ext cx="165" cy="16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26" name="Rectangle 153"/>
              <p:cNvSpPr>
                <a:spLocks noChangeArrowheads="1"/>
              </p:cNvSpPr>
              <p:nvPr/>
            </p:nvSpPr>
            <p:spPr bwMode="auto">
              <a:xfrm>
                <a:off x="3176" y="1614"/>
                <a:ext cx="163"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 name="Rectangle 154"/>
              <p:cNvSpPr>
                <a:spLocks noChangeArrowheads="1"/>
              </p:cNvSpPr>
              <p:nvPr/>
            </p:nvSpPr>
            <p:spPr bwMode="auto">
              <a:xfrm>
                <a:off x="3379" y="1614"/>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28" name="Rectangle 155"/>
              <p:cNvSpPr>
                <a:spLocks noChangeArrowheads="1"/>
              </p:cNvSpPr>
              <p:nvPr/>
            </p:nvSpPr>
            <p:spPr bwMode="auto">
              <a:xfrm>
                <a:off x="3582" y="1614"/>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 name="Rectangle 156"/>
              <p:cNvSpPr>
                <a:spLocks noChangeArrowheads="1"/>
              </p:cNvSpPr>
              <p:nvPr/>
            </p:nvSpPr>
            <p:spPr bwMode="auto">
              <a:xfrm>
                <a:off x="3176" y="1817"/>
                <a:ext cx="163"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30" name="Rectangle 157"/>
              <p:cNvSpPr>
                <a:spLocks noChangeArrowheads="1"/>
              </p:cNvSpPr>
              <p:nvPr/>
            </p:nvSpPr>
            <p:spPr bwMode="auto">
              <a:xfrm>
                <a:off x="3379" y="1817"/>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31" name="Rectangle 158"/>
              <p:cNvSpPr>
                <a:spLocks noChangeArrowheads="1"/>
              </p:cNvSpPr>
              <p:nvPr/>
            </p:nvSpPr>
            <p:spPr bwMode="auto">
              <a:xfrm>
                <a:off x="3582" y="1817"/>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32" name="Rectangle 159"/>
              <p:cNvSpPr>
                <a:spLocks noChangeArrowheads="1"/>
              </p:cNvSpPr>
              <p:nvPr/>
            </p:nvSpPr>
            <p:spPr bwMode="auto">
              <a:xfrm>
                <a:off x="3176" y="2023"/>
                <a:ext cx="571" cy="16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33" name="Rectangle 160"/>
              <p:cNvSpPr>
                <a:spLocks noChangeArrowheads="1"/>
              </p:cNvSpPr>
              <p:nvPr/>
            </p:nvSpPr>
            <p:spPr bwMode="auto">
              <a:xfrm>
                <a:off x="3582" y="1409"/>
                <a:ext cx="165" cy="16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34" name="Freeform 161"/>
              <p:cNvSpPr>
                <a:spLocks/>
              </p:cNvSpPr>
              <p:nvPr/>
            </p:nvSpPr>
            <p:spPr bwMode="auto">
              <a:xfrm>
                <a:off x="3941" y="1288"/>
                <a:ext cx="574" cy="983"/>
              </a:xfrm>
              <a:custGeom>
                <a:avLst/>
                <a:gdLst>
                  <a:gd name="T0" fmla="*/ 243 w 243"/>
                  <a:gd name="T1" fmla="*/ 400 h 416"/>
                  <a:gd name="T2" fmla="*/ 227 w 243"/>
                  <a:gd name="T3" fmla="*/ 416 h 416"/>
                  <a:gd name="T4" fmla="*/ 15 w 243"/>
                  <a:gd name="T5" fmla="*/ 416 h 416"/>
                  <a:gd name="T6" fmla="*/ 0 w 243"/>
                  <a:gd name="T7" fmla="*/ 400 h 416"/>
                  <a:gd name="T8" fmla="*/ 0 w 243"/>
                  <a:gd name="T9" fmla="*/ 15 h 416"/>
                  <a:gd name="T10" fmla="*/ 15 w 243"/>
                  <a:gd name="T11" fmla="*/ 0 h 416"/>
                  <a:gd name="T12" fmla="*/ 227 w 243"/>
                  <a:gd name="T13" fmla="*/ 0 h 416"/>
                  <a:gd name="T14" fmla="*/ 243 w 243"/>
                  <a:gd name="T15" fmla="*/ 15 h 416"/>
                  <a:gd name="T16" fmla="*/ 243 w 243"/>
                  <a:gd name="T17" fmla="*/ 40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416">
                    <a:moveTo>
                      <a:pt x="243" y="400"/>
                    </a:moveTo>
                    <a:cubicBezTo>
                      <a:pt x="243" y="409"/>
                      <a:pt x="236" y="416"/>
                      <a:pt x="227" y="416"/>
                    </a:cubicBezTo>
                    <a:cubicBezTo>
                      <a:pt x="15" y="416"/>
                      <a:pt x="15" y="416"/>
                      <a:pt x="15" y="416"/>
                    </a:cubicBezTo>
                    <a:cubicBezTo>
                      <a:pt x="7" y="416"/>
                      <a:pt x="0" y="409"/>
                      <a:pt x="0" y="400"/>
                    </a:cubicBezTo>
                    <a:cubicBezTo>
                      <a:pt x="0" y="15"/>
                      <a:pt x="0" y="15"/>
                      <a:pt x="0" y="15"/>
                    </a:cubicBezTo>
                    <a:cubicBezTo>
                      <a:pt x="0" y="7"/>
                      <a:pt x="7" y="0"/>
                      <a:pt x="15" y="0"/>
                    </a:cubicBezTo>
                    <a:cubicBezTo>
                      <a:pt x="227" y="0"/>
                      <a:pt x="227" y="0"/>
                      <a:pt x="227" y="0"/>
                    </a:cubicBezTo>
                    <a:cubicBezTo>
                      <a:pt x="236" y="0"/>
                      <a:pt x="243" y="7"/>
                      <a:pt x="243" y="15"/>
                    </a:cubicBezTo>
                    <a:lnTo>
                      <a:pt x="243" y="40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35" name="Rectangle 162"/>
              <p:cNvSpPr>
                <a:spLocks noChangeArrowheads="1"/>
              </p:cNvSpPr>
              <p:nvPr/>
            </p:nvSpPr>
            <p:spPr bwMode="auto">
              <a:xfrm>
                <a:off x="3996" y="1343"/>
                <a:ext cx="463" cy="77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36" name="Rectangle 163"/>
              <p:cNvSpPr>
                <a:spLocks noChangeArrowheads="1"/>
              </p:cNvSpPr>
              <p:nvPr/>
            </p:nvSpPr>
            <p:spPr bwMode="auto">
              <a:xfrm>
                <a:off x="4043" y="1435"/>
                <a:ext cx="371" cy="37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37" name="Rectangle 164"/>
              <p:cNvSpPr>
                <a:spLocks noChangeArrowheads="1"/>
              </p:cNvSpPr>
              <p:nvPr/>
            </p:nvSpPr>
            <p:spPr bwMode="auto">
              <a:xfrm>
                <a:off x="4043" y="1831"/>
                <a:ext cx="106" cy="10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38" name="Rectangle 165"/>
              <p:cNvSpPr>
                <a:spLocks noChangeArrowheads="1"/>
              </p:cNvSpPr>
              <p:nvPr/>
            </p:nvSpPr>
            <p:spPr bwMode="auto">
              <a:xfrm>
                <a:off x="4175" y="1831"/>
                <a:ext cx="106" cy="10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39" name="Rectangle 166"/>
              <p:cNvSpPr>
                <a:spLocks noChangeArrowheads="1"/>
              </p:cNvSpPr>
              <p:nvPr/>
            </p:nvSpPr>
            <p:spPr bwMode="auto">
              <a:xfrm>
                <a:off x="4307" y="1831"/>
                <a:ext cx="107" cy="10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40" name="Rectangle 167"/>
              <p:cNvSpPr>
                <a:spLocks noChangeArrowheads="1"/>
              </p:cNvSpPr>
              <p:nvPr/>
            </p:nvSpPr>
            <p:spPr bwMode="auto">
              <a:xfrm>
                <a:off x="4043" y="1964"/>
                <a:ext cx="371" cy="106"/>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41" name="Rectangle 168"/>
              <p:cNvSpPr>
                <a:spLocks noChangeArrowheads="1"/>
              </p:cNvSpPr>
              <p:nvPr/>
            </p:nvSpPr>
            <p:spPr bwMode="auto">
              <a:xfrm>
                <a:off x="3998" y="450"/>
                <a:ext cx="392" cy="65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42" name="Rectangle 169"/>
              <p:cNvSpPr>
                <a:spLocks noChangeArrowheads="1"/>
              </p:cNvSpPr>
              <p:nvPr/>
            </p:nvSpPr>
            <p:spPr bwMode="auto">
              <a:xfrm>
                <a:off x="4038" y="528"/>
                <a:ext cx="201" cy="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43" name="Rectangle 170"/>
              <p:cNvSpPr>
                <a:spLocks noChangeArrowheads="1"/>
              </p:cNvSpPr>
              <p:nvPr/>
            </p:nvSpPr>
            <p:spPr bwMode="auto">
              <a:xfrm>
                <a:off x="4260" y="639"/>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44" name="Rectangle 171"/>
              <p:cNvSpPr>
                <a:spLocks noChangeArrowheads="1"/>
              </p:cNvSpPr>
              <p:nvPr/>
            </p:nvSpPr>
            <p:spPr bwMode="auto">
              <a:xfrm>
                <a:off x="4260" y="528"/>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45" name="Rectangle 172"/>
              <p:cNvSpPr>
                <a:spLocks noChangeArrowheads="1"/>
              </p:cNvSpPr>
              <p:nvPr/>
            </p:nvSpPr>
            <p:spPr bwMode="auto">
              <a:xfrm>
                <a:off x="4260" y="861"/>
                <a:ext cx="90" cy="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46" name="Rectangle 173"/>
              <p:cNvSpPr>
                <a:spLocks noChangeArrowheads="1"/>
              </p:cNvSpPr>
              <p:nvPr/>
            </p:nvSpPr>
            <p:spPr bwMode="auto">
              <a:xfrm>
                <a:off x="4149" y="861"/>
                <a:ext cx="90" cy="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47" name="Rectangle 174"/>
              <p:cNvSpPr>
                <a:spLocks noChangeArrowheads="1"/>
              </p:cNvSpPr>
              <p:nvPr/>
            </p:nvSpPr>
            <p:spPr bwMode="auto">
              <a:xfrm>
                <a:off x="4038" y="861"/>
                <a:ext cx="90" cy="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48" name="Rectangle 175"/>
              <p:cNvSpPr>
                <a:spLocks noChangeArrowheads="1"/>
              </p:cNvSpPr>
              <p:nvPr/>
            </p:nvSpPr>
            <p:spPr bwMode="auto">
              <a:xfrm>
                <a:off x="4038" y="750"/>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49" name="Rectangle 176"/>
              <p:cNvSpPr>
                <a:spLocks noChangeArrowheads="1"/>
              </p:cNvSpPr>
              <p:nvPr/>
            </p:nvSpPr>
            <p:spPr bwMode="auto">
              <a:xfrm>
                <a:off x="4149" y="750"/>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50" name="Rectangle 177"/>
              <p:cNvSpPr>
                <a:spLocks noChangeArrowheads="1"/>
              </p:cNvSpPr>
              <p:nvPr/>
            </p:nvSpPr>
            <p:spPr bwMode="auto">
              <a:xfrm>
                <a:off x="4260" y="750"/>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51" name="Rectangle 178"/>
              <p:cNvSpPr>
                <a:spLocks noChangeArrowheads="1"/>
              </p:cNvSpPr>
              <p:nvPr/>
            </p:nvSpPr>
            <p:spPr bwMode="auto">
              <a:xfrm>
                <a:off x="4260" y="974"/>
                <a:ext cx="90" cy="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52" name="Rectangle 179"/>
              <p:cNvSpPr>
                <a:spLocks noChangeArrowheads="1"/>
              </p:cNvSpPr>
              <p:nvPr/>
            </p:nvSpPr>
            <p:spPr bwMode="auto">
              <a:xfrm>
                <a:off x="4149" y="974"/>
                <a:ext cx="90" cy="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53" name="Rectangle 180"/>
              <p:cNvSpPr>
                <a:spLocks noChangeArrowheads="1"/>
              </p:cNvSpPr>
              <p:nvPr/>
            </p:nvSpPr>
            <p:spPr bwMode="auto">
              <a:xfrm>
                <a:off x="4038" y="974"/>
                <a:ext cx="90" cy="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54" name="Rectangle 181"/>
              <p:cNvSpPr>
                <a:spLocks noChangeArrowheads="1"/>
              </p:cNvSpPr>
              <p:nvPr/>
            </p:nvSpPr>
            <p:spPr bwMode="auto">
              <a:xfrm>
                <a:off x="4411" y="2533"/>
                <a:ext cx="395"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55" name="Rectangle 182"/>
              <p:cNvSpPr>
                <a:spLocks noChangeArrowheads="1"/>
              </p:cNvSpPr>
              <p:nvPr/>
            </p:nvSpPr>
            <p:spPr bwMode="auto">
              <a:xfrm>
                <a:off x="3981" y="2533"/>
                <a:ext cx="397"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56" name="Rectangle 183"/>
              <p:cNvSpPr>
                <a:spLocks noChangeArrowheads="1"/>
              </p:cNvSpPr>
              <p:nvPr/>
            </p:nvSpPr>
            <p:spPr bwMode="auto">
              <a:xfrm>
                <a:off x="3554" y="2533"/>
                <a:ext cx="394"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57" name="Rectangle 184"/>
              <p:cNvSpPr>
                <a:spLocks noChangeArrowheads="1"/>
              </p:cNvSpPr>
              <p:nvPr/>
            </p:nvSpPr>
            <p:spPr bwMode="auto">
              <a:xfrm>
                <a:off x="4411" y="2961"/>
                <a:ext cx="395"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58" name="Rectangle 185"/>
              <p:cNvSpPr>
                <a:spLocks noChangeArrowheads="1"/>
              </p:cNvSpPr>
              <p:nvPr/>
            </p:nvSpPr>
            <p:spPr bwMode="auto">
              <a:xfrm>
                <a:off x="3981" y="2961"/>
                <a:ext cx="397"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59" name="Rectangle 186"/>
              <p:cNvSpPr>
                <a:spLocks noChangeArrowheads="1"/>
              </p:cNvSpPr>
              <p:nvPr/>
            </p:nvSpPr>
            <p:spPr bwMode="auto">
              <a:xfrm>
                <a:off x="3554" y="2961"/>
                <a:ext cx="394"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60" name="Rectangle 187"/>
              <p:cNvSpPr>
                <a:spLocks noChangeArrowheads="1"/>
              </p:cNvSpPr>
              <p:nvPr/>
            </p:nvSpPr>
            <p:spPr bwMode="auto">
              <a:xfrm>
                <a:off x="3126" y="2533"/>
                <a:ext cx="395"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61" name="Rectangle 188"/>
              <p:cNvSpPr>
                <a:spLocks noChangeArrowheads="1"/>
              </p:cNvSpPr>
              <p:nvPr/>
            </p:nvSpPr>
            <p:spPr bwMode="auto">
              <a:xfrm>
                <a:off x="3126" y="2961"/>
                <a:ext cx="395"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grpSp>
      <p:sp>
        <p:nvSpPr>
          <p:cNvPr id="2" name="Title 1"/>
          <p:cNvSpPr>
            <a:spLocks noGrp="1"/>
          </p:cNvSpPr>
          <p:nvPr>
            <p:ph type="title"/>
          </p:nvPr>
        </p:nvSpPr>
        <p:spPr/>
        <p:txBody>
          <a:bodyPr/>
          <a:lstStyle/>
          <a:p>
            <a:r>
              <a:rPr lang="en-US"/>
              <a:t>Click to edit Master title style</a:t>
            </a:r>
          </a:p>
        </p:txBody>
      </p:sp>
      <p:grpSp>
        <p:nvGrpSpPr>
          <p:cNvPr id="91" name="Group 90"/>
          <p:cNvGrpSpPr/>
          <p:nvPr userDrawn="1"/>
        </p:nvGrpSpPr>
        <p:grpSpPr>
          <a:xfrm>
            <a:off x="195723" y="1295632"/>
            <a:ext cx="1423112" cy="2011510"/>
            <a:chOff x="203573" y="4354911"/>
            <a:chExt cx="1451648" cy="2051554"/>
          </a:xfrm>
        </p:grpSpPr>
        <p:sp>
          <p:nvSpPr>
            <p:cNvPr id="92" name="Freeform 9"/>
            <p:cNvSpPr>
              <a:spLocks noEditPoints="1"/>
            </p:cNvSpPr>
            <p:nvPr/>
          </p:nvSpPr>
          <p:spPr bwMode="auto">
            <a:xfrm flipH="1">
              <a:off x="484760" y="4568545"/>
              <a:ext cx="235093" cy="501116"/>
            </a:xfrm>
            <a:custGeom>
              <a:avLst/>
              <a:gdLst>
                <a:gd name="T0" fmla="*/ 65 w 67"/>
                <a:gd name="T1" fmla="*/ 0 h 135"/>
                <a:gd name="T2" fmla="*/ 1 w 67"/>
                <a:gd name="T3" fmla="*/ 0 h 135"/>
                <a:gd name="T4" fmla="*/ 0 w 67"/>
                <a:gd name="T5" fmla="*/ 2 h 135"/>
                <a:gd name="T6" fmla="*/ 0 w 67"/>
                <a:gd name="T7" fmla="*/ 28 h 135"/>
                <a:gd name="T8" fmla="*/ 0 w 67"/>
                <a:gd name="T9" fmla="*/ 30 h 135"/>
                <a:gd name="T10" fmla="*/ 0 w 67"/>
                <a:gd name="T11" fmla="*/ 134 h 135"/>
                <a:gd name="T12" fmla="*/ 1 w 67"/>
                <a:gd name="T13" fmla="*/ 135 h 135"/>
                <a:gd name="T14" fmla="*/ 65 w 67"/>
                <a:gd name="T15" fmla="*/ 135 h 135"/>
                <a:gd name="T16" fmla="*/ 67 w 67"/>
                <a:gd name="T17" fmla="*/ 134 h 135"/>
                <a:gd name="T18" fmla="*/ 67 w 67"/>
                <a:gd name="T19" fmla="*/ 30 h 135"/>
                <a:gd name="T20" fmla="*/ 67 w 67"/>
                <a:gd name="T21" fmla="*/ 28 h 135"/>
                <a:gd name="T22" fmla="*/ 67 w 67"/>
                <a:gd name="T23" fmla="*/ 2 h 135"/>
                <a:gd name="T24" fmla="*/ 65 w 67"/>
                <a:gd name="T25" fmla="*/ 0 h 135"/>
                <a:gd name="T26" fmla="*/ 8 w 67"/>
                <a:gd name="T27" fmla="*/ 21 h 135"/>
                <a:gd name="T28" fmla="*/ 8 w 67"/>
                <a:gd name="T29" fmla="*/ 14 h 135"/>
                <a:gd name="T30" fmla="*/ 9 w 67"/>
                <a:gd name="T31" fmla="*/ 13 h 135"/>
                <a:gd name="T32" fmla="*/ 57 w 67"/>
                <a:gd name="T33" fmla="*/ 13 h 135"/>
                <a:gd name="T34" fmla="*/ 59 w 67"/>
                <a:gd name="T35" fmla="*/ 14 h 135"/>
                <a:gd name="T36" fmla="*/ 59 w 67"/>
                <a:gd name="T37" fmla="*/ 21 h 135"/>
                <a:gd name="T38" fmla="*/ 57 w 67"/>
                <a:gd name="T39" fmla="*/ 23 h 135"/>
                <a:gd name="T40" fmla="*/ 9 w 67"/>
                <a:gd name="T41" fmla="*/ 23 h 135"/>
                <a:gd name="T42" fmla="*/ 8 w 67"/>
                <a:gd name="T43" fmla="*/ 21 h 135"/>
                <a:gd name="T44" fmla="*/ 53 w 67"/>
                <a:gd name="T45" fmla="*/ 64 h 135"/>
                <a:gd name="T46" fmla="*/ 49 w 67"/>
                <a:gd name="T47" fmla="*/ 59 h 135"/>
                <a:gd name="T48" fmla="*/ 53 w 67"/>
                <a:gd name="T49" fmla="*/ 55 h 135"/>
                <a:gd name="T50" fmla="*/ 58 w 67"/>
                <a:gd name="T51" fmla="*/ 59 h 135"/>
                <a:gd name="T52" fmla="*/ 53 w 67"/>
                <a:gd name="T53" fmla="*/ 64 h 135"/>
                <a:gd name="T54" fmla="*/ 53 w 67"/>
                <a:gd name="T55" fmla="*/ 49 h 135"/>
                <a:gd name="T56" fmla="*/ 47 w 67"/>
                <a:gd name="T57" fmla="*/ 43 h 135"/>
                <a:gd name="T58" fmla="*/ 53 w 67"/>
                <a:gd name="T59" fmla="*/ 37 h 135"/>
                <a:gd name="T60" fmla="*/ 60 w 67"/>
                <a:gd name="T61" fmla="*/ 43 h 135"/>
                <a:gd name="T62" fmla="*/ 53 w 67"/>
                <a:gd name="T6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135">
                  <a:moveTo>
                    <a:pt x="65" y="0"/>
                  </a:moveTo>
                  <a:cubicBezTo>
                    <a:pt x="1" y="0"/>
                    <a:pt x="1" y="0"/>
                    <a:pt x="1" y="0"/>
                  </a:cubicBezTo>
                  <a:cubicBezTo>
                    <a:pt x="0" y="0"/>
                    <a:pt x="0" y="1"/>
                    <a:pt x="0" y="2"/>
                  </a:cubicBezTo>
                  <a:cubicBezTo>
                    <a:pt x="0" y="28"/>
                    <a:pt x="0" y="28"/>
                    <a:pt x="0" y="28"/>
                  </a:cubicBezTo>
                  <a:cubicBezTo>
                    <a:pt x="0" y="30"/>
                    <a:pt x="0" y="30"/>
                    <a:pt x="0" y="30"/>
                  </a:cubicBezTo>
                  <a:cubicBezTo>
                    <a:pt x="0" y="134"/>
                    <a:pt x="0" y="134"/>
                    <a:pt x="0" y="134"/>
                  </a:cubicBezTo>
                  <a:cubicBezTo>
                    <a:pt x="0" y="135"/>
                    <a:pt x="0" y="135"/>
                    <a:pt x="1" y="135"/>
                  </a:cubicBezTo>
                  <a:cubicBezTo>
                    <a:pt x="65" y="135"/>
                    <a:pt x="65" y="135"/>
                    <a:pt x="65" y="135"/>
                  </a:cubicBezTo>
                  <a:cubicBezTo>
                    <a:pt x="66" y="135"/>
                    <a:pt x="67" y="135"/>
                    <a:pt x="67" y="134"/>
                  </a:cubicBezTo>
                  <a:cubicBezTo>
                    <a:pt x="67" y="30"/>
                    <a:pt x="67" y="30"/>
                    <a:pt x="67" y="30"/>
                  </a:cubicBezTo>
                  <a:cubicBezTo>
                    <a:pt x="67" y="28"/>
                    <a:pt x="67" y="28"/>
                    <a:pt x="67" y="28"/>
                  </a:cubicBezTo>
                  <a:cubicBezTo>
                    <a:pt x="67" y="2"/>
                    <a:pt x="67" y="2"/>
                    <a:pt x="67" y="2"/>
                  </a:cubicBezTo>
                  <a:cubicBezTo>
                    <a:pt x="67" y="1"/>
                    <a:pt x="66" y="0"/>
                    <a:pt x="65" y="0"/>
                  </a:cubicBezTo>
                  <a:close/>
                  <a:moveTo>
                    <a:pt x="8" y="21"/>
                  </a:moveTo>
                  <a:cubicBezTo>
                    <a:pt x="8" y="14"/>
                    <a:pt x="8" y="14"/>
                    <a:pt x="8" y="14"/>
                  </a:cubicBezTo>
                  <a:cubicBezTo>
                    <a:pt x="8" y="13"/>
                    <a:pt x="8" y="13"/>
                    <a:pt x="9" y="13"/>
                  </a:cubicBezTo>
                  <a:cubicBezTo>
                    <a:pt x="57" y="13"/>
                    <a:pt x="57" y="13"/>
                    <a:pt x="57" y="13"/>
                  </a:cubicBezTo>
                  <a:cubicBezTo>
                    <a:pt x="58" y="13"/>
                    <a:pt x="59" y="13"/>
                    <a:pt x="59" y="14"/>
                  </a:cubicBezTo>
                  <a:cubicBezTo>
                    <a:pt x="59" y="21"/>
                    <a:pt x="59" y="21"/>
                    <a:pt x="59" y="21"/>
                  </a:cubicBezTo>
                  <a:cubicBezTo>
                    <a:pt x="59" y="22"/>
                    <a:pt x="58" y="23"/>
                    <a:pt x="57" y="23"/>
                  </a:cubicBezTo>
                  <a:cubicBezTo>
                    <a:pt x="9" y="23"/>
                    <a:pt x="9" y="23"/>
                    <a:pt x="9" y="23"/>
                  </a:cubicBezTo>
                  <a:cubicBezTo>
                    <a:pt x="8" y="23"/>
                    <a:pt x="8" y="22"/>
                    <a:pt x="8" y="21"/>
                  </a:cubicBezTo>
                  <a:close/>
                  <a:moveTo>
                    <a:pt x="53" y="64"/>
                  </a:moveTo>
                  <a:cubicBezTo>
                    <a:pt x="51" y="64"/>
                    <a:pt x="49" y="62"/>
                    <a:pt x="49" y="59"/>
                  </a:cubicBezTo>
                  <a:cubicBezTo>
                    <a:pt x="49" y="57"/>
                    <a:pt x="51" y="55"/>
                    <a:pt x="53" y="55"/>
                  </a:cubicBezTo>
                  <a:cubicBezTo>
                    <a:pt x="56" y="55"/>
                    <a:pt x="58" y="57"/>
                    <a:pt x="58" y="59"/>
                  </a:cubicBezTo>
                  <a:cubicBezTo>
                    <a:pt x="58" y="62"/>
                    <a:pt x="56" y="64"/>
                    <a:pt x="53" y="64"/>
                  </a:cubicBezTo>
                  <a:close/>
                  <a:moveTo>
                    <a:pt x="53" y="49"/>
                  </a:moveTo>
                  <a:cubicBezTo>
                    <a:pt x="50" y="49"/>
                    <a:pt x="47" y="46"/>
                    <a:pt x="47" y="43"/>
                  </a:cubicBezTo>
                  <a:cubicBezTo>
                    <a:pt x="47" y="39"/>
                    <a:pt x="50" y="37"/>
                    <a:pt x="53" y="37"/>
                  </a:cubicBezTo>
                  <a:cubicBezTo>
                    <a:pt x="57" y="37"/>
                    <a:pt x="60" y="39"/>
                    <a:pt x="60" y="43"/>
                  </a:cubicBezTo>
                  <a:cubicBezTo>
                    <a:pt x="60" y="46"/>
                    <a:pt x="57" y="49"/>
                    <a:pt x="53" y="49"/>
                  </a:cubicBezTo>
                  <a:close/>
                </a:path>
              </a:pathLst>
            </a:custGeom>
            <a:solidFill>
              <a:srgbClr val="969696"/>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3" name="Freeform 10"/>
            <p:cNvSpPr>
              <a:spLocks noEditPoints="1"/>
            </p:cNvSpPr>
            <p:nvPr/>
          </p:nvSpPr>
          <p:spPr bwMode="auto">
            <a:xfrm flipH="1">
              <a:off x="772374" y="4354911"/>
              <a:ext cx="882847" cy="714750"/>
            </a:xfrm>
            <a:custGeom>
              <a:avLst/>
              <a:gdLst>
                <a:gd name="T0" fmla="*/ 244 w 252"/>
                <a:gd name="T1" fmla="*/ 0 h 193"/>
                <a:gd name="T2" fmla="*/ 8 w 252"/>
                <a:gd name="T3" fmla="*/ 0 h 193"/>
                <a:gd name="T4" fmla="*/ 0 w 252"/>
                <a:gd name="T5" fmla="*/ 7 h 193"/>
                <a:gd name="T6" fmla="*/ 0 w 252"/>
                <a:gd name="T7" fmla="*/ 161 h 193"/>
                <a:gd name="T8" fmla="*/ 8 w 252"/>
                <a:gd name="T9" fmla="*/ 168 h 193"/>
                <a:gd name="T10" fmla="*/ 86 w 252"/>
                <a:gd name="T11" fmla="*/ 168 h 193"/>
                <a:gd name="T12" fmla="*/ 86 w 252"/>
                <a:gd name="T13" fmla="*/ 179 h 193"/>
                <a:gd name="T14" fmla="*/ 69 w 252"/>
                <a:gd name="T15" fmla="*/ 193 h 193"/>
                <a:gd name="T16" fmla="*/ 188 w 252"/>
                <a:gd name="T17" fmla="*/ 193 h 193"/>
                <a:gd name="T18" fmla="*/ 171 w 252"/>
                <a:gd name="T19" fmla="*/ 179 h 193"/>
                <a:gd name="T20" fmla="*/ 171 w 252"/>
                <a:gd name="T21" fmla="*/ 168 h 193"/>
                <a:gd name="T22" fmla="*/ 244 w 252"/>
                <a:gd name="T23" fmla="*/ 168 h 193"/>
                <a:gd name="T24" fmla="*/ 252 w 252"/>
                <a:gd name="T25" fmla="*/ 161 h 193"/>
                <a:gd name="T26" fmla="*/ 252 w 252"/>
                <a:gd name="T27" fmla="*/ 7 h 193"/>
                <a:gd name="T28" fmla="*/ 244 w 252"/>
                <a:gd name="T29" fmla="*/ 0 h 193"/>
                <a:gd name="T30" fmla="*/ 238 w 252"/>
                <a:gd name="T31" fmla="*/ 149 h 193"/>
                <a:gd name="T32" fmla="*/ 231 w 252"/>
                <a:gd name="T33" fmla="*/ 155 h 193"/>
                <a:gd name="T34" fmla="*/ 22 w 252"/>
                <a:gd name="T35" fmla="*/ 155 h 193"/>
                <a:gd name="T36" fmla="*/ 15 w 252"/>
                <a:gd name="T37" fmla="*/ 149 h 193"/>
                <a:gd name="T38" fmla="*/ 15 w 252"/>
                <a:gd name="T39" fmla="*/ 19 h 193"/>
                <a:gd name="T40" fmla="*/ 22 w 252"/>
                <a:gd name="T41" fmla="*/ 13 h 193"/>
                <a:gd name="T42" fmla="*/ 231 w 252"/>
                <a:gd name="T43" fmla="*/ 13 h 193"/>
                <a:gd name="T44" fmla="*/ 238 w 252"/>
                <a:gd name="T45" fmla="*/ 19 h 193"/>
                <a:gd name="T46" fmla="*/ 238 w 252"/>
                <a:gd name="T47" fmla="*/ 149 h 193"/>
                <a:gd name="T48" fmla="*/ 238 w 252"/>
                <a:gd name="T49" fmla="*/ 14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2" h="193">
                  <a:moveTo>
                    <a:pt x="244" y="0"/>
                  </a:moveTo>
                  <a:cubicBezTo>
                    <a:pt x="8" y="0"/>
                    <a:pt x="8" y="0"/>
                    <a:pt x="8" y="0"/>
                  </a:cubicBezTo>
                  <a:cubicBezTo>
                    <a:pt x="4" y="0"/>
                    <a:pt x="0" y="3"/>
                    <a:pt x="0" y="7"/>
                  </a:cubicBezTo>
                  <a:cubicBezTo>
                    <a:pt x="0" y="161"/>
                    <a:pt x="0" y="161"/>
                    <a:pt x="0" y="161"/>
                  </a:cubicBezTo>
                  <a:cubicBezTo>
                    <a:pt x="0" y="165"/>
                    <a:pt x="4" y="168"/>
                    <a:pt x="8" y="168"/>
                  </a:cubicBezTo>
                  <a:cubicBezTo>
                    <a:pt x="86" y="168"/>
                    <a:pt x="86" y="168"/>
                    <a:pt x="86" y="168"/>
                  </a:cubicBezTo>
                  <a:cubicBezTo>
                    <a:pt x="86" y="179"/>
                    <a:pt x="86" y="179"/>
                    <a:pt x="86" y="179"/>
                  </a:cubicBezTo>
                  <a:cubicBezTo>
                    <a:pt x="69" y="193"/>
                    <a:pt x="69" y="193"/>
                    <a:pt x="69" y="193"/>
                  </a:cubicBezTo>
                  <a:cubicBezTo>
                    <a:pt x="188" y="193"/>
                    <a:pt x="188" y="193"/>
                    <a:pt x="188" y="193"/>
                  </a:cubicBezTo>
                  <a:cubicBezTo>
                    <a:pt x="171" y="179"/>
                    <a:pt x="171" y="179"/>
                    <a:pt x="171" y="179"/>
                  </a:cubicBezTo>
                  <a:cubicBezTo>
                    <a:pt x="171" y="168"/>
                    <a:pt x="171" y="168"/>
                    <a:pt x="171" y="168"/>
                  </a:cubicBezTo>
                  <a:cubicBezTo>
                    <a:pt x="244" y="168"/>
                    <a:pt x="244" y="168"/>
                    <a:pt x="244" y="168"/>
                  </a:cubicBezTo>
                  <a:cubicBezTo>
                    <a:pt x="249" y="168"/>
                    <a:pt x="252" y="165"/>
                    <a:pt x="252" y="161"/>
                  </a:cubicBezTo>
                  <a:cubicBezTo>
                    <a:pt x="252" y="7"/>
                    <a:pt x="252" y="7"/>
                    <a:pt x="252" y="7"/>
                  </a:cubicBezTo>
                  <a:cubicBezTo>
                    <a:pt x="252" y="3"/>
                    <a:pt x="249" y="0"/>
                    <a:pt x="244" y="0"/>
                  </a:cubicBezTo>
                  <a:close/>
                  <a:moveTo>
                    <a:pt x="238" y="149"/>
                  </a:moveTo>
                  <a:cubicBezTo>
                    <a:pt x="238" y="153"/>
                    <a:pt x="235" y="155"/>
                    <a:pt x="231" y="155"/>
                  </a:cubicBezTo>
                  <a:cubicBezTo>
                    <a:pt x="22" y="155"/>
                    <a:pt x="22" y="155"/>
                    <a:pt x="22" y="155"/>
                  </a:cubicBezTo>
                  <a:cubicBezTo>
                    <a:pt x="18" y="155"/>
                    <a:pt x="15" y="153"/>
                    <a:pt x="15" y="149"/>
                  </a:cubicBezTo>
                  <a:cubicBezTo>
                    <a:pt x="15" y="19"/>
                    <a:pt x="15" y="19"/>
                    <a:pt x="15" y="19"/>
                  </a:cubicBezTo>
                  <a:cubicBezTo>
                    <a:pt x="15" y="15"/>
                    <a:pt x="18" y="13"/>
                    <a:pt x="22" y="13"/>
                  </a:cubicBezTo>
                  <a:cubicBezTo>
                    <a:pt x="231" y="13"/>
                    <a:pt x="231" y="13"/>
                    <a:pt x="231" y="13"/>
                  </a:cubicBezTo>
                  <a:cubicBezTo>
                    <a:pt x="235" y="13"/>
                    <a:pt x="238" y="15"/>
                    <a:pt x="238" y="19"/>
                  </a:cubicBezTo>
                  <a:cubicBezTo>
                    <a:pt x="238" y="149"/>
                    <a:pt x="238" y="149"/>
                    <a:pt x="238" y="149"/>
                  </a:cubicBezTo>
                  <a:cubicBezTo>
                    <a:pt x="238" y="149"/>
                    <a:pt x="238" y="149"/>
                    <a:pt x="238" y="149"/>
                  </a:cubicBezTo>
                  <a:close/>
                </a:path>
              </a:pathLst>
            </a:custGeom>
            <a:solidFill>
              <a:srgbClr val="505050"/>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4" name="Freeform 15"/>
            <p:cNvSpPr>
              <a:spLocks/>
            </p:cNvSpPr>
            <p:nvPr/>
          </p:nvSpPr>
          <p:spPr bwMode="auto">
            <a:xfrm flipH="1">
              <a:off x="324697" y="4969438"/>
              <a:ext cx="1030406" cy="400892"/>
            </a:xfrm>
            <a:custGeom>
              <a:avLst/>
              <a:gdLst>
                <a:gd name="T0" fmla="*/ 40 w 294"/>
                <a:gd name="T1" fmla="*/ 109 h 109"/>
                <a:gd name="T2" fmla="*/ 7 w 294"/>
                <a:gd name="T3" fmla="*/ 77 h 109"/>
                <a:gd name="T4" fmla="*/ 0 w 294"/>
                <a:gd name="T5" fmla="*/ 60 h 109"/>
                <a:gd name="T6" fmla="*/ 7 w 294"/>
                <a:gd name="T7" fmla="*/ 43 h 109"/>
                <a:gd name="T8" fmla="*/ 24 w 294"/>
                <a:gd name="T9" fmla="*/ 36 h 109"/>
                <a:gd name="T10" fmla="*/ 271 w 294"/>
                <a:gd name="T11" fmla="*/ 36 h 109"/>
                <a:gd name="T12" fmla="*/ 284 w 294"/>
                <a:gd name="T13" fmla="*/ 23 h 109"/>
                <a:gd name="T14" fmla="*/ 271 w 294"/>
                <a:gd name="T15" fmla="*/ 10 h 109"/>
                <a:gd name="T16" fmla="*/ 248 w 294"/>
                <a:gd name="T17" fmla="*/ 10 h 109"/>
                <a:gd name="T18" fmla="*/ 248 w 294"/>
                <a:gd name="T19" fmla="*/ 0 h 109"/>
                <a:gd name="T20" fmla="*/ 271 w 294"/>
                <a:gd name="T21" fmla="*/ 0 h 109"/>
                <a:gd name="T22" fmla="*/ 294 w 294"/>
                <a:gd name="T23" fmla="*/ 23 h 109"/>
                <a:gd name="T24" fmla="*/ 271 w 294"/>
                <a:gd name="T25" fmla="*/ 45 h 109"/>
                <a:gd name="T26" fmla="*/ 24 w 294"/>
                <a:gd name="T27" fmla="*/ 45 h 109"/>
                <a:gd name="T28" fmla="*/ 14 w 294"/>
                <a:gd name="T29" fmla="*/ 50 h 109"/>
                <a:gd name="T30" fmla="*/ 10 w 294"/>
                <a:gd name="T31" fmla="*/ 60 h 109"/>
                <a:gd name="T32" fmla="*/ 14 w 294"/>
                <a:gd name="T33" fmla="*/ 70 h 109"/>
                <a:gd name="T34" fmla="*/ 14 w 294"/>
                <a:gd name="T35" fmla="*/ 70 h 109"/>
                <a:gd name="T36" fmla="*/ 47 w 294"/>
                <a:gd name="T37" fmla="*/ 102 h 109"/>
                <a:gd name="T38" fmla="*/ 40 w 294"/>
                <a:gd name="T3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 h="109">
                  <a:moveTo>
                    <a:pt x="40" y="109"/>
                  </a:moveTo>
                  <a:cubicBezTo>
                    <a:pt x="7" y="77"/>
                    <a:pt x="7" y="77"/>
                    <a:pt x="7" y="77"/>
                  </a:cubicBezTo>
                  <a:cubicBezTo>
                    <a:pt x="3" y="72"/>
                    <a:pt x="0" y="66"/>
                    <a:pt x="0" y="60"/>
                  </a:cubicBezTo>
                  <a:cubicBezTo>
                    <a:pt x="0" y="54"/>
                    <a:pt x="3" y="48"/>
                    <a:pt x="7" y="43"/>
                  </a:cubicBezTo>
                  <a:cubicBezTo>
                    <a:pt x="12" y="39"/>
                    <a:pt x="18" y="36"/>
                    <a:pt x="24" y="36"/>
                  </a:cubicBezTo>
                  <a:cubicBezTo>
                    <a:pt x="271" y="36"/>
                    <a:pt x="271" y="36"/>
                    <a:pt x="271" y="36"/>
                  </a:cubicBezTo>
                  <a:cubicBezTo>
                    <a:pt x="279" y="36"/>
                    <a:pt x="284" y="30"/>
                    <a:pt x="284" y="23"/>
                  </a:cubicBezTo>
                  <a:cubicBezTo>
                    <a:pt x="284" y="16"/>
                    <a:pt x="279" y="10"/>
                    <a:pt x="271" y="10"/>
                  </a:cubicBezTo>
                  <a:cubicBezTo>
                    <a:pt x="248" y="10"/>
                    <a:pt x="248" y="10"/>
                    <a:pt x="248" y="10"/>
                  </a:cubicBezTo>
                  <a:cubicBezTo>
                    <a:pt x="248" y="0"/>
                    <a:pt x="248" y="0"/>
                    <a:pt x="248" y="0"/>
                  </a:cubicBezTo>
                  <a:cubicBezTo>
                    <a:pt x="271" y="0"/>
                    <a:pt x="271" y="0"/>
                    <a:pt x="271" y="0"/>
                  </a:cubicBezTo>
                  <a:cubicBezTo>
                    <a:pt x="284" y="0"/>
                    <a:pt x="294" y="11"/>
                    <a:pt x="294" y="23"/>
                  </a:cubicBezTo>
                  <a:cubicBezTo>
                    <a:pt x="294" y="35"/>
                    <a:pt x="284" y="45"/>
                    <a:pt x="271" y="45"/>
                  </a:cubicBezTo>
                  <a:cubicBezTo>
                    <a:pt x="24" y="45"/>
                    <a:pt x="24" y="45"/>
                    <a:pt x="24" y="45"/>
                  </a:cubicBezTo>
                  <a:cubicBezTo>
                    <a:pt x="20" y="46"/>
                    <a:pt x="17" y="47"/>
                    <a:pt x="14" y="50"/>
                  </a:cubicBezTo>
                  <a:cubicBezTo>
                    <a:pt x="11" y="52"/>
                    <a:pt x="10" y="56"/>
                    <a:pt x="10" y="60"/>
                  </a:cubicBezTo>
                  <a:cubicBezTo>
                    <a:pt x="10" y="64"/>
                    <a:pt x="11" y="67"/>
                    <a:pt x="14" y="70"/>
                  </a:cubicBezTo>
                  <a:cubicBezTo>
                    <a:pt x="14" y="70"/>
                    <a:pt x="14" y="70"/>
                    <a:pt x="14" y="70"/>
                  </a:cubicBezTo>
                  <a:cubicBezTo>
                    <a:pt x="47" y="102"/>
                    <a:pt x="47" y="102"/>
                    <a:pt x="47" y="102"/>
                  </a:cubicBezTo>
                  <a:lnTo>
                    <a:pt x="40" y="109"/>
                  </a:lnTo>
                  <a:close/>
                </a:path>
              </a:pathLst>
            </a:custGeom>
            <a:solidFill>
              <a:srgbClr val="505050"/>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5" name="Freeform 16"/>
            <p:cNvSpPr>
              <a:spLocks/>
            </p:cNvSpPr>
            <p:nvPr/>
          </p:nvSpPr>
          <p:spPr bwMode="auto">
            <a:xfrm flipH="1">
              <a:off x="969951" y="4605470"/>
              <a:ext cx="205081" cy="216271"/>
            </a:xfrm>
            <a:custGeom>
              <a:avLst/>
              <a:gdLst>
                <a:gd name="T0" fmla="*/ 82 w 82"/>
                <a:gd name="T1" fmla="*/ 65 h 82"/>
                <a:gd name="T2" fmla="*/ 57 w 82"/>
                <a:gd name="T3" fmla="*/ 41 h 82"/>
                <a:gd name="T4" fmla="*/ 74 w 82"/>
                <a:gd name="T5" fmla="*/ 24 h 82"/>
                <a:gd name="T6" fmla="*/ 0 w 82"/>
                <a:gd name="T7" fmla="*/ 0 h 82"/>
                <a:gd name="T8" fmla="*/ 25 w 82"/>
                <a:gd name="T9" fmla="*/ 73 h 82"/>
                <a:gd name="T10" fmla="*/ 42 w 82"/>
                <a:gd name="T11" fmla="*/ 56 h 82"/>
                <a:gd name="T12" fmla="*/ 66 w 82"/>
                <a:gd name="T13" fmla="*/ 82 h 82"/>
                <a:gd name="T14" fmla="*/ 82 w 82"/>
                <a:gd name="T15" fmla="*/ 6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2">
                  <a:moveTo>
                    <a:pt x="82" y="65"/>
                  </a:moveTo>
                  <a:lnTo>
                    <a:pt x="57" y="41"/>
                  </a:lnTo>
                  <a:lnTo>
                    <a:pt x="74" y="24"/>
                  </a:lnTo>
                  <a:lnTo>
                    <a:pt x="0" y="0"/>
                  </a:lnTo>
                  <a:lnTo>
                    <a:pt x="25" y="73"/>
                  </a:lnTo>
                  <a:lnTo>
                    <a:pt x="42" y="56"/>
                  </a:lnTo>
                  <a:lnTo>
                    <a:pt x="66" y="82"/>
                  </a:lnTo>
                  <a:lnTo>
                    <a:pt x="82" y="65"/>
                  </a:lnTo>
                  <a:close/>
                </a:path>
              </a:pathLst>
            </a:custGeom>
            <a:solidFill>
              <a:srgbClr val="505050"/>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96" name="Group 95"/>
            <p:cNvGrpSpPr/>
            <p:nvPr userDrawn="1"/>
          </p:nvGrpSpPr>
          <p:grpSpPr>
            <a:xfrm>
              <a:off x="203573" y="5272360"/>
              <a:ext cx="1076500" cy="1134105"/>
              <a:chOff x="199648" y="5278019"/>
              <a:chExt cx="1076500" cy="1134105"/>
            </a:xfrm>
          </p:grpSpPr>
          <p:sp>
            <p:nvSpPr>
              <p:cNvPr id="97" name="Freeform 13"/>
              <p:cNvSpPr>
                <a:spLocks/>
              </p:cNvSpPr>
              <p:nvPr/>
            </p:nvSpPr>
            <p:spPr bwMode="auto">
              <a:xfrm flipH="1">
                <a:off x="199648" y="5866171"/>
                <a:ext cx="520205" cy="545953"/>
              </a:xfrm>
              <a:custGeom>
                <a:avLst/>
                <a:gdLst>
                  <a:gd name="T0" fmla="*/ 208 w 208"/>
                  <a:gd name="T1" fmla="*/ 97 h 207"/>
                  <a:gd name="T2" fmla="*/ 96 w 208"/>
                  <a:gd name="T3" fmla="*/ 207 h 207"/>
                  <a:gd name="T4" fmla="*/ 0 w 208"/>
                  <a:gd name="T5" fmla="*/ 112 h 207"/>
                  <a:gd name="T6" fmla="*/ 112 w 208"/>
                  <a:gd name="T7" fmla="*/ 0 h 207"/>
                  <a:gd name="T8" fmla="*/ 208 w 208"/>
                  <a:gd name="T9" fmla="*/ 97 h 207"/>
                </a:gdLst>
                <a:ahLst/>
                <a:cxnLst>
                  <a:cxn ang="0">
                    <a:pos x="T0" y="T1"/>
                  </a:cxn>
                  <a:cxn ang="0">
                    <a:pos x="T2" y="T3"/>
                  </a:cxn>
                  <a:cxn ang="0">
                    <a:pos x="T4" y="T5"/>
                  </a:cxn>
                  <a:cxn ang="0">
                    <a:pos x="T6" y="T7"/>
                  </a:cxn>
                  <a:cxn ang="0">
                    <a:pos x="T8" y="T9"/>
                  </a:cxn>
                </a:cxnLst>
                <a:rect l="0" t="0" r="r" b="b"/>
                <a:pathLst>
                  <a:path w="208" h="207">
                    <a:moveTo>
                      <a:pt x="208" y="97"/>
                    </a:moveTo>
                    <a:lnTo>
                      <a:pt x="96" y="207"/>
                    </a:lnTo>
                    <a:lnTo>
                      <a:pt x="0" y="112"/>
                    </a:lnTo>
                    <a:lnTo>
                      <a:pt x="112" y="0"/>
                    </a:lnTo>
                    <a:lnTo>
                      <a:pt x="208" y="97"/>
                    </a:lnTo>
                    <a:close/>
                  </a:path>
                </a:pathLst>
              </a:custGeom>
              <a:solidFill>
                <a:srgbClr val="00B294"/>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98" name="Group 97"/>
              <p:cNvGrpSpPr/>
              <p:nvPr userDrawn="1"/>
            </p:nvGrpSpPr>
            <p:grpSpPr>
              <a:xfrm>
                <a:off x="489764" y="5278019"/>
                <a:ext cx="786384" cy="832104"/>
                <a:chOff x="985838" y="5567363"/>
                <a:chExt cx="804862" cy="847725"/>
              </a:xfrm>
            </p:grpSpPr>
            <p:sp>
              <p:nvSpPr>
                <p:cNvPr id="99" name="Freeform 5"/>
                <p:cNvSpPr>
                  <a:spLocks/>
                </p:cNvSpPr>
                <p:nvPr userDrawn="1"/>
              </p:nvSpPr>
              <p:spPr bwMode="auto">
                <a:xfrm>
                  <a:off x="1306513" y="5567363"/>
                  <a:ext cx="406400" cy="284163"/>
                </a:xfrm>
                <a:custGeom>
                  <a:avLst/>
                  <a:gdLst>
                    <a:gd name="T0" fmla="*/ 15 w 126"/>
                    <a:gd name="T1" fmla="*/ 69 h 88"/>
                    <a:gd name="T2" fmla="*/ 17 w 126"/>
                    <a:gd name="T3" fmla="*/ 83 h 88"/>
                    <a:gd name="T4" fmla="*/ 29 w 126"/>
                    <a:gd name="T5" fmla="*/ 69 h 88"/>
                    <a:gd name="T6" fmla="*/ 47 w 126"/>
                    <a:gd name="T7" fmla="*/ 69 h 88"/>
                    <a:gd name="T8" fmla="*/ 47 w 126"/>
                    <a:gd name="T9" fmla="*/ 88 h 88"/>
                    <a:gd name="T10" fmla="*/ 63 w 126"/>
                    <a:gd name="T11" fmla="*/ 69 h 88"/>
                    <a:gd name="T12" fmla="*/ 81 w 126"/>
                    <a:gd name="T13" fmla="*/ 69 h 88"/>
                    <a:gd name="T14" fmla="*/ 83 w 126"/>
                    <a:gd name="T15" fmla="*/ 71 h 88"/>
                    <a:gd name="T16" fmla="*/ 126 w 126"/>
                    <a:gd name="T17" fmla="*/ 26 h 88"/>
                    <a:gd name="T18" fmla="*/ 39 w 126"/>
                    <a:gd name="T19" fmla="*/ 26 h 88"/>
                    <a:gd name="T20" fmla="*/ 0 w 126"/>
                    <a:gd name="T21" fmla="*/ 67 h 88"/>
                    <a:gd name="T22" fmla="*/ 15 w 126"/>
                    <a:gd name="T23" fmla="*/ 6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6" h="88">
                      <a:moveTo>
                        <a:pt x="15" y="69"/>
                      </a:moveTo>
                      <a:cubicBezTo>
                        <a:pt x="18" y="73"/>
                        <a:pt x="19" y="78"/>
                        <a:pt x="17" y="83"/>
                      </a:cubicBezTo>
                      <a:cubicBezTo>
                        <a:pt x="29" y="69"/>
                        <a:pt x="29" y="69"/>
                        <a:pt x="29" y="69"/>
                      </a:cubicBezTo>
                      <a:cubicBezTo>
                        <a:pt x="35" y="64"/>
                        <a:pt x="42" y="63"/>
                        <a:pt x="47" y="69"/>
                      </a:cubicBezTo>
                      <a:cubicBezTo>
                        <a:pt x="52" y="74"/>
                        <a:pt x="51" y="82"/>
                        <a:pt x="47" y="88"/>
                      </a:cubicBezTo>
                      <a:cubicBezTo>
                        <a:pt x="63" y="69"/>
                        <a:pt x="63" y="69"/>
                        <a:pt x="63" y="69"/>
                      </a:cubicBezTo>
                      <a:cubicBezTo>
                        <a:pt x="69" y="64"/>
                        <a:pt x="77" y="63"/>
                        <a:pt x="81" y="69"/>
                      </a:cubicBezTo>
                      <a:cubicBezTo>
                        <a:pt x="82" y="70"/>
                        <a:pt x="82" y="71"/>
                        <a:pt x="83" y="71"/>
                      </a:cubicBezTo>
                      <a:cubicBezTo>
                        <a:pt x="96" y="58"/>
                        <a:pt x="110" y="42"/>
                        <a:pt x="126" y="26"/>
                      </a:cubicBezTo>
                      <a:cubicBezTo>
                        <a:pt x="102" y="0"/>
                        <a:pt x="63" y="0"/>
                        <a:pt x="39" y="26"/>
                      </a:cubicBezTo>
                      <a:cubicBezTo>
                        <a:pt x="39" y="26"/>
                        <a:pt x="39" y="26"/>
                        <a:pt x="0" y="67"/>
                      </a:cubicBezTo>
                      <a:cubicBezTo>
                        <a:pt x="5" y="64"/>
                        <a:pt x="11" y="64"/>
                        <a:pt x="15" y="6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0" name="Freeform 6"/>
                <p:cNvSpPr>
                  <a:spLocks/>
                </p:cNvSpPr>
                <p:nvPr userDrawn="1"/>
              </p:nvSpPr>
              <p:spPr bwMode="auto">
                <a:xfrm>
                  <a:off x="1468438" y="5651501"/>
                  <a:ext cx="322262" cy="492125"/>
                </a:xfrm>
                <a:custGeom>
                  <a:avLst/>
                  <a:gdLst>
                    <a:gd name="T0" fmla="*/ 76 w 100"/>
                    <a:gd name="T1" fmla="*/ 0 h 153"/>
                    <a:gd name="T2" fmla="*/ 33 w 100"/>
                    <a:gd name="T3" fmla="*/ 46 h 153"/>
                    <a:gd name="T4" fmla="*/ 30 w 100"/>
                    <a:gd name="T5" fmla="*/ 62 h 153"/>
                    <a:gd name="T6" fmla="*/ 31 w 100"/>
                    <a:gd name="T7" fmla="*/ 61 h 153"/>
                    <a:gd name="T8" fmla="*/ 44 w 100"/>
                    <a:gd name="T9" fmla="*/ 47 h 153"/>
                    <a:gd name="T10" fmla="*/ 64 w 100"/>
                    <a:gd name="T11" fmla="*/ 45 h 153"/>
                    <a:gd name="T12" fmla="*/ 63 w 100"/>
                    <a:gd name="T13" fmla="*/ 66 h 153"/>
                    <a:gd name="T14" fmla="*/ 0 w 100"/>
                    <a:gd name="T15" fmla="*/ 133 h 153"/>
                    <a:gd name="T16" fmla="*/ 17 w 100"/>
                    <a:gd name="T17" fmla="*/ 135 h 153"/>
                    <a:gd name="T18" fmla="*/ 18 w 100"/>
                    <a:gd name="T19" fmla="*/ 153 h 153"/>
                    <a:gd name="T20" fmla="*/ 76 w 100"/>
                    <a:gd name="T21" fmla="*/ 92 h 153"/>
                    <a:gd name="T22" fmla="*/ 76 w 100"/>
                    <a:gd name="T23"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53">
                      <a:moveTo>
                        <a:pt x="76" y="0"/>
                      </a:moveTo>
                      <a:cubicBezTo>
                        <a:pt x="76" y="0"/>
                        <a:pt x="76" y="0"/>
                        <a:pt x="33" y="46"/>
                      </a:cubicBezTo>
                      <a:cubicBezTo>
                        <a:pt x="35" y="50"/>
                        <a:pt x="34" y="57"/>
                        <a:pt x="30" y="62"/>
                      </a:cubicBezTo>
                      <a:cubicBezTo>
                        <a:pt x="31" y="61"/>
                        <a:pt x="31" y="61"/>
                        <a:pt x="31" y="61"/>
                      </a:cubicBezTo>
                      <a:cubicBezTo>
                        <a:pt x="44" y="47"/>
                        <a:pt x="44" y="47"/>
                        <a:pt x="44" y="47"/>
                      </a:cubicBezTo>
                      <a:cubicBezTo>
                        <a:pt x="50" y="41"/>
                        <a:pt x="59" y="41"/>
                        <a:pt x="64" y="45"/>
                      </a:cubicBezTo>
                      <a:cubicBezTo>
                        <a:pt x="70" y="51"/>
                        <a:pt x="68" y="61"/>
                        <a:pt x="63" y="66"/>
                      </a:cubicBezTo>
                      <a:cubicBezTo>
                        <a:pt x="0" y="133"/>
                        <a:pt x="0" y="133"/>
                        <a:pt x="0" y="133"/>
                      </a:cubicBezTo>
                      <a:cubicBezTo>
                        <a:pt x="6" y="130"/>
                        <a:pt x="12" y="130"/>
                        <a:pt x="17" y="135"/>
                      </a:cubicBezTo>
                      <a:cubicBezTo>
                        <a:pt x="21" y="140"/>
                        <a:pt x="21" y="147"/>
                        <a:pt x="18" y="153"/>
                      </a:cubicBezTo>
                      <a:cubicBezTo>
                        <a:pt x="31" y="139"/>
                        <a:pt x="49" y="120"/>
                        <a:pt x="76" y="92"/>
                      </a:cubicBezTo>
                      <a:cubicBezTo>
                        <a:pt x="100" y="66"/>
                        <a:pt x="100" y="25"/>
                        <a:pt x="76"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1" name="Freeform 7"/>
                <p:cNvSpPr>
                  <a:spLocks/>
                </p:cNvSpPr>
                <p:nvPr userDrawn="1"/>
              </p:nvSpPr>
              <p:spPr bwMode="auto">
                <a:xfrm>
                  <a:off x="985838" y="5770563"/>
                  <a:ext cx="708025" cy="644525"/>
                </a:xfrm>
                <a:custGeom>
                  <a:avLst/>
                  <a:gdLst>
                    <a:gd name="T0" fmla="*/ 96 w 219"/>
                    <a:gd name="T1" fmla="*/ 6 h 200"/>
                    <a:gd name="T2" fmla="*/ 114 w 219"/>
                    <a:gd name="T3" fmla="*/ 6 h 200"/>
                    <a:gd name="T4" fmla="*/ 116 w 219"/>
                    <a:gd name="T5" fmla="*/ 20 h 200"/>
                    <a:gd name="T6" fmla="*/ 128 w 219"/>
                    <a:gd name="T7" fmla="*/ 6 h 200"/>
                    <a:gd name="T8" fmla="*/ 146 w 219"/>
                    <a:gd name="T9" fmla="*/ 6 h 200"/>
                    <a:gd name="T10" fmla="*/ 146 w 219"/>
                    <a:gd name="T11" fmla="*/ 25 h 200"/>
                    <a:gd name="T12" fmla="*/ 146 w 219"/>
                    <a:gd name="T13" fmla="*/ 25 h 200"/>
                    <a:gd name="T14" fmla="*/ 146 w 219"/>
                    <a:gd name="T15" fmla="*/ 25 h 200"/>
                    <a:gd name="T16" fmla="*/ 146 w 219"/>
                    <a:gd name="T17" fmla="*/ 25 h 200"/>
                    <a:gd name="T18" fmla="*/ 162 w 219"/>
                    <a:gd name="T19" fmla="*/ 6 h 200"/>
                    <a:gd name="T20" fmla="*/ 180 w 219"/>
                    <a:gd name="T21" fmla="*/ 6 h 200"/>
                    <a:gd name="T22" fmla="*/ 179 w 219"/>
                    <a:gd name="T23" fmla="*/ 25 h 200"/>
                    <a:gd name="T24" fmla="*/ 180 w 219"/>
                    <a:gd name="T25" fmla="*/ 24 h 200"/>
                    <a:gd name="T26" fmla="*/ 180 w 219"/>
                    <a:gd name="T27" fmla="*/ 24 h 200"/>
                    <a:gd name="T28" fmla="*/ 193 w 219"/>
                    <a:gd name="T29" fmla="*/ 10 h 200"/>
                    <a:gd name="T30" fmla="*/ 213 w 219"/>
                    <a:gd name="T31" fmla="*/ 8 h 200"/>
                    <a:gd name="T32" fmla="*/ 212 w 219"/>
                    <a:gd name="T33" fmla="*/ 29 h 200"/>
                    <a:gd name="T34" fmla="*/ 149 w 219"/>
                    <a:gd name="T35" fmla="*/ 96 h 200"/>
                    <a:gd name="T36" fmla="*/ 166 w 219"/>
                    <a:gd name="T37" fmla="*/ 98 h 200"/>
                    <a:gd name="T38" fmla="*/ 165 w 219"/>
                    <a:gd name="T39" fmla="*/ 119 h 200"/>
                    <a:gd name="T40" fmla="*/ 136 w 219"/>
                    <a:gd name="T41" fmla="*/ 148 h 200"/>
                    <a:gd name="T42" fmla="*/ 107 w 219"/>
                    <a:gd name="T43" fmla="*/ 180 h 200"/>
                    <a:gd name="T44" fmla="*/ 80 w 219"/>
                    <a:gd name="T45" fmla="*/ 180 h 200"/>
                    <a:gd name="T46" fmla="*/ 60 w 219"/>
                    <a:gd name="T47" fmla="*/ 200 h 200"/>
                    <a:gd name="T48" fmla="*/ 0 w 219"/>
                    <a:gd name="T49" fmla="*/ 136 h 200"/>
                    <a:gd name="T50" fmla="*/ 20 w 219"/>
                    <a:gd name="T51" fmla="*/ 116 h 200"/>
                    <a:gd name="T52" fmla="*/ 20 w 219"/>
                    <a:gd name="T53" fmla="*/ 88 h 200"/>
                    <a:gd name="T54" fmla="*/ 60 w 219"/>
                    <a:gd name="T55" fmla="*/ 45 h 200"/>
                    <a:gd name="T56" fmla="*/ 60 w 219"/>
                    <a:gd name="T57" fmla="*/ 45 h 200"/>
                    <a:gd name="T58" fmla="*/ 96 w 219"/>
                    <a:gd name="T59" fmla="*/ 6 h 200"/>
                    <a:gd name="T60" fmla="*/ 96 w 219"/>
                    <a:gd name="T61"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9" h="200">
                      <a:moveTo>
                        <a:pt x="96" y="6"/>
                      </a:moveTo>
                      <a:cubicBezTo>
                        <a:pt x="102" y="1"/>
                        <a:pt x="109" y="0"/>
                        <a:pt x="114" y="6"/>
                      </a:cubicBezTo>
                      <a:cubicBezTo>
                        <a:pt x="117" y="10"/>
                        <a:pt x="118" y="15"/>
                        <a:pt x="116" y="20"/>
                      </a:cubicBezTo>
                      <a:cubicBezTo>
                        <a:pt x="128" y="6"/>
                        <a:pt x="128" y="6"/>
                        <a:pt x="128" y="6"/>
                      </a:cubicBezTo>
                      <a:cubicBezTo>
                        <a:pt x="134" y="1"/>
                        <a:pt x="141" y="0"/>
                        <a:pt x="146" y="6"/>
                      </a:cubicBezTo>
                      <a:cubicBezTo>
                        <a:pt x="151" y="11"/>
                        <a:pt x="150" y="19"/>
                        <a:pt x="146" y="25"/>
                      </a:cubicBezTo>
                      <a:cubicBezTo>
                        <a:pt x="146" y="25"/>
                        <a:pt x="146" y="25"/>
                        <a:pt x="146" y="25"/>
                      </a:cubicBezTo>
                      <a:cubicBezTo>
                        <a:pt x="146" y="25"/>
                        <a:pt x="146" y="25"/>
                        <a:pt x="146" y="25"/>
                      </a:cubicBezTo>
                      <a:cubicBezTo>
                        <a:pt x="146" y="25"/>
                        <a:pt x="146" y="25"/>
                        <a:pt x="146" y="25"/>
                      </a:cubicBezTo>
                      <a:cubicBezTo>
                        <a:pt x="162" y="6"/>
                        <a:pt x="162" y="6"/>
                        <a:pt x="162" y="6"/>
                      </a:cubicBezTo>
                      <a:cubicBezTo>
                        <a:pt x="168" y="1"/>
                        <a:pt x="176" y="0"/>
                        <a:pt x="180" y="6"/>
                      </a:cubicBezTo>
                      <a:cubicBezTo>
                        <a:pt x="184" y="11"/>
                        <a:pt x="184" y="19"/>
                        <a:pt x="179" y="25"/>
                      </a:cubicBezTo>
                      <a:cubicBezTo>
                        <a:pt x="180" y="24"/>
                        <a:pt x="180" y="24"/>
                        <a:pt x="180" y="24"/>
                      </a:cubicBezTo>
                      <a:cubicBezTo>
                        <a:pt x="180" y="24"/>
                        <a:pt x="180" y="24"/>
                        <a:pt x="180" y="24"/>
                      </a:cubicBezTo>
                      <a:cubicBezTo>
                        <a:pt x="193" y="10"/>
                        <a:pt x="193" y="10"/>
                        <a:pt x="193" y="10"/>
                      </a:cubicBezTo>
                      <a:cubicBezTo>
                        <a:pt x="199" y="4"/>
                        <a:pt x="208" y="4"/>
                        <a:pt x="213" y="8"/>
                      </a:cubicBezTo>
                      <a:cubicBezTo>
                        <a:pt x="219" y="14"/>
                        <a:pt x="217" y="24"/>
                        <a:pt x="212" y="29"/>
                      </a:cubicBezTo>
                      <a:cubicBezTo>
                        <a:pt x="149" y="96"/>
                        <a:pt x="149" y="96"/>
                        <a:pt x="149" y="96"/>
                      </a:cubicBezTo>
                      <a:cubicBezTo>
                        <a:pt x="155" y="93"/>
                        <a:pt x="161" y="93"/>
                        <a:pt x="166" y="98"/>
                      </a:cubicBezTo>
                      <a:cubicBezTo>
                        <a:pt x="171" y="104"/>
                        <a:pt x="170" y="113"/>
                        <a:pt x="165" y="119"/>
                      </a:cubicBezTo>
                      <a:cubicBezTo>
                        <a:pt x="136" y="148"/>
                        <a:pt x="136" y="148"/>
                        <a:pt x="136" y="148"/>
                      </a:cubicBezTo>
                      <a:cubicBezTo>
                        <a:pt x="107" y="180"/>
                        <a:pt x="107" y="180"/>
                        <a:pt x="107" y="180"/>
                      </a:cubicBezTo>
                      <a:cubicBezTo>
                        <a:pt x="99" y="188"/>
                        <a:pt x="87" y="188"/>
                        <a:pt x="80" y="180"/>
                      </a:cubicBezTo>
                      <a:cubicBezTo>
                        <a:pt x="60" y="200"/>
                        <a:pt x="60" y="200"/>
                        <a:pt x="60" y="200"/>
                      </a:cubicBezTo>
                      <a:cubicBezTo>
                        <a:pt x="0" y="136"/>
                        <a:pt x="0" y="136"/>
                        <a:pt x="0" y="136"/>
                      </a:cubicBezTo>
                      <a:cubicBezTo>
                        <a:pt x="20" y="116"/>
                        <a:pt x="20" y="116"/>
                        <a:pt x="20" y="116"/>
                      </a:cubicBezTo>
                      <a:cubicBezTo>
                        <a:pt x="12" y="107"/>
                        <a:pt x="12" y="95"/>
                        <a:pt x="20" y="88"/>
                      </a:cubicBezTo>
                      <a:cubicBezTo>
                        <a:pt x="60" y="45"/>
                        <a:pt x="60" y="45"/>
                        <a:pt x="60" y="45"/>
                      </a:cubicBezTo>
                      <a:cubicBezTo>
                        <a:pt x="60" y="45"/>
                        <a:pt x="60" y="45"/>
                        <a:pt x="60" y="45"/>
                      </a:cubicBezTo>
                      <a:cubicBezTo>
                        <a:pt x="96" y="6"/>
                        <a:pt x="96" y="6"/>
                        <a:pt x="96" y="6"/>
                      </a:cubicBezTo>
                      <a:cubicBezTo>
                        <a:pt x="96" y="6"/>
                        <a:pt x="96" y="6"/>
                        <a:pt x="96" y="6"/>
                      </a:cubicBez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grpSp>
      </p:grpSp>
    </p:spTree>
    <p:extLst>
      <p:ext uri="{BB962C8B-B14F-4D97-AF65-F5344CB8AC3E}">
        <p14:creationId xmlns:p14="http://schemas.microsoft.com/office/powerpoint/2010/main" val="354610674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136925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89D0F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32" name="Group 31"/>
          <p:cNvGrpSpPr/>
          <p:nvPr userDrawn="1"/>
        </p:nvGrpSpPr>
        <p:grpSpPr>
          <a:xfrm>
            <a:off x="0" y="4484779"/>
            <a:ext cx="3815969" cy="2408634"/>
            <a:chOff x="5946775" y="3987119"/>
            <a:chExt cx="5081587" cy="3017715"/>
          </a:xfrm>
        </p:grpSpPr>
        <p:sp>
          <p:nvSpPr>
            <p:cNvPr id="33" name="Freeform 38"/>
            <p:cNvSpPr>
              <a:spLocks/>
            </p:cNvSpPr>
            <p:nvPr/>
          </p:nvSpPr>
          <p:spPr bwMode="auto">
            <a:xfrm>
              <a:off x="9494838" y="4752975"/>
              <a:ext cx="396875" cy="682625"/>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34" name="Freeform 39"/>
            <p:cNvSpPr>
              <a:spLocks/>
            </p:cNvSpPr>
            <p:nvPr/>
          </p:nvSpPr>
          <p:spPr bwMode="auto">
            <a:xfrm>
              <a:off x="9532938" y="4795838"/>
              <a:ext cx="320675" cy="531813"/>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35" name="Rectangle 40"/>
            <p:cNvSpPr>
              <a:spLocks noChangeArrowheads="1"/>
            </p:cNvSpPr>
            <p:nvPr/>
          </p:nvSpPr>
          <p:spPr bwMode="auto">
            <a:xfrm>
              <a:off x="7361238" y="6407150"/>
              <a:ext cx="1868487" cy="5953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36" name="Rectangle 41"/>
            <p:cNvSpPr>
              <a:spLocks noChangeArrowheads="1"/>
            </p:cNvSpPr>
            <p:nvPr/>
          </p:nvSpPr>
          <p:spPr bwMode="auto">
            <a:xfrm>
              <a:off x="8485188" y="5829300"/>
              <a:ext cx="555625" cy="11731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37" name="Rectangle 42"/>
            <p:cNvSpPr>
              <a:spLocks noChangeArrowheads="1"/>
            </p:cNvSpPr>
            <p:nvPr/>
          </p:nvSpPr>
          <p:spPr bwMode="auto">
            <a:xfrm>
              <a:off x="10626725" y="6111875"/>
              <a:ext cx="401637" cy="890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38" name="Rectangle 44"/>
            <p:cNvSpPr>
              <a:spLocks noChangeArrowheads="1"/>
            </p:cNvSpPr>
            <p:nvPr/>
          </p:nvSpPr>
          <p:spPr bwMode="auto">
            <a:xfrm>
              <a:off x="8677275" y="5473700"/>
              <a:ext cx="1949450" cy="15287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39" name="Rectangle 45"/>
            <p:cNvSpPr>
              <a:spLocks noChangeArrowheads="1"/>
            </p:cNvSpPr>
            <p:nvPr/>
          </p:nvSpPr>
          <p:spPr bwMode="auto">
            <a:xfrm>
              <a:off x="8870950" y="6699250"/>
              <a:ext cx="1573212" cy="2524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40" name="Rectangle 46"/>
            <p:cNvSpPr>
              <a:spLocks noChangeArrowheads="1"/>
            </p:cNvSpPr>
            <p:nvPr/>
          </p:nvSpPr>
          <p:spPr bwMode="auto">
            <a:xfrm>
              <a:off x="8870950" y="5819775"/>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41" name="Rectangle 47"/>
            <p:cNvSpPr>
              <a:spLocks noChangeArrowheads="1"/>
            </p:cNvSpPr>
            <p:nvPr/>
          </p:nvSpPr>
          <p:spPr bwMode="auto">
            <a:xfrm>
              <a:off x="8870950" y="6261100"/>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42" name="Rectangle 48"/>
            <p:cNvSpPr>
              <a:spLocks noChangeArrowheads="1"/>
            </p:cNvSpPr>
            <p:nvPr/>
          </p:nvSpPr>
          <p:spPr bwMode="auto">
            <a:xfrm>
              <a:off x="9972675" y="4591050"/>
              <a:ext cx="552450" cy="8445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43" name="Freeform 49"/>
            <p:cNvSpPr>
              <a:spLocks/>
            </p:cNvSpPr>
            <p:nvPr/>
          </p:nvSpPr>
          <p:spPr bwMode="auto">
            <a:xfrm>
              <a:off x="10028238" y="4681538"/>
              <a:ext cx="436562" cy="76200"/>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44" name="Freeform 50"/>
            <p:cNvSpPr>
              <a:spLocks/>
            </p:cNvSpPr>
            <p:nvPr/>
          </p:nvSpPr>
          <p:spPr bwMode="auto">
            <a:xfrm>
              <a:off x="10028238" y="48180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45" name="Freeform 51"/>
            <p:cNvSpPr>
              <a:spLocks/>
            </p:cNvSpPr>
            <p:nvPr/>
          </p:nvSpPr>
          <p:spPr bwMode="auto">
            <a:xfrm>
              <a:off x="10028238" y="4954588"/>
              <a:ext cx="436562" cy="73025"/>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46" name="Freeform 52"/>
            <p:cNvSpPr>
              <a:spLocks/>
            </p:cNvSpPr>
            <p:nvPr/>
          </p:nvSpPr>
          <p:spPr bwMode="auto">
            <a:xfrm>
              <a:off x="10028238" y="5087938"/>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47" name="Freeform 53"/>
            <p:cNvSpPr>
              <a:spLocks/>
            </p:cNvSpPr>
            <p:nvPr/>
          </p:nvSpPr>
          <p:spPr bwMode="auto">
            <a:xfrm>
              <a:off x="10028238" y="52244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48" name="Oval 54"/>
            <p:cNvSpPr>
              <a:spLocks noChangeArrowheads="1"/>
            </p:cNvSpPr>
            <p:nvPr/>
          </p:nvSpPr>
          <p:spPr bwMode="auto">
            <a:xfrm>
              <a:off x="10383838" y="4697413"/>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49" name="Oval 55"/>
            <p:cNvSpPr>
              <a:spLocks noChangeArrowheads="1"/>
            </p:cNvSpPr>
            <p:nvPr/>
          </p:nvSpPr>
          <p:spPr bwMode="auto">
            <a:xfrm>
              <a:off x="10383838" y="48355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50" name="Oval 56"/>
            <p:cNvSpPr>
              <a:spLocks noChangeArrowheads="1"/>
            </p:cNvSpPr>
            <p:nvPr/>
          </p:nvSpPr>
          <p:spPr bwMode="auto">
            <a:xfrm>
              <a:off x="10383838" y="4967288"/>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51" name="Oval 57"/>
            <p:cNvSpPr>
              <a:spLocks noChangeArrowheads="1"/>
            </p:cNvSpPr>
            <p:nvPr/>
          </p:nvSpPr>
          <p:spPr bwMode="auto">
            <a:xfrm>
              <a:off x="10383838" y="5105400"/>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52" name="Oval 58"/>
            <p:cNvSpPr>
              <a:spLocks noChangeArrowheads="1"/>
            </p:cNvSpPr>
            <p:nvPr/>
          </p:nvSpPr>
          <p:spPr bwMode="auto">
            <a:xfrm>
              <a:off x="10383838" y="52419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53" name="Freeform 61"/>
            <p:cNvSpPr>
              <a:spLocks/>
            </p:cNvSpPr>
            <p:nvPr/>
          </p:nvSpPr>
          <p:spPr bwMode="auto">
            <a:xfrm>
              <a:off x="8488368" y="4147004"/>
              <a:ext cx="881062" cy="577850"/>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54" name="Freeform 63"/>
            <p:cNvSpPr>
              <a:spLocks/>
            </p:cNvSpPr>
            <p:nvPr/>
          </p:nvSpPr>
          <p:spPr bwMode="auto">
            <a:xfrm>
              <a:off x="9093200" y="5019675"/>
              <a:ext cx="550862" cy="346075"/>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55" name="Freeform 64"/>
            <p:cNvSpPr>
              <a:spLocks noEditPoints="1"/>
            </p:cNvSpPr>
            <p:nvPr/>
          </p:nvSpPr>
          <p:spPr bwMode="auto">
            <a:xfrm>
              <a:off x="8964613" y="5002213"/>
              <a:ext cx="808037" cy="433388"/>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56" name="Rectangle 65"/>
            <p:cNvSpPr>
              <a:spLocks noChangeArrowheads="1"/>
            </p:cNvSpPr>
            <p:nvPr/>
          </p:nvSpPr>
          <p:spPr bwMode="auto">
            <a:xfrm>
              <a:off x="8578850" y="5435600"/>
              <a:ext cx="2143125" cy="714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57" name="Rectangle 43"/>
            <p:cNvSpPr>
              <a:spLocks noChangeArrowheads="1"/>
            </p:cNvSpPr>
            <p:nvPr/>
          </p:nvSpPr>
          <p:spPr bwMode="auto">
            <a:xfrm>
              <a:off x="5946775" y="6694488"/>
              <a:ext cx="1084263" cy="3079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58" name="Rectangle 43"/>
            <p:cNvSpPr>
              <a:spLocks noChangeArrowheads="1"/>
            </p:cNvSpPr>
            <p:nvPr/>
          </p:nvSpPr>
          <p:spPr bwMode="auto">
            <a:xfrm>
              <a:off x="6602574" y="6121022"/>
              <a:ext cx="818719" cy="88381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59" name="Rectangle 43"/>
            <p:cNvSpPr>
              <a:spLocks noChangeArrowheads="1"/>
            </p:cNvSpPr>
            <p:nvPr/>
          </p:nvSpPr>
          <p:spPr bwMode="auto">
            <a:xfrm>
              <a:off x="7554841" y="5669967"/>
              <a:ext cx="543068" cy="133249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60" name="Freeform 62"/>
            <p:cNvSpPr>
              <a:spLocks/>
            </p:cNvSpPr>
            <p:nvPr/>
          </p:nvSpPr>
          <p:spPr bwMode="auto">
            <a:xfrm>
              <a:off x="9114112" y="3987119"/>
              <a:ext cx="727075" cy="476250"/>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grpSp>
      <p:pic>
        <p:nvPicPr>
          <p:cNvPr id="61" name="Picture 6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51362" y="1220198"/>
            <a:ext cx="7497119" cy="5637803"/>
          </a:xfrm>
          <a:prstGeom prst="rect">
            <a:avLst/>
          </a:prstGeom>
        </p:spPr>
      </p:pic>
      <p:pic>
        <p:nvPicPr>
          <p:cNvPr id="62" name="Picture 6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84007" y="2151102"/>
            <a:ext cx="5208298" cy="4129398"/>
          </a:xfrm>
          <a:prstGeom prst="rect">
            <a:avLst/>
          </a:prstGeom>
        </p:spPr>
      </p:pic>
      <p:pic>
        <p:nvPicPr>
          <p:cNvPr id="63" name="Picture 6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78687" y="782097"/>
            <a:ext cx="717312" cy="475835"/>
          </a:xfrm>
          <a:prstGeom prst="rect">
            <a:avLst/>
          </a:prstGeom>
        </p:spPr>
      </p:pic>
    </p:spTree>
    <p:extLst>
      <p:ext uri="{BB962C8B-B14F-4D97-AF65-F5344CB8AC3E}">
        <p14:creationId xmlns:p14="http://schemas.microsoft.com/office/powerpoint/2010/main" val="4053702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decel="100000" fill="hold" nodeType="afterEffect">
                                  <p:stCondLst>
                                    <p:cond delay="0"/>
                                  </p:stCondLst>
                                  <p:childTnLst>
                                    <p:animMotion origin="layout" path="M -3.14782E-6 -9.16931E-7 L -0.03395 -0.00023 " pathEditMode="relative" rAng="0" ptsTypes="AA">
                                      <p:cBhvr>
                                        <p:cTn id="6" dur="5000" fill="hold"/>
                                        <p:tgtEl>
                                          <p:spTgt spid="63"/>
                                        </p:tgtEl>
                                        <p:attrNameLst>
                                          <p:attrName>ppt_x</p:attrName>
                                          <p:attrName>ppt_y</p:attrName>
                                        </p:attrNameLst>
                                      </p:cBhvr>
                                      <p:rCtr x="-1698" y="-23"/>
                                    </p:animMotion>
                                  </p:childTnLst>
                                </p:cTn>
                              </p:par>
                              <p:par>
                                <p:cTn id="7" presetID="22" presetClass="entr" presetSubtype="4" fill="hold" nodeType="withEffect">
                                  <p:stCondLst>
                                    <p:cond delay="0"/>
                                  </p:stCondLst>
                                  <p:childTnLst>
                                    <p:set>
                                      <p:cBhvr>
                                        <p:cTn id="8" dur="1" fill="hold">
                                          <p:stCondLst>
                                            <p:cond delay="0"/>
                                          </p:stCondLst>
                                        </p:cTn>
                                        <p:tgtEl>
                                          <p:spTgt spid="62"/>
                                        </p:tgtEl>
                                        <p:attrNameLst>
                                          <p:attrName>style.visibility</p:attrName>
                                        </p:attrNameLst>
                                      </p:cBhvr>
                                      <p:to>
                                        <p:strVal val="visible"/>
                                      </p:to>
                                    </p:set>
                                    <p:animEffect transition="in" filter="wipe(down)">
                                      <p:cBhvr>
                                        <p:cTn id="9" dur="10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Rectangle 2"/>
          <p:cNvSpPr/>
          <p:nvPr userDrawn="1"/>
        </p:nvSpPr>
        <p:spPr bwMode="auto">
          <a:xfrm>
            <a:off x="0" y="-1"/>
            <a:ext cx="12192000" cy="6881663"/>
          </a:xfrm>
          <a:prstGeom prst="rect">
            <a:avLst/>
          </a:prstGeom>
          <a:solidFill>
            <a:srgbClr val="89D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 name="Group 3"/>
          <p:cNvGrpSpPr/>
          <p:nvPr userDrawn="1"/>
        </p:nvGrpSpPr>
        <p:grpSpPr>
          <a:xfrm>
            <a:off x="5199575" y="3472460"/>
            <a:ext cx="7243583" cy="3411142"/>
            <a:chOff x="8178802" y="4965702"/>
            <a:chExt cx="3878263" cy="1778001"/>
          </a:xfrm>
        </p:grpSpPr>
        <p:grpSp>
          <p:nvGrpSpPr>
            <p:cNvPr id="5" name="Group 4"/>
            <p:cNvGrpSpPr>
              <a:grpSpLocks noChangeAspect="1"/>
            </p:cNvGrpSpPr>
            <p:nvPr/>
          </p:nvGrpSpPr>
          <p:grpSpPr bwMode="auto">
            <a:xfrm>
              <a:off x="8178802" y="4965702"/>
              <a:ext cx="3878263" cy="1778001"/>
              <a:chOff x="5152" y="3128"/>
              <a:chExt cx="2443" cy="1120"/>
            </a:xfrm>
          </p:grpSpPr>
          <p:sp>
            <p:nvSpPr>
              <p:cNvPr id="9" name="AutoShape 3"/>
              <p:cNvSpPr>
                <a:spLocks noChangeAspect="1" noChangeArrowheads="1" noTextEdit="1"/>
              </p:cNvSpPr>
              <p:nvPr/>
            </p:nvSpPr>
            <p:spPr bwMode="auto">
              <a:xfrm>
                <a:off x="5153" y="3430"/>
                <a:ext cx="2442" cy="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 name="Freeform 5"/>
              <p:cNvSpPr>
                <a:spLocks/>
              </p:cNvSpPr>
              <p:nvPr/>
            </p:nvSpPr>
            <p:spPr bwMode="auto">
              <a:xfrm>
                <a:off x="6442" y="3766"/>
                <a:ext cx="108" cy="185"/>
              </a:xfrm>
              <a:custGeom>
                <a:avLst/>
                <a:gdLst>
                  <a:gd name="T0" fmla="*/ 84 w 84"/>
                  <a:gd name="T1" fmla="*/ 138 h 143"/>
                  <a:gd name="T2" fmla="*/ 78 w 84"/>
                  <a:gd name="T3" fmla="*/ 143 h 143"/>
                  <a:gd name="T4" fmla="*/ 6 w 84"/>
                  <a:gd name="T5" fmla="*/ 143 h 143"/>
                  <a:gd name="T6" fmla="*/ 0 w 84"/>
                  <a:gd name="T7" fmla="*/ 138 h 143"/>
                  <a:gd name="T8" fmla="*/ 0 w 84"/>
                  <a:gd name="T9" fmla="*/ 5 h 143"/>
                  <a:gd name="T10" fmla="*/ 6 w 84"/>
                  <a:gd name="T11" fmla="*/ 0 h 143"/>
                  <a:gd name="T12" fmla="*/ 78 w 84"/>
                  <a:gd name="T13" fmla="*/ 0 h 143"/>
                  <a:gd name="T14" fmla="*/ 84 w 84"/>
                  <a:gd name="T15" fmla="*/ 5 h 143"/>
                  <a:gd name="T16" fmla="*/ 84 w 84"/>
                  <a:gd name="T17" fmla="*/ 138 h 143"/>
                  <a:gd name="T18" fmla="*/ 84 w 84"/>
                  <a:gd name="T19" fmla="*/ 13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43">
                    <a:moveTo>
                      <a:pt x="84" y="138"/>
                    </a:moveTo>
                    <a:cubicBezTo>
                      <a:pt x="84" y="141"/>
                      <a:pt x="82" y="143"/>
                      <a:pt x="78" y="143"/>
                    </a:cubicBezTo>
                    <a:cubicBezTo>
                      <a:pt x="6" y="143"/>
                      <a:pt x="6" y="143"/>
                      <a:pt x="6" y="143"/>
                    </a:cubicBezTo>
                    <a:cubicBezTo>
                      <a:pt x="3" y="143"/>
                      <a:pt x="0" y="141"/>
                      <a:pt x="0" y="138"/>
                    </a:cubicBezTo>
                    <a:cubicBezTo>
                      <a:pt x="0" y="5"/>
                      <a:pt x="0" y="5"/>
                      <a:pt x="0" y="5"/>
                    </a:cubicBezTo>
                    <a:cubicBezTo>
                      <a:pt x="0" y="2"/>
                      <a:pt x="3" y="0"/>
                      <a:pt x="6" y="0"/>
                    </a:cubicBezTo>
                    <a:cubicBezTo>
                      <a:pt x="78" y="0"/>
                      <a:pt x="78" y="0"/>
                      <a:pt x="78" y="0"/>
                    </a:cubicBezTo>
                    <a:cubicBezTo>
                      <a:pt x="82" y="0"/>
                      <a:pt x="84" y="2"/>
                      <a:pt x="84" y="5"/>
                    </a:cubicBezTo>
                    <a:cubicBezTo>
                      <a:pt x="84" y="138"/>
                      <a:pt x="84" y="138"/>
                      <a:pt x="84" y="138"/>
                    </a:cubicBezTo>
                    <a:cubicBezTo>
                      <a:pt x="84" y="138"/>
                      <a:pt x="84" y="138"/>
                      <a:pt x="84" y="138"/>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 name="Freeform 6"/>
              <p:cNvSpPr>
                <a:spLocks/>
              </p:cNvSpPr>
              <p:nvPr/>
            </p:nvSpPr>
            <p:spPr bwMode="auto">
              <a:xfrm>
                <a:off x="6453" y="3776"/>
                <a:ext cx="87" cy="146"/>
              </a:xfrm>
              <a:custGeom>
                <a:avLst/>
                <a:gdLst>
                  <a:gd name="T0" fmla="*/ 0 w 87"/>
                  <a:gd name="T1" fmla="*/ 0 h 146"/>
                  <a:gd name="T2" fmla="*/ 87 w 87"/>
                  <a:gd name="T3" fmla="*/ 0 h 146"/>
                  <a:gd name="T4" fmla="*/ 87 w 87"/>
                  <a:gd name="T5" fmla="*/ 146 h 146"/>
                  <a:gd name="T6" fmla="*/ 0 w 87"/>
                  <a:gd name="T7" fmla="*/ 146 h 146"/>
                  <a:gd name="T8" fmla="*/ 0 w 87"/>
                  <a:gd name="T9" fmla="*/ 0 h 146"/>
                  <a:gd name="T10" fmla="*/ 0 w 87"/>
                  <a:gd name="T11" fmla="*/ 0 h 146"/>
                </a:gdLst>
                <a:ahLst/>
                <a:cxnLst>
                  <a:cxn ang="0">
                    <a:pos x="T0" y="T1"/>
                  </a:cxn>
                  <a:cxn ang="0">
                    <a:pos x="T2" y="T3"/>
                  </a:cxn>
                  <a:cxn ang="0">
                    <a:pos x="T4" y="T5"/>
                  </a:cxn>
                  <a:cxn ang="0">
                    <a:pos x="T6" y="T7"/>
                  </a:cxn>
                  <a:cxn ang="0">
                    <a:pos x="T8" y="T9"/>
                  </a:cxn>
                  <a:cxn ang="0">
                    <a:pos x="T10" y="T11"/>
                  </a:cxn>
                </a:cxnLst>
                <a:rect l="0" t="0" r="r" b="b"/>
                <a:pathLst>
                  <a:path w="87" h="146">
                    <a:moveTo>
                      <a:pt x="0" y="0"/>
                    </a:moveTo>
                    <a:lnTo>
                      <a:pt x="87" y="0"/>
                    </a:lnTo>
                    <a:lnTo>
                      <a:pt x="87" y="146"/>
                    </a:lnTo>
                    <a:lnTo>
                      <a:pt x="0" y="146"/>
                    </a:lnTo>
                    <a:lnTo>
                      <a:pt x="0" y="0"/>
                    </a:lnTo>
                    <a:lnTo>
                      <a:pt x="0" y="0"/>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 name="Freeform 7"/>
              <p:cNvSpPr>
                <a:spLocks/>
              </p:cNvSpPr>
              <p:nvPr/>
            </p:nvSpPr>
            <p:spPr bwMode="auto">
              <a:xfrm>
                <a:off x="6401" y="3696"/>
                <a:ext cx="115" cy="197"/>
              </a:xfrm>
              <a:custGeom>
                <a:avLst/>
                <a:gdLst>
                  <a:gd name="T0" fmla="*/ 89 w 89"/>
                  <a:gd name="T1" fmla="*/ 147 h 152"/>
                  <a:gd name="T2" fmla="*/ 83 w 89"/>
                  <a:gd name="T3" fmla="*/ 152 h 152"/>
                  <a:gd name="T4" fmla="*/ 6 w 89"/>
                  <a:gd name="T5" fmla="*/ 152 h 152"/>
                  <a:gd name="T6" fmla="*/ 0 w 89"/>
                  <a:gd name="T7" fmla="*/ 147 h 152"/>
                  <a:gd name="T8" fmla="*/ 0 w 89"/>
                  <a:gd name="T9" fmla="*/ 6 h 152"/>
                  <a:gd name="T10" fmla="*/ 6 w 89"/>
                  <a:gd name="T11" fmla="*/ 0 h 152"/>
                  <a:gd name="T12" fmla="*/ 83 w 89"/>
                  <a:gd name="T13" fmla="*/ 0 h 152"/>
                  <a:gd name="T14" fmla="*/ 89 w 89"/>
                  <a:gd name="T15" fmla="*/ 6 h 152"/>
                  <a:gd name="T16" fmla="*/ 89 w 89"/>
                  <a:gd name="T17" fmla="*/ 147 h 152"/>
                  <a:gd name="T18" fmla="*/ 89 w 89"/>
                  <a:gd name="T19" fmla="*/ 14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152">
                    <a:moveTo>
                      <a:pt x="89" y="147"/>
                    </a:moveTo>
                    <a:cubicBezTo>
                      <a:pt x="89" y="150"/>
                      <a:pt x="86" y="152"/>
                      <a:pt x="83" y="152"/>
                    </a:cubicBezTo>
                    <a:cubicBezTo>
                      <a:pt x="6" y="152"/>
                      <a:pt x="6" y="152"/>
                      <a:pt x="6" y="152"/>
                    </a:cubicBezTo>
                    <a:cubicBezTo>
                      <a:pt x="2" y="152"/>
                      <a:pt x="0" y="150"/>
                      <a:pt x="0" y="147"/>
                    </a:cubicBezTo>
                    <a:cubicBezTo>
                      <a:pt x="0" y="6"/>
                      <a:pt x="0" y="6"/>
                      <a:pt x="0" y="6"/>
                    </a:cubicBezTo>
                    <a:cubicBezTo>
                      <a:pt x="0" y="2"/>
                      <a:pt x="2" y="0"/>
                      <a:pt x="6" y="0"/>
                    </a:cubicBezTo>
                    <a:cubicBezTo>
                      <a:pt x="83" y="0"/>
                      <a:pt x="83" y="0"/>
                      <a:pt x="83" y="0"/>
                    </a:cubicBezTo>
                    <a:cubicBezTo>
                      <a:pt x="86" y="0"/>
                      <a:pt x="89" y="2"/>
                      <a:pt x="89" y="6"/>
                    </a:cubicBezTo>
                    <a:cubicBezTo>
                      <a:pt x="89" y="147"/>
                      <a:pt x="89" y="147"/>
                      <a:pt x="89" y="147"/>
                    </a:cubicBezTo>
                    <a:cubicBezTo>
                      <a:pt x="89" y="147"/>
                      <a:pt x="89" y="147"/>
                      <a:pt x="89" y="14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 name="Freeform 8"/>
              <p:cNvSpPr>
                <a:spLocks/>
              </p:cNvSpPr>
              <p:nvPr/>
            </p:nvSpPr>
            <p:spPr bwMode="auto">
              <a:xfrm>
                <a:off x="6411" y="3708"/>
                <a:ext cx="93" cy="155"/>
              </a:xfrm>
              <a:custGeom>
                <a:avLst/>
                <a:gdLst>
                  <a:gd name="T0" fmla="*/ 0 w 93"/>
                  <a:gd name="T1" fmla="*/ 0 h 155"/>
                  <a:gd name="T2" fmla="*/ 93 w 93"/>
                  <a:gd name="T3" fmla="*/ 0 h 155"/>
                  <a:gd name="T4" fmla="*/ 93 w 93"/>
                  <a:gd name="T5" fmla="*/ 155 h 155"/>
                  <a:gd name="T6" fmla="*/ 0 w 93"/>
                  <a:gd name="T7" fmla="*/ 155 h 155"/>
                  <a:gd name="T8" fmla="*/ 0 w 93"/>
                  <a:gd name="T9" fmla="*/ 0 h 155"/>
                  <a:gd name="T10" fmla="*/ 0 w 93"/>
                  <a:gd name="T11" fmla="*/ 0 h 155"/>
                </a:gdLst>
                <a:ahLst/>
                <a:cxnLst>
                  <a:cxn ang="0">
                    <a:pos x="T0" y="T1"/>
                  </a:cxn>
                  <a:cxn ang="0">
                    <a:pos x="T2" y="T3"/>
                  </a:cxn>
                  <a:cxn ang="0">
                    <a:pos x="T4" y="T5"/>
                  </a:cxn>
                  <a:cxn ang="0">
                    <a:pos x="T6" y="T7"/>
                  </a:cxn>
                  <a:cxn ang="0">
                    <a:pos x="T8" y="T9"/>
                  </a:cxn>
                  <a:cxn ang="0">
                    <a:pos x="T10" y="T11"/>
                  </a:cxn>
                </a:cxnLst>
                <a:rect l="0" t="0" r="r" b="b"/>
                <a:pathLst>
                  <a:path w="93" h="155">
                    <a:moveTo>
                      <a:pt x="0" y="0"/>
                    </a:moveTo>
                    <a:lnTo>
                      <a:pt x="93" y="0"/>
                    </a:lnTo>
                    <a:lnTo>
                      <a:pt x="93" y="155"/>
                    </a:lnTo>
                    <a:lnTo>
                      <a:pt x="0" y="15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 name="Rectangle 9"/>
              <p:cNvSpPr>
                <a:spLocks noChangeArrowheads="1"/>
              </p:cNvSpPr>
              <p:nvPr/>
            </p:nvSpPr>
            <p:spPr bwMode="auto">
              <a:xfrm>
                <a:off x="6722" y="3644"/>
                <a:ext cx="223" cy="506"/>
              </a:xfrm>
              <a:prstGeom prst="rect">
                <a:avLst/>
              </a:prstGeom>
              <a:solidFill>
                <a:schemeClr val="tx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 name="Rectangle 10"/>
              <p:cNvSpPr>
                <a:spLocks noChangeArrowheads="1"/>
              </p:cNvSpPr>
              <p:nvPr/>
            </p:nvSpPr>
            <p:spPr bwMode="auto">
              <a:xfrm>
                <a:off x="6781" y="3516"/>
                <a:ext cx="122" cy="439"/>
              </a:xfrm>
              <a:prstGeom prst="rect">
                <a:avLst/>
              </a:prstGeom>
              <a:solidFill>
                <a:schemeClr val="tx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 name="Rectangle 11"/>
              <p:cNvSpPr>
                <a:spLocks noChangeArrowheads="1"/>
              </p:cNvSpPr>
              <p:nvPr/>
            </p:nvSpPr>
            <p:spPr bwMode="auto">
              <a:xfrm>
                <a:off x="6655" y="3792"/>
                <a:ext cx="89" cy="358"/>
              </a:xfrm>
              <a:prstGeom prst="rect">
                <a:avLst/>
              </a:prstGeom>
              <a:solidFill>
                <a:schemeClr val="tx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 name="Rectangle 12"/>
              <p:cNvSpPr>
                <a:spLocks noChangeArrowheads="1"/>
              </p:cNvSpPr>
              <p:nvPr/>
            </p:nvSpPr>
            <p:spPr bwMode="auto">
              <a:xfrm>
                <a:off x="7370" y="3579"/>
                <a:ext cx="89" cy="272"/>
              </a:xfrm>
              <a:prstGeom prst="rect">
                <a:avLst/>
              </a:prstGeom>
              <a:solidFill>
                <a:schemeClr val="tx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 name="Rectangle 13"/>
              <p:cNvSpPr>
                <a:spLocks noChangeArrowheads="1"/>
              </p:cNvSpPr>
              <p:nvPr/>
            </p:nvSpPr>
            <p:spPr bwMode="auto">
              <a:xfrm>
                <a:off x="7193" y="3805"/>
                <a:ext cx="236" cy="345"/>
              </a:xfrm>
              <a:prstGeom prst="rect">
                <a:avLst/>
              </a:prstGeom>
              <a:solidFill>
                <a:schemeClr val="tx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 name="Rectangle 14"/>
              <p:cNvSpPr>
                <a:spLocks noChangeArrowheads="1"/>
              </p:cNvSpPr>
              <p:nvPr/>
            </p:nvSpPr>
            <p:spPr bwMode="auto">
              <a:xfrm>
                <a:off x="7388" y="3971"/>
                <a:ext cx="171" cy="258"/>
              </a:xfrm>
              <a:prstGeom prst="rect">
                <a:avLst/>
              </a:prstGeom>
              <a:solidFill>
                <a:schemeClr val="tx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 name="Rectangle 15"/>
              <p:cNvSpPr>
                <a:spLocks noChangeArrowheads="1"/>
              </p:cNvSpPr>
              <p:nvPr/>
            </p:nvSpPr>
            <p:spPr bwMode="auto">
              <a:xfrm>
                <a:off x="7327" y="3644"/>
                <a:ext cx="171" cy="561"/>
              </a:xfrm>
              <a:prstGeom prst="rect">
                <a:avLst/>
              </a:prstGeom>
              <a:solidFill>
                <a:schemeClr val="tx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 name="Freeform 16"/>
              <p:cNvSpPr>
                <a:spLocks/>
              </p:cNvSpPr>
              <p:nvPr/>
            </p:nvSpPr>
            <p:spPr bwMode="auto">
              <a:xfrm>
                <a:off x="5564" y="3555"/>
                <a:ext cx="141" cy="423"/>
              </a:xfrm>
              <a:custGeom>
                <a:avLst/>
                <a:gdLst>
                  <a:gd name="T0" fmla="*/ 78 w 141"/>
                  <a:gd name="T1" fmla="*/ 0 h 423"/>
                  <a:gd name="T2" fmla="*/ 0 w 141"/>
                  <a:gd name="T3" fmla="*/ 423 h 423"/>
                  <a:gd name="T4" fmla="*/ 141 w 141"/>
                  <a:gd name="T5" fmla="*/ 423 h 423"/>
                  <a:gd name="T6" fmla="*/ 78 w 141"/>
                  <a:gd name="T7" fmla="*/ 0 h 423"/>
                </a:gdLst>
                <a:ahLst/>
                <a:cxnLst>
                  <a:cxn ang="0">
                    <a:pos x="T0" y="T1"/>
                  </a:cxn>
                  <a:cxn ang="0">
                    <a:pos x="T2" y="T3"/>
                  </a:cxn>
                  <a:cxn ang="0">
                    <a:pos x="T4" y="T5"/>
                  </a:cxn>
                  <a:cxn ang="0">
                    <a:pos x="T6" y="T7"/>
                  </a:cxn>
                </a:cxnLst>
                <a:rect l="0" t="0" r="r" b="b"/>
                <a:pathLst>
                  <a:path w="141" h="423">
                    <a:moveTo>
                      <a:pt x="78" y="0"/>
                    </a:moveTo>
                    <a:lnTo>
                      <a:pt x="0" y="423"/>
                    </a:lnTo>
                    <a:lnTo>
                      <a:pt x="141" y="423"/>
                    </a:lnTo>
                    <a:lnTo>
                      <a:pt x="78"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 name="Freeform 17"/>
              <p:cNvSpPr>
                <a:spLocks/>
              </p:cNvSpPr>
              <p:nvPr/>
            </p:nvSpPr>
            <p:spPr bwMode="auto">
              <a:xfrm>
                <a:off x="5681" y="3653"/>
                <a:ext cx="109" cy="325"/>
              </a:xfrm>
              <a:custGeom>
                <a:avLst/>
                <a:gdLst>
                  <a:gd name="T0" fmla="*/ 61 w 109"/>
                  <a:gd name="T1" fmla="*/ 0 h 325"/>
                  <a:gd name="T2" fmla="*/ 0 w 109"/>
                  <a:gd name="T3" fmla="*/ 325 h 325"/>
                  <a:gd name="T4" fmla="*/ 109 w 109"/>
                  <a:gd name="T5" fmla="*/ 325 h 325"/>
                  <a:gd name="T6" fmla="*/ 61 w 109"/>
                  <a:gd name="T7" fmla="*/ 0 h 325"/>
                </a:gdLst>
                <a:ahLst/>
                <a:cxnLst>
                  <a:cxn ang="0">
                    <a:pos x="T0" y="T1"/>
                  </a:cxn>
                  <a:cxn ang="0">
                    <a:pos x="T2" y="T3"/>
                  </a:cxn>
                  <a:cxn ang="0">
                    <a:pos x="T4" y="T5"/>
                  </a:cxn>
                  <a:cxn ang="0">
                    <a:pos x="T6" y="T7"/>
                  </a:cxn>
                </a:cxnLst>
                <a:rect l="0" t="0" r="r" b="b"/>
                <a:pathLst>
                  <a:path w="109" h="325">
                    <a:moveTo>
                      <a:pt x="61" y="0"/>
                    </a:moveTo>
                    <a:lnTo>
                      <a:pt x="0" y="325"/>
                    </a:lnTo>
                    <a:lnTo>
                      <a:pt x="109" y="325"/>
                    </a:lnTo>
                    <a:lnTo>
                      <a:pt x="6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 name="Freeform 18"/>
              <p:cNvSpPr>
                <a:spLocks/>
              </p:cNvSpPr>
              <p:nvPr/>
            </p:nvSpPr>
            <p:spPr bwMode="auto">
              <a:xfrm>
                <a:off x="6258" y="3969"/>
                <a:ext cx="1336" cy="278"/>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 name="Freeform 19"/>
              <p:cNvSpPr>
                <a:spLocks/>
              </p:cNvSpPr>
              <p:nvPr/>
            </p:nvSpPr>
            <p:spPr bwMode="auto">
              <a:xfrm>
                <a:off x="5152" y="3819"/>
                <a:ext cx="2054" cy="428"/>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 name="Freeform 20"/>
              <p:cNvSpPr>
                <a:spLocks/>
              </p:cNvSpPr>
              <p:nvPr/>
            </p:nvSpPr>
            <p:spPr bwMode="auto">
              <a:xfrm>
                <a:off x="5541" y="3820"/>
                <a:ext cx="732" cy="427"/>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6" name="Freeform 21"/>
              <p:cNvSpPr>
                <a:spLocks/>
              </p:cNvSpPr>
              <p:nvPr/>
            </p:nvSpPr>
            <p:spPr bwMode="auto">
              <a:xfrm>
                <a:off x="6346" y="3868"/>
                <a:ext cx="240" cy="379"/>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 name="Freeform 22"/>
              <p:cNvSpPr>
                <a:spLocks/>
              </p:cNvSpPr>
              <p:nvPr/>
            </p:nvSpPr>
            <p:spPr bwMode="auto">
              <a:xfrm>
                <a:off x="5677" y="3822"/>
                <a:ext cx="884" cy="425"/>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Lst>
                <a:ahLst/>
                <a:cxnLst>
                  <a:cxn ang="0">
                    <a:pos x="T0" y="T1"/>
                  </a:cxn>
                  <a:cxn ang="0">
                    <a:pos x="T2" y="T3"/>
                  </a:cxn>
                  <a:cxn ang="0">
                    <a:pos x="T4" y="T5"/>
                  </a:cxn>
                  <a:cxn ang="0">
                    <a:pos x="T6" y="T7"/>
                  </a:cxn>
                  <a:cxn ang="0">
                    <a:pos x="T8" y="T9"/>
                  </a:cxn>
                </a:cxnLst>
                <a:rect l="0" t="0" r="r" b="b"/>
                <a:pathLst>
                  <a:path w="686" h="329">
                    <a:moveTo>
                      <a:pt x="686" y="36"/>
                    </a:moveTo>
                    <a:cubicBezTo>
                      <a:pt x="613" y="17"/>
                      <a:pt x="538" y="5"/>
                      <a:pt x="463" y="0"/>
                    </a:cubicBezTo>
                    <a:cubicBezTo>
                      <a:pt x="209" y="74"/>
                      <a:pt x="0" y="329"/>
                      <a:pt x="0" y="329"/>
                    </a:cubicBezTo>
                    <a:cubicBezTo>
                      <a:pt x="543" y="329"/>
                      <a:pt x="543" y="329"/>
                      <a:pt x="543" y="329"/>
                    </a:cubicBezTo>
                    <a:cubicBezTo>
                      <a:pt x="519" y="169"/>
                      <a:pt x="678" y="43"/>
                      <a:pt x="686" y="36"/>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8" name="Rectangle 23"/>
              <p:cNvSpPr>
                <a:spLocks noChangeArrowheads="1"/>
              </p:cNvSpPr>
              <p:nvPr/>
            </p:nvSpPr>
            <p:spPr bwMode="auto">
              <a:xfrm>
                <a:off x="6823" y="3128"/>
                <a:ext cx="431" cy="107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 name="Rectangle 24"/>
              <p:cNvSpPr>
                <a:spLocks noChangeArrowheads="1"/>
              </p:cNvSpPr>
              <p:nvPr/>
            </p:nvSpPr>
            <p:spPr bwMode="auto">
              <a:xfrm>
                <a:off x="7060" y="4090"/>
                <a:ext cx="56" cy="10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0" name="Freeform 25"/>
              <p:cNvSpPr>
                <a:spLocks/>
              </p:cNvSpPr>
              <p:nvPr/>
            </p:nvSpPr>
            <p:spPr bwMode="auto">
              <a:xfrm>
                <a:off x="7254" y="4107"/>
                <a:ext cx="110" cy="92"/>
              </a:xfrm>
              <a:custGeom>
                <a:avLst/>
                <a:gdLst>
                  <a:gd name="T0" fmla="*/ 0 w 110"/>
                  <a:gd name="T1" fmla="*/ 92 h 92"/>
                  <a:gd name="T2" fmla="*/ 110 w 110"/>
                  <a:gd name="T3" fmla="*/ 0 h 92"/>
                  <a:gd name="T4" fmla="*/ 0 w 110"/>
                  <a:gd name="T5" fmla="*/ 0 h 92"/>
                  <a:gd name="T6" fmla="*/ 0 w 110"/>
                  <a:gd name="T7" fmla="*/ 92 h 92"/>
                </a:gdLst>
                <a:ahLst/>
                <a:cxnLst>
                  <a:cxn ang="0">
                    <a:pos x="T0" y="T1"/>
                  </a:cxn>
                  <a:cxn ang="0">
                    <a:pos x="T2" y="T3"/>
                  </a:cxn>
                  <a:cxn ang="0">
                    <a:pos x="T4" y="T5"/>
                  </a:cxn>
                  <a:cxn ang="0">
                    <a:pos x="T6" y="T7"/>
                  </a:cxn>
                </a:cxnLst>
                <a:rect l="0" t="0" r="r" b="b"/>
                <a:pathLst>
                  <a:path w="110" h="92">
                    <a:moveTo>
                      <a:pt x="0" y="92"/>
                    </a:moveTo>
                    <a:lnTo>
                      <a:pt x="110" y="0"/>
                    </a:lnTo>
                    <a:lnTo>
                      <a:pt x="0" y="0"/>
                    </a:lnTo>
                    <a:lnTo>
                      <a:pt x="0" y="92"/>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1" name="Freeform 26"/>
              <p:cNvSpPr>
                <a:spLocks/>
              </p:cNvSpPr>
              <p:nvPr/>
            </p:nvSpPr>
            <p:spPr bwMode="auto">
              <a:xfrm>
                <a:off x="6339" y="3878"/>
                <a:ext cx="81" cy="69"/>
              </a:xfrm>
              <a:custGeom>
                <a:avLst/>
                <a:gdLst>
                  <a:gd name="T0" fmla="*/ 0 w 81"/>
                  <a:gd name="T1" fmla="*/ 69 h 69"/>
                  <a:gd name="T2" fmla="*/ 81 w 81"/>
                  <a:gd name="T3" fmla="*/ 0 h 69"/>
                  <a:gd name="T4" fmla="*/ 0 w 81"/>
                  <a:gd name="T5" fmla="*/ 0 h 69"/>
                  <a:gd name="T6" fmla="*/ 0 w 81"/>
                  <a:gd name="T7" fmla="*/ 69 h 69"/>
                </a:gdLst>
                <a:ahLst/>
                <a:cxnLst>
                  <a:cxn ang="0">
                    <a:pos x="T0" y="T1"/>
                  </a:cxn>
                  <a:cxn ang="0">
                    <a:pos x="T2" y="T3"/>
                  </a:cxn>
                  <a:cxn ang="0">
                    <a:pos x="T4" y="T5"/>
                  </a:cxn>
                  <a:cxn ang="0">
                    <a:pos x="T6" y="T7"/>
                  </a:cxn>
                </a:cxnLst>
                <a:rect l="0" t="0" r="r" b="b"/>
                <a:pathLst>
                  <a:path w="81" h="69">
                    <a:moveTo>
                      <a:pt x="0" y="69"/>
                    </a:moveTo>
                    <a:lnTo>
                      <a:pt x="81" y="0"/>
                    </a:lnTo>
                    <a:lnTo>
                      <a:pt x="0" y="0"/>
                    </a:lnTo>
                    <a:lnTo>
                      <a:pt x="0" y="6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2" name="Rectangle 27"/>
              <p:cNvSpPr>
                <a:spLocks noChangeArrowheads="1"/>
              </p:cNvSpPr>
              <p:nvPr/>
            </p:nvSpPr>
            <p:spPr bwMode="auto">
              <a:xfrm>
                <a:off x="6963" y="4090"/>
                <a:ext cx="56" cy="10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3" name="Rectangle 28"/>
              <p:cNvSpPr>
                <a:spLocks noChangeArrowheads="1"/>
              </p:cNvSpPr>
              <p:nvPr/>
            </p:nvSpPr>
            <p:spPr bwMode="auto">
              <a:xfrm>
                <a:off x="6866" y="3709"/>
                <a:ext cx="348" cy="5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4" name="Rectangle 29"/>
              <p:cNvSpPr>
                <a:spLocks noChangeArrowheads="1"/>
              </p:cNvSpPr>
              <p:nvPr/>
            </p:nvSpPr>
            <p:spPr bwMode="auto">
              <a:xfrm>
                <a:off x="6866" y="3806"/>
                <a:ext cx="348" cy="5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5" name="Rectangle 30"/>
              <p:cNvSpPr>
                <a:spLocks noChangeArrowheads="1"/>
              </p:cNvSpPr>
              <p:nvPr/>
            </p:nvSpPr>
            <p:spPr bwMode="auto">
              <a:xfrm>
                <a:off x="6866" y="3903"/>
                <a:ext cx="348" cy="5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6" name="Rectangle 31"/>
              <p:cNvSpPr>
                <a:spLocks noChangeArrowheads="1"/>
              </p:cNvSpPr>
              <p:nvPr/>
            </p:nvSpPr>
            <p:spPr bwMode="auto">
              <a:xfrm>
                <a:off x="6866" y="4000"/>
                <a:ext cx="348" cy="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7" name="Rectangle 32"/>
              <p:cNvSpPr>
                <a:spLocks noChangeArrowheads="1"/>
              </p:cNvSpPr>
              <p:nvPr/>
            </p:nvSpPr>
            <p:spPr bwMode="auto">
              <a:xfrm>
                <a:off x="6866" y="3515"/>
                <a:ext cx="348" cy="5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8" name="Rectangle 33"/>
              <p:cNvSpPr>
                <a:spLocks noChangeArrowheads="1"/>
              </p:cNvSpPr>
              <p:nvPr/>
            </p:nvSpPr>
            <p:spPr bwMode="auto">
              <a:xfrm>
                <a:off x="6866" y="3612"/>
                <a:ext cx="348" cy="5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9" name="Rectangle 34"/>
              <p:cNvSpPr>
                <a:spLocks noChangeArrowheads="1"/>
              </p:cNvSpPr>
              <p:nvPr/>
            </p:nvSpPr>
            <p:spPr bwMode="auto">
              <a:xfrm>
                <a:off x="6266" y="3559"/>
                <a:ext cx="197" cy="30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0" name="Freeform 35"/>
              <p:cNvSpPr>
                <a:spLocks/>
              </p:cNvSpPr>
              <p:nvPr/>
            </p:nvSpPr>
            <p:spPr bwMode="auto">
              <a:xfrm>
                <a:off x="6286" y="3591"/>
                <a:ext cx="156" cy="28"/>
              </a:xfrm>
              <a:custGeom>
                <a:avLst/>
                <a:gdLst>
                  <a:gd name="T0" fmla="*/ 10 w 121"/>
                  <a:gd name="T1" fmla="*/ 0 h 21"/>
                  <a:gd name="T2" fmla="*/ 0 w 121"/>
                  <a:gd name="T3" fmla="*/ 9 h 21"/>
                  <a:gd name="T4" fmla="*/ 0 w 121"/>
                  <a:gd name="T5" fmla="*/ 11 h 21"/>
                  <a:gd name="T6" fmla="*/ 10 w 121"/>
                  <a:gd name="T7" fmla="*/ 21 h 21"/>
                  <a:gd name="T8" fmla="*/ 111 w 121"/>
                  <a:gd name="T9" fmla="*/ 21 h 21"/>
                  <a:gd name="T10" fmla="*/ 121 w 121"/>
                  <a:gd name="T11" fmla="*/ 11 h 21"/>
                  <a:gd name="T12" fmla="*/ 121 w 121"/>
                  <a:gd name="T13" fmla="*/ 9 h 21"/>
                  <a:gd name="T14" fmla="*/ 111 w 121"/>
                  <a:gd name="T15" fmla="*/ 0 h 21"/>
                  <a:gd name="T16" fmla="*/ 64 w 121"/>
                  <a:gd name="T17" fmla="*/ 0 h 21"/>
                  <a:gd name="T18" fmla="*/ 10 w 12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1">
                    <a:moveTo>
                      <a:pt x="10" y="0"/>
                    </a:moveTo>
                    <a:cubicBezTo>
                      <a:pt x="10" y="0"/>
                      <a:pt x="0" y="0"/>
                      <a:pt x="0" y="9"/>
                    </a:cubicBezTo>
                    <a:cubicBezTo>
                      <a:pt x="0" y="11"/>
                      <a:pt x="0" y="11"/>
                      <a:pt x="0" y="11"/>
                    </a:cubicBezTo>
                    <a:cubicBezTo>
                      <a:pt x="0" y="11"/>
                      <a:pt x="0" y="21"/>
                      <a:pt x="10" y="21"/>
                    </a:cubicBezTo>
                    <a:cubicBezTo>
                      <a:pt x="111" y="21"/>
                      <a:pt x="111" y="21"/>
                      <a:pt x="111" y="21"/>
                    </a:cubicBezTo>
                    <a:cubicBezTo>
                      <a:pt x="111" y="21"/>
                      <a:pt x="121" y="21"/>
                      <a:pt x="121" y="11"/>
                    </a:cubicBezTo>
                    <a:cubicBezTo>
                      <a:pt x="121" y="9"/>
                      <a:pt x="121" y="9"/>
                      <a:pt x="121" y="9"/>
                    </a:cubicBezTo>
                    <a:cubicBezTo>
                      <a:pt x="121" y="9"/>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1" name="Freeform 36"/>
              <p:cNvSpPr>
                <a:spLocks/>
              </p:cNvSpPr>
              <p:nvPr/>
            </p:nvSpPr>
            <p:spPr bwMode="auto">
              <a:xfrm>
                <a:off x="6286" y="3639"/>
                <a:ext cx="156" cy="27"/>
              </a:xfrm>
              <a:custGeom>
                <a:avLst/>
                <a:gdLst>
                  <a:gd name="T0" fmla="*/ 10 w 121"/>
                  <a:gd name="T1" fmla="*/ 0 h 21"/>
                  <a:gd name="T2" fmla="*/ 0 w 121"/>
                  <a:gd name="T3" fmla="*/ 10 h 21"/>
                  <a:gd name="T4" fmla="*/ 0 w 121"/>
                  <a:gd name="T5" fmla="*/ 12 h 21"/>
                  <a:gd name="T6" fmla="*/ 10 w 121"/>
                  <a:gd name="T7" fmla="*/ 21 h 21"/>
                  <a:gd name="T8" fmla="*/ 111 w 121"/>
                  <a:gd name="T9" fmla="*/ 21 h 21"/>
                  <a:gd name="T10" fmla="*/ 121 w 121"/>
                  <a:gd name="T11" fmla="*/ 12 h 21"/>
                  <a:gd name="T12" fmla="*/ 121 w 121"/>
                  <a:gd name="T13" fmla="*/ 10 h 21"/>
                  <a:gd name="T14" fmla="*/ 111 w 121"/>
                  <a:gd name="T15" fmla="*/ 0 h 21"/>
                  <a:gd name="T16" fmla="*/ 64 w 121"/>
                  <a:gd name="T17" fmla="*/ 0 h 21"/>
                  <a:gd name="T18" fmla="*/ 10 w 12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1">
                    <a:moveTo>
                      <a:pt x="10" y="0"/>
                    </a:moveTo>
                    <a:cubicBezTo>
                      <a:pt x="10" y="0"/>
                      <a:pt x="0" y="0"/>
                      <a:pt x="0" y="10"/>
                    </a:cubicBezTo>
                    <a:cubicBezTo>
                      <a:pt x="0" y="12"/>
                      <a:pt x="0" y="12"/>
                      <a:pt x="0" y="12"/>
                    </a:cubicBezTo>
                    <a:cubicBezTo>
                      <a:pt x="0" y="12"/>
                      <a:pt x="0" y="21"/>
                      <a:pt x="10" y="21"/>
                    </a:cubicBezTo>
                    <a:cubicBezTo>
                      <a:pt x="111" y="21"/>
                      <a:pt x="111" y="21"/>
                      <a:pt x="111" y="21"/>
                    </a:cubicBezTo>
                    <a:cubicBezTo>
                      <a:pt x="111" y="21"/>
                      <a:pt x="121" y="21"/>
                      <a:pt x="121" y="12"/>
                    </a:cubicBezTo>
                    <a:cubicBezTo>
                      <a:pt x="121" y="10"/>
                      <a:pt x="121" y="10"/>
                      <a:pt x="121" y="10"/>
                    </a:cubicBezTo>
                    <a:cubicBezTo>
                      <a:pt x="121" y="10"/>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2" name="Freeform 37"/>
              <p:cNvSpPr>
                <a:spLocks/>
              </p:cNvSpPr>
              <p:nvPr/>
            </p:nvSpPr>
            <p:spPr bwMode="auto">
              <a:xfrm>
                <a:off x="6286" y="3688"/>
                <a:ext cx="156" cy="28"/>
              </a:xfrm>
              <a:custGeom>
                <a:avLst/>
                <a:gdLst>
                  <a:gd name="T0" fmla="*/ 10 w 121"/>
                  <a:gd name="T1" fmla="*/ 0 h 21"/>
                  <a:gd name="T2" fmla="*/ 0 w 121"/>
                  <a:gd name="T3" fmla="*/ 9 h 21"/>
                  <a:gd name="T4" fmla="*/ 0 w 121"/>
                  <a:gd name="T5" fmla="*/ 11 h 21"/>
                  <a:gd name="T6" fmla="*/ 10 w 121"/>
                  <a:gd name="T7" fmla="*/ 21 h 21"/>
                  <a:gd name="T8" fmla="*/ 111 w 121"/>
                  <a:gd name="T9" fmla="*/ 21 h 21"/>
                  <a:gd name="T10" fmla="*/ 121 w 121"/>
                  <a:gd name="T11" fmla="*/ 11 h 21"/>
                  <a:gd name="T12" fmla="*/ 121 w 121"/>
                  <a:gd name="T13" fmla="*/ 9 h 21"/>
                  <a:gd name="T14" fmla="*/ 111 w 121"/>
                  <a:gd name="T15" fmla="*/ 0 h 21"/>
                  <a:gd name="T16" fmla="*/ 64 w 121"/>
                  <a:gd name="T17" fmla="*/ 0 h 21"/>
                  <a:gd name="T18" fmla="*/ 10 w 12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1">
                    <a:moveTo>
                      <a:pt x="10" y="0"/>
                    </a:moveTo>
                    <a:cubicBezTo>
                      <a:pt x="10" y="0"/>
                      <a:pt x="0" y="0"/>
                      <a:pt x="0" y="9"/>
                    </a:cubicBezTo>
                    <a:cubicBezTo>
                      <a:pt x="0" y="11"/>
                      <a:pt x="0" y="11"/>
                      <a:pt x="0" y="11"/>
                    </a:cubicBezTo>
                    <a:cubicBezTo>
                      <a:pt x="0" y="11"/>
                      <a:pt x="0" y="21"/>
                      <a:pt x="10" y="21"/>
                    </a:cubicBezTo>
                    <a:cubicBezTo>
                      <a:pt x="111" y="21"/>
                      <a:pt x="111" y="21"/>
                      <a:pt x="111" y="21"/>
                    </a:cubicBezTo>
                    <a:cubicBezTo>
                      <a:pt x="111" y="21"/>
                      <a:pt x="121" y="21"/>
                      <a:pt x="121" y="11"/>
                    </a:cubicBezTo>
                    <a:cubicBezTo>
                      <a:pt x="121" y="9"/>
                      <a:pt x="121" y="9"/>
                      <a:pt x="121" y="9"/>
                    </a:cubicBezTo>
                    <a:cubicBezTo>
                      <a:pt x="121" y="9"/>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3" name="Freeform 38"/>
              <p:cNvSpPr>
                <a:spLocks/>
              </p:cNvSpPr>
              <p:nvPr/>
            </p:nvSpPr>
            <p:spPr bwMode="auto">
              <a:xfrm>
                <a:off x="6286" y="3736"/>
                <a:ext cx="156" cy="29"/>
              </a:xfrm>
              <a:custGeom>
                <a:avLst/>
                <a:gdLst>
                  <a:gd name="T0" fmla="*/ 10 w 121"/>
                  <a:gd name="T1" fmla="*/ 0 h 22"/>
                  <a:gd name="T2" fmla="*/ 0 w 121"/>
                  <a:gd name="T3" fmla="*/ 10 h 22"/>
                  <a:gd name="T4" fmla="*/ 0 w 121"/>
                  <a:gd name="T5" fmla="*/ 12 h 22"/>
                  <a:gd name="T6" fmla="*/ 10 w 121"/>
                  <a:gd name="T7" fmla="*/ 22 h 22"/>
                  <a:gd name="T8" fmla="*/ 111 w 121"/>
                  <a:gd name="T9" fmla="*/ 22 h 22"/>
                  <a:gd name="T10" fmla="*/ 121 w 121"/>
                  <a:gd name="T11" fmla="*/ 12 h 22"/>
                  <a:gd name="T12" fmla="*/ 121 w 121"/>
                  <a:gd name="T13" fmla="*/ 10 h 22"/>
                  <a:gd name="T14" fmla="*/ 111 w 121"/>
                  <a:gd name="T15" fmla="*/ 0 h 22"/>
                  <a:gd name="T16" fmla="*/ 64 w 121"/>
                  <a:gd name="T17" fmla="*/ 0 h 22"/>
                  <a:gd name="T18" fmla="*/ 10 w 121"/>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2">
                    <a:moveTo>
                      <a:pt x="10" y="0"/>
                    </a:moveTo>
                    <a:cubicBezTo>
                      <a:pt x="10" y="0"/>
                      <a:pt x="0" y="0"/>
                      <a:pt x="0" y="10"/>
                    </a:cubicBezTo>
                    <a:cubicBezTo>
                      <a:pt x="0" y="12"/>
                      <a:pt x="0" y="12"/>
                      <a:pt x="0" y="12"/>
                    </a:cubicBezTo>
                    <a:cubicBezTo>
                      <a:pt x="0" y="12"/>
                      <a:pt x="0" y="22"/>
                      <a:pt x="10" y="22"/>
                    </a:cubicBezTo>
                    <a:cubicBezTo>
                      <a:pt x="111" y="22"/>
                      <a:pt x="111" y="22"/>
                      <a:pt x="111" y="22"/>
                    </a:cubicBezTo>
                    <a:cubicBezTo>
                      <a:pt x="111" y="22"/>
                      <a:pt x="121" y="22"/>
                      <a:pt x="121" y="12"/>
                    </a:cubicBezTo>
                    <a:cubicBezTo>
                      <a:pt x="121" y="10"/>
                      <a:pt x="121" y="10"/>
                      <a:pt x="121" y="10"/>
                    </a:cubicBezTo>
                    <a:cubicBezTo>
                      <a:pt x="121" y="10"/>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4" name="Freeform 39"/>
              <p:cNvSpPr>
                <a:spLocks/>
              </p:cNvSpPr>
              <p:nvPr/>
            </p:nvSpPr>
            <p:spPr bwMode="auto">
              <a:xfrm>
                <a:off x="6286" y="3785"/>
                <a:ext cx="156" cy="27"/>
              </a:xfrm>
              <a:custGeom>
                <a:avLst/>
                <a:gdLst>
                  <a:gd name="T0" fmla="*/ 10 w 121"/>
                  <a:gd name="T1" fmla="*/ 0 h 21"/>
                  <a:gd name="T2" fmla="*/ 0 w 121"/>
                  <a:gd name="T3" fmla="*/ 10 h 21"/>
                  <a:gd name="T4" fmla="*/ 0 w 121"/>
                  <a:gd name="T5" fmla="*/ 12 h 21"/>
                  <a:gd name="T6" fmla="*/ 10 w 121"/>
                  <a:gd name="T7" fmla="*/ 21 h 21"/>
                  <a:gd name="T8" fmla="*/ 111 w 121"/>
                  <a:gd name="T9" fmla="*/ 21 h 21"/>
                  <a:gd name="T10" fmla="*/ 121 w 121"/>
                  <a:gd name="T11" fmla="*/ 12 h 21"/>
                  <a:gd name="T12" fmla="*/ 121 w 121"/>
                  <a:gd name="T13" fmla="*/ 10 h 21"/>
                  <a:gd name="T14" fmla="*/ 111 w 121"/>
                  <a:gd name="T15" fmla="*/ 0 h 21"/>
                  <a:gd name="T16" fmla="*/ 64 w 121"/>
                  <a:gd name="T17" fmla="*/ 0 h 21"/>
                  <a:gd name="T18" fmla="*/ 10 w 12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1">
                    <a:moveTo>
                      <a:pt x="10" y="0"/>
                    </a:moveTo>
                    <a:cubicBezTo>
                      <a:pt x="10" y="0"/>
                      <a:pt x="0" y="0"/>
                      <a:pt x="0" y="10"/>
                    </a:cubicBezTo>
                    <a:cubicBezTo>
                      <a:pt x="0" y="12"/>
                      <a:pt x="0" y="12"/>
                      <a:pt x="0" y="12"/>
                    </a:cubicBezTo>
                    <a:cubicBezTo>
                      <a:pt x="0" y="12"/>
                      <a:pt x="0" y="21"/>
                      <a:pt x="10" y="21"/>
                    </a:cubicBezTo>
                    <a:cubicBezTo>
                      <a:pt x="111" y="21"/>
                      <a:pt x="111" y="21"/>
                      <a:pt x="111" y="21"/>
                    </a:cubicBezTo>
                    <a:cubicBezTo>
                      <a:pt x="111" y="21"/>
                      <a:pt x="121" y="21"/>
                      <a:pt x="121" y="12"/>
                    </a:cubicBezTo>
                    <a:cubicBezTo>
                      <a:pt x="121" y="10"/>
                      <a:pt x="121" y="10"/>
                      <a:pt x="121" y="10"/>
                    </a:cubicBezTo>
                    <a:cubicBezTo>
                      <a:pt x="121" y="10"/>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5" name="Oval 40"/>
              <p:cNvSpPr>
                <a:spLocks noChangeArrowheads="1"/>
              </p:cNvSpPr>
              <p:nvPr/>
            </p:nvSpPr>
            <p:spPr bwMode="auto">
              <a:xfrm>
                <a:off x="6413" y="3597"/>
                <a:ext cx="15" cy="1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6" name="Oval 41"/>
              <p:cNvSpPr>
                <a:spLocks noChangeArrowheads="1"/>
              </p:cNvSpPr>
              <p:nvPr/>
            </p:nvSpPr>
            <p:spPr bwMode="auto">
              <a:xfrm>
                <a:off x="6413" y="3646"/>
                <a:ext cx="15"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7" name="Oval 42"/>
              <p:cNvSpPr>
                <a:spLocks noChangeArrowheads="1"/>
              </p:cNvSpPr>
              <p:nvPr/>
            </p:nvSpPr>
            <p:spPr bwMode="auto">
              <a:xfrm>
                <a:off x="6413" y="3694"/>
                <a:ext cx="15" cy="1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8" name="Oval 43"/>
              <p:cNvSpPr>
                <a:spLocks noChangeArrowheads="1"/>
              </p:cNvSpPr>
              <p:nvPr/>
            </p:nvSpPr>
            <p:spPr bwMode="auto">
              <a:xfrm>
                <a:off x="6413" y="3743"/>
                <a:ext cx="15" cy="1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9" name="Oval 44"/>
              <p:cNvSpPr>
                <a:spLocks noChangeArrowheads="1"/>
              </p:cNvSpPr>
              <p:nvPr/>
            </p:nvSpPr>
            <p:spPr bwMode="auto">
              <a:xfrm>
                <a:off x="6413" y="3792"/>
                <a:ext cx="15"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0" name="Freeform 45"/>
              <p:cNvSpPr>
                <a:spLocks/>
              </p:cNvSpPr>
              <p:nvPr/>
            </p:nvSpPr>
            <p:spPr bwMode="auto">
              <a:xfrm>
                <a:off x="6177" y="3652"/>
                <a:ext cx="171" cy="295"/>
              </a:xfrm>
              <a:custGeom>
                <a:avLst/>
                <a:gdLst>
                  <a:gd name="T0" fmla="*/ 133 w 133"/>
                  <a:gd name="T1" fmla="*/ 219 h 228"/>
                  <a:gd name="T2" fmla="*/ 124 w 133"/>
                  <a:gd name="T3" fmla="*/ 228 h 228"/>
                  <a:gd name="T4" fmla="*/ 8 w 133"/>
                  <a:gd name="T5" fmla="*/ 228 h 228"/>
                  <a:gd name="T6" fmla="*/ 0 w 133"/>
                  <a:gd name="T7" fmla="*/ 219 h 228"/>
                  <a:gd name="T8" fmla="*/ 0 w 133"/>
                  <a:gd name="T9" fmla="*/ 9 h 228"/>
                  <a:gd name="T10" fmla="*/ 8 w 133"/>
                  <a:gd name="T11" fmla="*/ 0 h 228"/>
                  <a:gd name="T12" fmla="*/ 124 w 133"/>
                  <a:gd name="T13" fmla="*/ 0 h 228"/>
                  <a:gd name="T14" fmla="*/ 133 w 133"/>
                  <a:gd name="T15" fmla="*/ 9 h 228"/>
                  <a:gd name="T16" fmla="*/ 133 w 133"/>
                  <a:gd name="T17" fmla="*/ 219 h 228"/>
                  <a:gd name="T18" fmla="*/ 133 w 133"/>
                  <a:gd name="T19" fmla="*/ 21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228">
                    <a:moveTo>
                      <a:pt x="133" y="219"/>
                    </a:moveTo>
                    <a:cubicBezTo>
                      <a:pt x="133" y="224"/>
                      <a:pt x="129" y="228"/>
                      <a:pt x="124" y="228"/>
                    </a:cubicBezTo>
                    <a:cubicBezTo>
                      <a:pt x="8" y="228"/>
                      <a:pt x="8" y="228"/>
                      <a:pt x="8" y="228"/>
                    </a:cubicBezTo>
                    <a:cubicBezTo>
                      <a:pt x="4" y="228"/>
                      <a:pt x="0" y="224"/>
                      <a:pt x="0" y="219"/>
                    </a:cubicBezTo>
                    <a:cubicBezTo>
                      <a:pt x="0" y="9"/>
                      <a:pt x="0" y="9"/>
                      <a:pt x="0" y="9"/>
                    </a:cubicBezTo>
                    <a:cubicBezTo>
                      <a:pt x="0" y="4"/>
                      <a:pt x="4" y="0"/>
                      <a:pt x="8" y="0"/>
                    </a:cubicBezTo>
                    <a:cubicBezTo>
                      <a:pt x="124" y="0"/>
                      <a:pt x="124" y="0"/>
                      <a:pt x="124" y="0"/>
                    </a:cubicBezTo>
                    <a:cubicBezTo>
                      <a:pt x="129" y="0"/>
                      <a:pt x="133" y="4"/>
                      <a:pt x="133" y="9"/>
                    </a:cubicBezTo>
                    <a:cubicBezTo>
                      <a:pt x="133" y="219"/>
                      <a:pt x="133" y="219"/>
                      <a:pt x="133" y="219"/>
                    </a:cubicBezTo>
                    <a:cubicBezTo>
                      <a:pt x="133" y="219"/>
                      <a:pt x="133" y="219"/>
                      <a:pt x="133" y="219"/>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1" name="Freeform 46"/>
              <p:cNvSpPr>
                <a:spLocks/>
              </p:cNvSpPr>
              <p:nvPr/>
            </p:nvSpPr>
            <p:spPr bwMode="auto">
              <a:xfrm>
                <a:off x="6192" y="3669"/>
                <a:ext cx="139" cy="231"/>
              </a:xfrm>
              <a:custGeom>
                <a:avLst/>
                <a:gdLst>
                  <a:gd name="T0" fmla="*/ 0 w 139"/>
                  <a:gd name="T1" fmla="*/ 0 h 231"/>
                  <a:gd name="T2" fmla="*/ 139 w 139"/>
                  <a:gd name="T3" fmla="*/ 0 h 231"/>
                  <a:gd name="T4" fmla="*/ 139 w 139"/>
                  <a:gd name="T5" fmla="*/ 231 h 231"/>
                  <a:gd name="T6" fmla="*/ 0 w 139"/>
                  <a:gd name="T7" fmla="*/ 231 h 231"/>
                  <a:gd name="T8" fmla="*/ 0 w 139"/>
                  <a:gd name="T9" fmla="*/ 0 h 231"/>
                  <a:gd name="T10" fmla="*/ 0 w 139"/>
                  <a:gd name="T11" fmla="*/ 0 h 231"/>
                </a:gdLst>
                <a:ahLst/>
                <a:cxnLst>
                  <a:cxn ang="0">
                    <a:pos x="T0" y="T1"/>
                  </a:cxn>
                  <a:cxn ang="0">
                    <a:pos x="T2" y="T3"/>
                  </a:cxn>
                  <a:cxn ang="0">
                    <a:pos x="T4" y="T5"/>
                  </a:cxn>
                  <a:cxn ang="0">
                    <a:pos x="T6" y="T7"/>
                  </a:cxn>
                  <a:cxn ang="0">
                    <a:pos x="T8" y="T9"/>
                  </a:cxn>
                  <a:cxn ang="0">
                    <a:pos x="T10" y="T11"/>
                  </a:cxn>
                </a:cxnLst>
                <a:rect l="0" t="0" r="r" b="b"/>
                <a:pathLst>
                  <a:path w="139" h="231">
                    <a:moveTo>
                      <a:pt x="0" y="0"/>
                    </a:moveTo>
                    <a:lnTo>
                      <a:pt x="139" y="0"/>
                    </a:lnTo>
                    <a:lnTo>
                      <a:pt x="139" y="231"/>
                    </a:lnTo>
                    <a:lnTo>
                      <a:pt x="0" y="231"/>
                    </a:lnTo>
                    <a:lnTo>
                      <a:pt x="0" y="0"/>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2" name="Freeform 47"/>
              <p:cNvSpPr>
                <a:spLocks/>
              </p:cNvSpPr>
              <p:nvPr/>
            </p:nvSpPr>
            <p:spPr bwMode="auto">
              <a:xfrm>
                <a:off x="5888" y="3741"/>
                <a:ext cx="384" cy="251"/>
              </a:xfrm>
              <a:custGeom>
                <a:avLst/>
                <a:gdLst>
                  <a:gd name="T0" fmla="*/ 48 w 298"/>
                  <a:gd name="T1" fmla="*/ 85 h 194"/>
                  <a:gd name="T2" fmla="*/ 48 w 298"/>
                  <a:gd name="T3" fmla="*/ 81 h 194"/>
                  <a:gd name="T4" fmla="*/ 130 w 298"/>
                  <a:gd name="T5" fmla="*/ 0 h 194"/>
                  <a:gd name="T6" fmla="*/ 198 w 298"/>
                  <a:gd name="T7" fmla="*/ 36 h 194"/>
                  <a:gd name="T8" fmla="*/ 220 w 298"/>
                  <a:gd name="T9" fmla="*/ 30 h 194"/>
                  <a:gd name="T10" fmla="*/ 247 w 298"/>
                  <a:gd name="T11" fmla="*/ 38 h 194"/>
                  <a:gd name="T12" fmla="*/ 268 w 298"/>
                  <a:gd name="T13" fmla="*/ 76 h 194"/>
                  <a:gd name="T14" fmla="*/ 298 w 298"/>
                  <a:gd name="T15" fmla="*/ 130 h 194"/>
                  <a:gd name="T16" fmla="*/ 240 w 298"/>
                  <a:gd name="T17" fmla="*/ 194 h 194"/>
                  <a:gd name="T18" fmla="*/ 233 w 298"/>
                  <a:gd name="T19" fmla="*/ 194 h 194"/>
                  <a:gd name="T20" fmla="*/ 226 w 298"/>
                  <a:gd name="T21" fmla="*/ 194 h 194"/>
                  <a:gd name="T22" fmla="*/ 92 w 298"/>
                  <a:gd name="T23" fmla="*/ 194 h 194"/>
                  <a:gd name="T24" fmla="*/ 90 w 298"/>
                  <a:gd name="T25" fmla="*/ 194 h 194"/>
                  <a:gd name="T26" fmla="*/ 86 w 298"/>
                  <a:gd name="T27" fmla="*/ 194 h 194"/>
                  <a:gd name="T28" fmla="*/ 77 w 298"/>
                  <a:gd name="T29" fmla="*/ 194 h 194"/>
                  <a:gd name="T30" fmla="*/ 55 w 298"/>
                  <a:gd name="T31" fmla="*/ 194 h 194"/>
                  <a:gd name="T32" fmla="*/ 0 w 298"/>
                  <a:gd name="T33" fmla="*/ 139 h 194"/>
                  <a:gd name="T34" fmla="*/ 48 w 298"/>
                  <a:gd name="T35" fmla="*/ 8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8" h="194">
                    <a:moveTo>
                      <a:pt x="48" y="85"/>
                    </a:moveTo>
                    <a:cubicBezTo>
                      <a:pt x="48" y="84"/>
                      <a:pt x="48" y="82"/>
                      <a:pt x="48" y="81"/>
                    </a:cubicBezTo>
                    <a:cubicBezTo>
                      <a:pt x="48" y="36"/>
                      <a:pt x="84" y="0"/>
                      <a:pt x="130" y="0"/>
                    </a:cubicBezTo>
                    <a:cubicBezTo>
                      <a:pt x="158" y="0"/>
                      <a:pt x="183" y="14"/>
                      <a:pt x="198" y="36"/>
                    </a:cubicBezTo>
                    <a:cubicBezTo>
                      <a:pt x="205" y="32"/>
                      <a:pt x="212" y="30"/>
                      <a:pt x="220" y="30"/>
                    </a:cubicBezTo>
                    <a:cubicBezTo>
                      <a:pt x="230" y="30"/>
                      <a:pt x="239" y="33"/>
                      <a:pt x="247" y="38"/>
                    </a:cubicBezTo>
                    <a:cubicBezTo>
                      <a:pt x="259" y="46"/>
                      <a:pt x="268" y="60"/>
                      <a:pt x="268" y="76"/>
                    </a:cubicBezTo>
                    <a:cubicBezTo>
                      <a:pt x="286" y="88"/>
                      <a:pt x="298" y="108"/>
                      <a:pt x="298" y="130"/>
                    </a:cubicBezTo>
                    <a:cubicBezTo>
                      <a:pt x="298" y="163"/>
                      <a:pt x="272" y="191"/>
                      <a:pt x="240" y="194"/>
                    </a:cubicBezTo>
                    <a:cubicBezTo>
                      <a:pt x="238" y="194"/>
                      <a:pt x="235" y="194"/>
                      <a:pt x="233" y="194"/>
                    </a:cubicBezTo>
                    <a:cubicBezTo>
                      <a:pt x="231" y="194"/>
                      <a:pt x="229" y="194"/>
                      <a:pt x="226" y="194"/>
                    </a:cubicBezTo>
                    <a:cubicBezTo>
                      <a:pt x="196" y="194"/>
                      <a:pt x="126" y="194"/>
                      <a:pt x="92" y="194"/>
                    </a:cubicBezTo>
                    <a:cubicBezTo>
                      <a:pt x="91" y="194"/>
                      <a:pt x="91" y="194"/>
                      <a:pt x="90" y="194"/>
                    </a:cubicBezTo>
                    <a:cubicBezTo>
                      <a:pt x="86" y="194"/>
                      <a:pt x="86" y="194"/>
                      <a:pt x="86" y="194"/>
                    </a:cubicBezTo>
                    <a:cubicBezTo>
                      <a:pt x="85" y="194"/>
                      <a:pt x="80" y="194"/>
                      <a:pt x="77" y="194"/>
                    </a:cubicBezTo>
                    <a:cubicBezTo>
                      <a:pt x="55" y="194"/>
                      <a:pt x="55" y="194"/>
                      <a:pt x="55" y="194"/>
                    </a:cubicBezTo>
                    <a:cubicBezTo>
                      <a:pt x="25" y="194"/>
                      <a:pt x="0" y="169"/>
                      <a:pt x="0" y="139"/>
                    </a:cubicBezTo>
                    <a:cubicBezTo>
                      <a:pt x="0" y="112"/>
                      <a:pt x="21" y="89"/>
                      <a:pt x="48" y="85"/>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3" name="Freeform 48"/>
              <p:cNvSpPr>
                <a:spLocks/>
              </p:cNvSpPr>
              <p:nvPr/>
            </p:nvSpPr>
            <p:spPr bwMode="auto">
              <a:xfrm>
                <a:off x="5927" y="3696"/>
                <a:ext cx="160" cy="105"/>
              </a:xfrm>
              <a:custGeom>
                <a:avLst/>
                <a:gdLst>
                  <a:gd name="T0" fmla="*/ 20 w 124"/>
                  <a:gd name="T1" fmla="*/ 35 h 81"/>
                  <a:gd name="T2" fmla="*/ 20 w 124"/>
                  <a:gd name="T3" fmla="*/ 34 h 81"/>
                  <a:gd name="T4" fmla="*/ 54 w 124"/>
                  <a:gd name="T5" fmla="*/ 0 h 81"/>
                  <a:gd name="T6" fmla="*/ 82 w 124"/>
                  <a:gd name="T7" fmla="*/ 15 h 81"/>
                  <a:gd name="T8" fmla="*/ 92 w 124"/>
                  <a:gd name="T9" fmla="*/ 12 h 81"/>
                  <a:gd name="T10" fmla="*/ 103 w 124"/>
                  <a:gd name="T11" fmla="*/ 16 h 81"/>
                  <a:gd name="T12" fmla="*/ 112 w 124"/>
                  <a:gd name="T13" fmla="*/ 32 h 81"/>
                  <a:gd name="T14" fmla="*/ 124 w 124"/>
                  <a:gd name="T15" fmla="*/ 54 h 81"/>
                  <a:gd name="T16" fmla="*/ 100 w 124"/>
                  <a:gd name="T17" fmla="*/ 81 h 81"/>
                  <a:gd name="T18" fmla="*/ 97 w 124"/>
                  <a:gd name="T19" fmla="*/ 81 h 81"/>
                  <a:gd name="T20" fmla="*/ 94 w 124"/>
                  <a:gd name="T21" fmla="*/ 81 h 81"/>
                  <a:gd name="T22" fmla="*/ 38 w 124"/>
                  <a:gd name="T23" fmla="*/ 81 h 81"/>
                  <a:gd name="T24" fmla="*/ 37 w 124"/>
                  <a:gd name="T25" fmla="*/ 81 h 81"/>
                  <a:gd name="T26" fmla="*/ 36 w 124"/>
                  <a:gd name="T27" fmla="*/ 81 h 81"/>
                  <a:gd name="T28" fmla="*/ 32 w 124"/>
                  <a:gd name="T29" fmla="*/ 81 h 81"/>
                  <a:gd name="T30" fmla="*/ 23 w 124"/>
                  <a:gd name="T31" fmla="*/ 81 h 81"/>
                  <a:gd name="T32" fmla="*/ 0 w 124"/>
                  <a:gd name="T33" fmla="*/ 58 h 81"/>
                  <a:gd name="T34" fmla="*/ 20 w 124"/>
                  <a:gd name="T3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 h="81">
                    <a:moveTo>
                      <a:pt x="20" y="35"/>
                    </a:moveTo>
                    <a:cubicBezTo>
                      <a:pt x="20" y="35"/>
                      <a:pt x="20" y="34"/>
                      <a:pt x="20" y="34"/>
                    </a:cubicBezTo>
                    <a:cubicBezTo>
                      <a:pt x="20" y="15"/>
                      <a:pt x="35" y="0"/>
                      <a:pt x="54" y="0"/>
                    </a:cubicBezTo>
                    <a:cubicBezTo>
                      <a:pt x="66" y="0"/>
                      <a:pt x="76" y="6"/>
                      <a:pt x="82" y="15"/>
                    </a:cubicBezTo>
                    <a:cubicBezTo>
                      <a:pt x="85" y="13"/>
                      <a:pt x="88" y="12"/>
                      <a:pt x="92" y="12"/>
                    </a:cubicBezTo>
                    <a:cubicBezTo>
                      <a:pt x="96" y="12"/>
                      <a:pt x="100" y="14"/>
                      <a:pt x="103" y="16"/>
                    </a:cubicBezTo>
                    <a:cubicBezTo>
                      <a:pt x="108" y="19"/>
                      <a:pt x="111" y="25"/>
                      <a:pt x="112" y="32"/>
                    </a:cubicBezTo>
                    <a:cubicBezTo>
                      <a:pt x="119" y="36"/>
                      <a:pt x="124" y="45"/>
                      <a:pt x="124" y="54"/>
                    </a:cubicBezTo>
                    <a:cubicBezTo>
                      <a:pt x="124" y="68"/>
                      <a:pt x="113" y="79"/>
                      <a:pt x="100" y="81"/>
                    </a:cubicBezTo>
                    <a:cubicBezTo>
                      <a:pt x="99" y="81"/>
                      <a:pt x="98" y="81"/>
                      <a:pt x="97" y="81"/>
                    </a:cubicBezTo>
                    <a:cubicBezTo>
                      <a:pt x="96" y="81"/>
                      <a:pt x="95" y="81"/>
                      <a:pt x="94" y="81"/>
                    </a:cubicBezTo>
                    <a:cubicBezTo>
                      <a:pt x="82" y="81"/>
                      <a:pt x="52" y="81"/>
                      <a:pt x="38" y="81"/>
                    </a:cubicBezTo>
                    <a:cubicBezTo>
                      <a:pt x="38" y="81"/>
                      <a:pt x="38" y="81"/>
                      <a:pt x="37" y="81"/>
                    </a:cubicBezTo>
                    <a:cubicBezTo>
                      <a:pt x="36" y="81"/>
                      <a:pt x="36" y="81"/>
                      <a:pt x="36" y="81"/>
                    </a:cubicBezTo>
                    <a:cubicBezTo>
                      <a:pt x="35" y="81"/>
                      <a:pt x="33" y="81"/>
                      <a:pt x="32" y="81"/>
                    </a:cubicBezTo>
                    <a:cubicBezTo>
                      <a:pt x="23" y="81"/>
                      <a:pt x="23" y="81"/>
                      <a:pt x="23" y="81"/>
                    </a:cubicBezTo>
                    <a:cubicBezTo>
                      <a:pt x="10" y="81"/>
                      <a:pt x="0" y="70"/>
                      <a:pt x="0" y="58"/>
                    </a:cubicBezTo>
                    <a:cubicBezTo>
                      <a:pt x="0" y="46"/>
                      <a:pt x="8" y="37"/>
                      <a:pt x="20" y="35"/>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4" name="Freeform 49"/>
              <p:cNvSpPr>
                <a:spLocks/>
              </p:cNvSpPr>
              <p:nvPr/>
            </p:nvSpPr>
            <p:spPr bwMode="auto">
              <a:xfrm>
                <a:off x="6154" y="4053"/>
                <a:ext cx="127" cy="106"/>
              </a:xfrm>
              <a:custGeom>
                <a:avLst/>
                <a:gdLst>
                  <a:gd name="T0" fmla="*/ 0 w 127"/>
                  <a:gd name="T1" fmla="*/ 106 h 106"/>
                  <a:gd name="T2" fmla="*/ 127 w 127"/>
                  <a:gd name="T3" fmla="*/ 0 h 106"/>
                  <a:gd name="T4" fmla="*/ 0 w 127"/>
                  <a:gd name="T5" fmla="*/ 0 h 106"/>
                  <a:gd name="T6" fmla="*/ 0 w 127"/>
                  <a:gd name="T7" fmla="*/ 106 h 106"/>
                </a:gdLst>
                <a:ahLst/>
                <a:cxnLst>
                  <a:cxn ang="0">
                    <a:pos x="T0" y="T1"/>
                  </a:cxn>
                  <a:cxn ang="0">
                    <a:pos x="T2" y="T3"/>
                  </a:cxn>
                  <a:cxn ang="0">
                    <a:pos x="T4" y="T5"/>
                  </a:cxn>
                  <a:cxn ang="0">
                    <a:pos x="T6" y="T7"/>
                  </a:cxn>
                </a:cxnLst>
                <a:rect l="0" t="0" r="r" b="b"/>
                <a:pathLst>
                  <a:path w="127" h="106">
                    <a:moveTo>
                      <a:pt x="0" y="106"/>
                    </a:moveTo>
                    <a:lnTo>
                      <a:pt x="127" y="0"/>
                    </a:lnTo>
                    <a:lnTo>
                      <a:pt x="0" y="0"/>
                    </a:lnTo>
                    <a:lnTo>
                      <a:pt x="0" y="10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5" name="Freeform 50"/>
              <p:cNvSpPr>
                <a:spLocks/>
              </p:cNvSpPr>
              <p:nvPr/>
            </p:nvSpPr>
            <p:spPr bwMode="auto">
              <a:xfrm>
                <a:off x="5788" y="3907"/>
                <a:ext cx="357" cy="223"/>
              </a:xfrm>
              <a:custGeom>
                <a:avLst/>
                <a:gdLst>
                  <a:gd name="T0" fmla="*/ 0 w 357"/>
                  <a:gd name="T1" fmla="*/ 0 h 223"/>
                  <a:gd name="T2" fmla="*/ 357 w 357"/>
                  <a:gd name="T3" fmla="*/ 0 h 223"/>
                  <a:gd name="T4" fmla="*/ 357 w 357"/>
                  <a:gd name="T5" fmla="*/ 223 h 223"/>
                  <a:gd name="T6" fmla="*/ 0 w 357"/>
                  <a:gd name="T7" fmla="*/ 223 h 223"/>
                  <a:gd name="T8" fmla="*/ 0 w 357"/>
                  <a:gd name="T9" fmla="*/ 0 h 223"/>
                  <a:gd name="T10" fmla="*/ 0 w 357"/>
                  <a:gd name="T11" fmla="*/ 0 h 223"/>
                </a:gdLst>
                <a:ahLst/>
                <a:cxnLst>
                  <a:cxn ang="0">
                    <a:pos x="T0" y="T1"/>
                  </a:cxn>
                  <a:cxn ang="0">
                    <a:pos x="T2" y="T3"/>
                  </a:cxn>
                  <a:cxn ang="0">
                    <a:pos x="T4" y="T5"/>
                  </a:cxn>
                  <a:cxn ang="0">
                    <a:pos x="T6" y="T7"/>
                  </a:cxn>
                  <a:cxn ang="0">
                    <a:pos x="T8" y="T9"/>
                  </a:cxn>
                  <a:cxn ang="0">
                    <a:pos x="T10" y="T11"/>
                  </a:cxn>
                </a:cxnLst>
                <a:rect l="0" t="0" r="r" b="b"/>
                <a:pathLst>
                  <a:path w="357" h="223">
                    <a:moveTo>
                      <a:pt x="0" y="0"/>
                    </a:moveTo>
                    <a:lnTo>
                      <a:pt x="357" y="0"/>
                    </a:lnTo>
                    <a:lnTo>
                      <a:pt x="357" y="223"/>
                    </a:lnTo>
                    <a:lnTo>
                      <a:pt x="0" y="223"/>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6" name="Freeform 51"/>
              <p:cNvSpPr>
                <a:spLocks noEditPoints="1"/>
              </p:cNvSpPr>
              <p:nvPr/>
            </p:nvSpPr>
            <p:spPr bwMode="auto">
              <a:xfrm>
                <a:off x="5705" y="3895"/>
                <a:ext cx="520" cy="281"/>
              </a:xfrm>
              <a:custGeom>
                <a:avLst/>
                <a:gdLst>
                  <a:gd name="T0" fmla="*/ 343 w 403"/>
                  <a:gd name="T1" fmla="*/ 193 h 217"/>
                  <a:gd name="T2" fmla="*/ 353 w 403"/>
                  <a:gd name="T3" fmla="*/ 183 h 217"/>
                  <a:gd name="T4" fmla="*/ 353 w 403"/>
                  <a:gd name="T5" fmla="*/ 10 h 217"/>
                  <a:gd name="T6" fmla="*/ 343 w 403"/>
                  <a:gd name="T7" fmla="*/ 0 h 217"/>
                  <a:gd name="T8" fmla="*/ 61 w 403"/>
                  <a:gd name="T9" fmla="*/ 0 h 217"/>
                  <a:gd name="T10" fmla="*/ 51 w 403"/>
                  <a:gd name="T11" fmla="*/ 10 h 217"/>
                  <a:gd name="T12" fmla="*/ 51 w 403"/>
                  <a:gd name="T13" fmla="*/ 183 h 217"/>
                  <a:gd name="T14" fmla="*/ 61 w 403"/>
                  <a:gd name="T15" fmla="*/ 193 h 217"/>
                  <a:gd name="T16" fmla="*/ 0 w 403"/>
                  <a:gd name="T17" fmla="*/ 193 h 217"/>
                  <a:gd name="T18" fmla="*/ 0 w 403"/>
                  <a:gd name="T19" fmla="*/ 200 h 217"/>
                  <a:gd name="T20" fmla="*/ 0 w 403"/>
                  <a:gd name="T21" fmla="*/ 208 h 217"/>
                  <a:gd name="T22" fmla="*/ 0 w 403"/>
                  <a:gd name="T23" fmla="*/ 209 h 217"/>
                  <a:gd name="T24" fmla="*/ 0 w 403"/>
                  <a:gd name="T25" fmla="*/ 209 h 217"/>
                  <a:gd name="T26" fmla="*/ 0 w 403"/>
                  <a:gd name="T27" fmla="*/ 209 h 217"/>
                  <a:gd name="T28" fmla="*/ 0 w 403"/>
                  <a:gd name="T29" fmla="*/ 210 h 217"/>
                  <a:gd name="T30" fmla="*/ 8 w 403"/>
                  <a:gd name="T31" fmla="*/ 217 h 217"/>
                  <a:gd name="T32" fmla="*/ 395 w 403"/>
                  <a:gd name="T33" fmla="*/ 217 h 217"/>
                  <a:gd name="T34" fmla="*/ 403 w 403"/>
                  <a:gd name="T35" fmla="*/ 211 h 217"/>
                  <a:gd name="T36" fmla="*/ 403 w 403"/>
                  <a:gd name="T37" fmla="*/ 210 h 217"/>
                  <a:gd name="T38" fmla="*/ 403 w 403"/>
                  <a:gd name="T39" fmla="*/ 200 h 217"/>
                  <a:gd name="T40" fmla="*/ 403 w 403"/>
                  <a:gd name="T41" fmla="*/ 193 h 217"/>
                  <a:gd name="T42" fmla="*/ 343 w 403"/>
                  <a:gd name="T43" fmla="*/ 193 h 217"/>
                  <a:gd name="T44" fmla="*/ 64 w 403"/>
                  <a:gd name="T45" fmla="*/ 11 h 217"/>
                  <a:gd name="T46" fmla="*/ 340 w 403"/>
                  <a:gd name="T47" fmla="*/ 11 h 217"/>
                  <a:gd name="T48" fmla="*/ 340 w 403"/>
                  <a:gd name="T49" fmla="*/ 181 h 217"/>
                  <a:gd name="T50" fmla="*/ 64 w 403"/>
                  <a:gd name="T51" fmla="*/ 181 h 217"/>
                  <a:gd name="T52" fmla="*/ 64 w 403"/>
                  <a:gd name="T53" fmla="*/ 11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3" h="217">
                    <a:moveTo>
                      <a:pt x="343" y="193"/>
                    </a:moveTo>
                    <a:cubicBezTo>
                      <a:pt x="349" y="193"/>
                      <a:pt x="353" y="189"/>
                      <a:pt x="353" y="183"/>
                    </a:cubicBezTo>
                    <a:cubicBezTo>
                      <a:pt x="353" y="10"/>
                      <a:pt x="353" y="10"/>
                      <a:pt x="353" y="10"/>
                    </a:cubicBezTo>
                    <a:cubicBezTo>
                      <a:pt x="353" y="4"/>
                      <a:pt x="349" y="0"/>
                      <a:pt x="343" y="0"/>
                    </a:cubicBezTo>
                    <a:cubicBezTo>
                      <a:pt x="61" y="0"/>
                      <a:pt x="61" y="0"/>
                      <a:pt x="61" y="0"/>
                    </a:cubicBezTo>
                    <a:cubicBezTo>
                      <a:pt x="56" y="0"/>
                      <a:pt x="51" y="4"/>
                      <a:pt x="51" y="10"/>
                    </a:cubicBezTo>
                    <a:cubicBezTo>
                      <a:pt x="51" y="183"/>
                      <a:pt x="51" y="183"/>
                      <a:pt x="51" y="183"/>
                    </a:cubicBezTo>
                    <a:cubicBezTo>
                      <a:pt x="51" y="189"/>
                      <a:pt x="56" y="193"/>
                      <a:pt x="61" y="193"/>
                    </a:cubicBezTo>
                    <a:cubicBezTo>
                      <a:pt x="0" y="193"/>
                      <a:pt x="0" y="193"/>
                      <a:pt x="0" y="193"/>
                    </a:cubicBezTo>
                    <a:cubicBezTo>
                      <a:pt x="0" y="200"/>
                      <a:pt x="0" y="200"/>
                      <a:pt x="0" y="200"/>
                    </a:cubicBezTo>
                    <a:cubicBezTo>
                      <a:pt x="0" y="208"/>
                      <a:pt x="0" y="208"/>
                      <a:pt x="0" y="208"/>
                    </a:cubicBezTo>
                    <a:cubicBezTo>
                      <a:pt x="0" y="209"/>
                      <a:pt x="0" y="209"/>
                      <a:pt x="0" y="209"/>
                    </a:cubicBezTo>
                    <a:cubicBezTo>
                      <a:pt x="0" y="209"/>
                      <a:pt x="0" y="209"/>
                      <a:pt x="0" y="209"/>
                    </a:cubicBezTo>
                    <a:cubicBezTo>
                      <a:pt x="0" y="209"/>
                      <a:pt x="0" y="209"/>
                      <a:pt x="0" y="209"/>
                    </a:cubicBezTo>
                    <a:cubicBezTo>
                      <a:pt x="0" y="210"/>
                      <a:pt x="0" y="210"/>
                      <a:pt x="0" y="210"/>
                    </a:cubicBezTo>
                    <a:cubicBezTo>
                      <a:pt x="0" y="214"/>
                      <a:pt x="4" y="217"/>
                      <a:pt x="8" y="217"/>
                    </a:cubicBezTo>
                    <a:cubicBezTo>
                      <a:pt x="395" y="217"/>
                      <a:pt x="395" y="217"/>
                      <a:pt x="395" y="217"/>
                    </a:cubicBezTo>
                    <a:cubicBezTo>
                      <a:pt x="399" y="217"/>
                      <a:pt x="402" y="214"/>
                      <a:pt x="403" y="211"/>
                    </a:cubicBezTo>
                    <a:cubicBezTo>
                      <a:pt x="403" y="210"/>
                      <a:pt x="403" y="210"/>
                      <a:pt x="403" y="210"/>
                    </a:cubicBezTo>
                    <a:cubicBezTo>
                      <a:pt x="403" y="200"/>
                      <a:pt x="403" y="200"/>
                      <a:pt x="403" y="200"/>
                    </a:cubicBezTo>
                    <a:cubicBezTo>
                      <a:pt x="403" y="193"/>
                      <a:pt x="403" y="193"/>
                      <a:pt x="403" y="193"/>
                    </a:cubicBezTo>
                    <a:lnTo>
                      <a:pt x="343" y="193"/>
                    </a:lnTo>
                    <a:close/>
                    <a:moveTo>
                      <a:pt x="64" y="11"/>
                    </a:moveTo>
                    <a:cubicBezTo>
                      <a:pt x="340" y="11"/>
                      <a:pt x="340" y="11"/>
                      <a:pt x="340" y="11"/>
                    </a:cubicBezTo>
                    <a:cubicBezTo>
                      <a:pt x="340" y="181"/>
                      <a:pt x="340" y="181"/>
                      <a:pt x="340" y="181"/>
                    </a:cubicBezTo>
                    <a:cubicBezTo>
                      <a:pt x="64" y="181"/>
                      <a:pt x="64" y="181"/>
                      <a:pt x="64" y="181"/>
                    </a:cubicBezTo>
                    <a:cubicBezTo>
                      <a:pt x="64" y="11"/>
                      <a:pt x="64" y="11"/>
                      <a:pt x="64" y="11"/>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7" name="Rectangle 52"/>
              <p:cNvSpPr>
                <a:spLocks noChangeArrowheads="1"/>
              </p:cNvSpPr>
              <p:nvPr/>
            </p:nvSpPr>
            <p:spPr bwMode="auto">
              <a:xfrm>
                <a:off x="6802" y="3150"/>
                <a:ext cx="474" cy="1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6" name="Rectangle 28"/>
            <p:cNvSpPr>
              <a:spLocks noChangeArrowheads="1"/>
            </p:cNvSpPr>
            <p:nvPr/>
          </p:nvSpPr>
          <p:spPr bwMode="auto">
            <a:xfrm>
              <a:off x="10899777" y="5434015"/>
              <a:ext cx="552450"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 name="Rectangle 32"/>
            <p:cNvSpPr>
              <a:spLocks noChangeArrowheads="1"/>
            </p:cNvSpPr>
            <p:nvPr/>
          </p:nvSpPr>
          <p:spPr bwMode="auto">
            <a:xfrm>
              <a:off x="10899777" y="5126040"/>
              <a:ext cx="552450"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Rectangle 33"/>
            <p:cNvSpPr>
              <a:spLocks noChangeArrowheads="1"/>
            </p:cNvSpPr>
            <p:nvPr/>
          </p:nvSpPr>
          <p:spPr bwMode="auto">
            <a:xfrm>
              <a:off x="10899777" y="5280027"/>
              <a:ext cx="552450"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3431809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265487764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99962381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9208868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44050969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40572633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63438008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52199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6050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886468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45839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4940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Go-Do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2" name="Rectangle 31"/>
          <p:cNvSpPr/>
          <p:nvPr userDrawn="1"/>
        </p:nvSpPr>
        <p:spPr bwMode="auto">
          <a:xfrm>
            <a:off x="269239" y="1289013"/>
            <a:ext cx="10550920" cy="527267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useBgFill="1">
        <p:nvSpPr>
          <p:cNvPr id="33" name="Rectangle 32"/>
          <p:cNvSpPr/>
          <p:nvPr userDrawn="1"/>
        </p:nvSpPr>
        <p:spPr bwMode="auto">
          <a:xfrm>
            <a:off x="2857859" y="1097965"/>
            <a:ext cx="47160"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useBgFill="1">
        <p:nvSpPr>
          <p:cNvPr id="34" name="Rectangle 33"/>
          <p:cNvSpPr/>
          <p:nvPr userDrawn="1"/>
        </p:nvSpPr>
        <p:spPr bwMode="auto">
          <a:xfrm>
            <a:off x="5497618" y="1097965"/>
            <a:ext cx="47289"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useBgFill="1">
        <p:nvSpPr>
          <p:cNvPr id="35" name="Rectangle 34"/>
          <p:cNvSpPr/>
          <p:nvPr userDrawn="1"/>
        </p:nvSpPr>
        <p:spPr bwMode="auto">
          <a:xfrm>
            <a:off x="8136461" y="1097965"/>
            <a:ext cx="47290"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useBgFill="1">
        <p:nvSpPr>
          <p:cNvPr id="36" name="Rectangle 35"/>
          <p:cNvSpPr/>
          <p:nvPr userDrawn="1"/>
        </p:nvSpPr>
        <p:spPr bwMode="auto">
          <a:xfrm rot="5400000">
            <a:off x="5488151" y="-1519106"/>
            <a:ext cx="44827" cy="1084674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37" name="Picture 3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743635" y="2794026"/>
            <a:ext cx="7602129" cy="2262653"/>
          </a:xfrm>
          <a:prstGeom prst="rect">
            <a:avLst/>
          </a:prstGeom>
        </p:spPr>
      </p:pic>
      <p:sp useBgFill="1">
        <p:nvSpPr>
          <p:cNvPr id="38" name="Rectangle 37"/>
          <p:cNvSpPr/>
          <p:nvPr userDrawn="1"/>
        </p:nvSpPr>
        <p:spPr bwMode="auto">
          <a:xfrm>
            <a:off x="0" y="6561690"/>
            <a:ext cx="12192000" cy="29631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useBgFill="1">
        <p:nvSpPr>
          <p:cNvPr id="39" name="Rectangle 38"/>
          <p:cNvSpPr/>
          <p:nvPr userDrawn="1"/>
        </p:nvSpPr>
        <p:spPr bwMode="auto">
          <a:xfrm>
            <a:off x="42687" y="1239890"/>
            <a:ext cx="10968711" cy="540597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 name="Rectangle 39"/>
          <p:cNvSpPr/>
          <p:nvPr userDrawn="1"/>
        </p:nvSpPr>
        <p:spPr bwMode="auto">
          <a:xfrm>
            <a:off x="270412" y="3924908"/>
            <a:ext cx="2591426" cy="26367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l" defTabSz="895564" rtl="0" eaLnBrk="1" fontAlgn="base" latinLnBrk="0" hangingPunct="1">
              <a:lnSpc>
                <a:spcPct val="86000"/>
              </a:lnSpc>
              <a:spcBef>
                <a:spcPct val="0"/>
              </a:spcBef>
              <a:spcAft>
                <a:spcPts val="1153"/>
              </a:spcAft>
              <a:buClrTx/>
              <a:buSzTx/>
              <a:buFontTx/>
              <a:buNone/>
              <a:tabLst/>
              <a:defRPr/>
            </a:pPr>
            <a:endParaRPr kumimoji="0" lang="en-US" sz="153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40"/>
          <p:cNvSpPr/>
          <p:nvPr userDrawn="1"/>
        </p:nvSpPr>
        <p:spPr bwMode="auto">
          <a:xfrm>
            <a:off x="8183751" y="3924908"/>
            <a:ext cx="2590668" cy="26367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l" defTabSz="895564" rtl="0" eaLnBrk="1" fontAlgn="base" latinLnBrk="0" hangingPunct="1">
              <a:lnSpc>
                <a:spcPct val="86000"/>
              </a:lnSpc>
              <a:spcBef>
                <a:spcPct val="0"/>
              </a:spcBef>
              <a:spcAft>
                <a:spcPts val="1153"/>
              </a:spcAft>
              <a:buClrTx/>
              <a:buSzTx/>
              <a:buFontTx/>
              <a:buNone/>
              <a:tabLst/>
              <a:defRPr/>
            </a:pPr>
            <a:endParaRPr kumimoji="0" lang="en-US" sz="153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41"/>
          <p:cNvSpPr/>
          <p:nvPr userDrawn="1"/>
        </p:nvSpPr>
        <p:spPr bwMode="auto">
          <a:xfrm>
            <a:off x="270412" y="1289015"/>
            <a:ext cx="2591426" cy="25928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l" defTabSz="895564" rtl="0" eaLnBrk="1" fontAlgn="base" latinLnBrk="0" hangingPunct="1">
              <a:lnSpc>
                <a:spcPct val="86000"/>
              </a:lnSpc>
              <a:spcBef>
                <a:spcPct val="0"/>
              </a:spcBef>
              <a:spcAft>
                <a:spcPts val="1153"/>
              </a:spcAft>
              <a:buClrTx/>
              <a:buSzTx/>
              <a:buFontTx/>
              <a:buNone/>
              <a:tabLst/>
              <a:defRPr/>
            </a:pPr>
            <a:endParaRPr kumimoji="0" lang="en-US" sz="153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42"/>
          <p:cNvSpPr/>
          <p:nvPr userDrawn="1"/>
        </p:nvSpPr>
        <p:spPr bwMode="auto">
          <a:xfrm>
            <a:off x="5545035" y="1289015"/>
            <a:ext cx="2591426" cy="2592836"/>
          </a:xfrm>
          <a:prstGeom prst="rect">
            <a:avLst/>
          </a:pr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l" defTabSz="895564" rtl="0" eaLnBrk="1" fontAlgn="base" latinLnBrk="0" hangingPunct="1">
              <a:lnSpc>
                <a:spcPct val="86000"/>
              </a:lnSpc>
              <a:spcBef>
                <a:spcPct val="0"/>
              </a:spcBef>
              <a:spcAft>
                <a:spcPts val="1153"/>
              </a:spcAft>
              <a:buClrTx/>
              <a:buSzTx/>
              <a:buFontTx/>
              <a:buNone/>
              <a:tabLst/>
              <a:defRPr/>
            </a:pPr>
            <a:endParaRPr kumimoji="0" lang="en-US" sz="153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p:cNvSpPr/>
          <p:nvPr userDrawn="1"/>
        </p:nvSpPr>
        <p:spPr bwMode="auto">
          <a:xfrm>
            <a:off x="8183751" y="1289015"/>
            <a:ext cx="2590668" cy="25928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l" defTabSz="895564" rtl="0" eaLnBrk="1" fontAlgn="base" latinLnBrk="0" hangingPunct="1">
              <a:lnSpc>
                <a:spcPct val="86000"/>
              </a:lnSpc>
              <a:spcBef>
                <a:spcPct val="0"/>
              </a:spcBef>
              <a:spcAft>
                <a:spcPts val="1153"/>
              </a:spcAft>
              <a:buClrTx/>
              <a:buSzTx/>
              <a:buFontTx/>
              <a:buNone/>
              <a:tabLst/>
              <a:defRPr/>
            </a:pPr>
            <a:endParaRPr kumimoji="0" lang="en-US" sz="153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4"/>
          <p:cNvSpPr/>
          <p:nvPr userDrawn="1"/>
        </p:nvSpPr>
        <p:spPr bwMode="auto">
          <a:xfrm>
            <a:off x="2905149" y="3924908"/>
            <a:ext cx="2592469" cy="26367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l" defTabSz="895564" rtl="0" eaLnBrk="1" fontAlgn="base" latinLnBrk="0" hangingPunct="1">
              <a:lnSpc>
                <a:spcPct val="86000"/>
              </a:lnSpc>
              <a:spcBef>
                <a:spcPct val="0"/>
              </a:spcBef>
              <a:spcAft>
                <a:spcPts val="1153"/>
              </a:spcAft>
              <a:buClrTx/>
              <a:buSzTx/>
              <a:buFontTx/>
              <a:buNone/>
              <a:tabLst/>
              <a:defRPr/>
            </a:pPr>
            <a:endParaRPr kumimoji="0" lang="en-US" sz="153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p:cNvSpPr/>
          <p:nvPr userDrawn="1"/>
        </p:nvSpPr>
        <p:spPr bwMode="auto">
          <a:xfrm>
            <a:off x="2905149" y="1289014"/>
            <a:ext cx="2592469" cy="2592836"/>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l" defTabSz="895564" rtl="0" eaLnBrk="1" fontAlgn="base" latinLnBrk="0" hangingPunct="1">
              <a:lnSpc>
                <a:spcPct val="86000"/>
              </a:lnSpc>
              <a:spcBef>
                <a:spcPct val="0"/>
              </a:spcBef>
              <a:spcAft>
                <a:spcPts val="1153"/>
              </a:spcAft>
              <a:buClrTx/>
              <a:buSzTx/>
              <a:buFontTx/>
              <a:buNone/>
              <a:tabLst/>
              <a:defRPr/>
            </a:pPr>
            <a:endParaRPr kumimoji="0" lang="en-US" sz="153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46"/>
          <p:cNvSpPr/>
          <p:nvPr userDrawn="1"/>
        </p:nvSpPr>
        <p:spPr bwMode="auto">
          <a:xfrm>
            <a:off x="5545035" y="3924908"/>
            <a:ext cx="2591426" cy="26367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l" defTabSz="895564" rtl="0" eaLnBrk="1" fontAlgn="base" latinLnBrk="0" hangingPunct="1">
              <a:lnSpc>
                <a:spcPct val="86000"/>
              </a:lnSpc>
              <a:spcBef>
                <a:spcPct val="0"/>
              </a:spcBef>
              <a:spcAft>
                <a:spcPts val="1153"/>
              </a:spcAft>
              <a:buClrTx/>
              <a:buSzTx/>
              <a:buFontTx/>
              <a:buNone/>
              <a:tabLst/>
              <a:defRPr/>
            </a:pPr>
            <a:endParaRPr kumimoji="0" lang="en-US" sz="153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Text Placeholder 24"/>
          <p:cNvSpPr>
            <a:spLocks noGrp="1"/>
          </p:cNvSpPr>
          <p:nvPr>
            <p:ph type="body" sz="quarter" idx="11"/>
          </p:nvPr>
        </p:nvSpPr>
        <p:spPr>
          <a:xfrm>
            <a:off x="269239" y="1836736"/>
            <a:ext cx="2581890" cy="2034395"/>
          </a:xfrm>
        </p:spPr>
        <p:txBody>
          <a:bodyPr>
            <a:noAutofit/>
          </a:bodyPr>
          <a:lstStyle>
            <a:lvl1pPr marL="0" indent="0">
              <a:buNone/>
              <a:defRPr sz="1765"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a:t>Click to edit Master text styles</a:t>
            </a:r>
          </a:p>
        </p:txBody>
      </p:sp>
      <p:sp>
        <p:nvSpPr>
          <p:cNvPr id="49" name="Text Placeholder 24"/>
          <p:cNvSpPr>
            <a:spLocks noGrp="1"/>
          </p:cNvSpPr>
          <p:nvPr>
            <p:ph type="body" sz="quarter" idx="13"/>
          </p:nvPr>
        </p:nvSpPr>
        <p:spPr>
          <a:xfrm>
            <a:off x="269239" y="4471187"/>
            <a:ext cx="2581890" cy="2079784"/>
          </a:xfrm>
        </p:spPr>
        <p:txBody>
          <a:bodyPr>
            <a:noAutofit/>
          </a:bodyPr>
          <a:lstStyle>
            <a:lvl1pPr marL="0" indent="0">
              <a:buNone/>
              <a:defRPr sz="1765"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a:t>Click to edit Master text styles</a:t>
            </a:r>
          </a:p>
        </p:txBody>
      </p:sp>
      <p:sp>
        <p:nvSpPr>
          <p:cNvPr id="50" name="Text Placeholder 24"/>
          <p:cNvSpPr>
            <a:spLocks noGrp="1"/>
          </p:cNvSpPr>
          <p:nvPr>
            <p:ph type="body" sz="quarter" idx="15"/>
          </p:nvPr>
        </p:nvSpPr>
        <p:spPr>
          <a:xfrm>
            <a:off x="2899760" y="1836736"/>
            <a:ext cx="2581890" cy="2034395"/>
          </a:xfrm>
        </p:spPr>
        <p:txBody>
          <a:bodyPr>
            <a:noAutofit/>
          </a:bodyPr>
          <a:lstStyle>
            <a:lvl1pPr marL="0" indent="0">
              <a:buNone/>
              <a:defRPr sz="1765"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a:t>Click to edit Master text styles</a:t>
            </a:r>
          </a:p>
        </p:txBody>
      </p:sp>
      <p:sp>
        <p:nvSpPr>
          <p:cNvPr id="51" name="Text Placeholder 24"/>
          <p:cNvSpPr>
            <a:spLocks noGrp="1"/>
          </p:cNvSpPr>
          <p:nvPr>
            <p:ph type="body" sz="quarter" idx="17"/>
          </p:nvPr>
        </p:nvSpPr>
        <p:spPr>
          <a:xfrm>
            <a:off x="2899760" y="4471187"/>
            <a:ext cx="2581890" cy="2079784"/>
          </a:xfrm>
        </p:spPr>
        <p:txBody>
          <a:bodyPr>
            <a:noAutofit/>
          </a:bodyPr>
          <a:lstStyle>
            <a:lvl1pPr marL="0" indent="0">
              <a:buNone/>
              <a:defRPr sz="1765"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a:t>Click to edit Master text styles</a:t>
            </a:r>
          </a:p>
        </p:txBody>
      </p:sp>
      <p:sp>
        <p:nvSpPr>
          <p:cNvPr id="52" name="Text Placeholder 24"/>
          <p:cNvSpPr>
            <a:spLocks noGrp="1"/>
          </p:cNvSpPr>
          <p:nvPr>
            <p:ph type="body" sz="quarter" idx="19"/>
          </p:nvPr>
        </p:nvSpPr>
        <p:spPr>
          <a:xfrm>
            <a:off x="5551247" y="1836736"/>
            <a:ext cx="2581890" cy="2034395"/>
          </a:xfrm>
        </p:spPr>
        <p:txBody>
          <a:bodyPr>
            <a:noAutofit/>
          </a:bodyPr>
          <a:lstStyle>
            <a:lvl1pPr marL="0" indent="0">
              <a:buNone/>
              <a:defRPr sz="1765"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a:t>Click to edit Master text styles</a:t>
            </a:r>
          </a:p>
        </p:txBody>
      </p:sp>
      <p:sp>
        <p:nvSpPr>
          <p:cNvPr id="53" name="Text Placeholder 24"/>
          <p:cNvSpPr>
            <a:spLocks noGrp="1"/>
          </p:cNvSpPr>
          <p:nvPr>
            <p:ph type="body" sz="quarter" idx="21"/>
          </p:nvPr>
        </p:nvSpPr>
        <p:spPr>
          <a:xfrm>
            <a:off x="5551247" y="4471187"/>
            <a:ext cx="2581890" cy="2079784"/>
          </a:xfrm>
        </p:spPr>
        <p:txBody>
          <a:bodyPr>
            <a:noAutofit/>
          </a:bodyPr>
          <a:lstStyle>
            <a:lvl1pPr marL="0" indent="0">
              <a:buNone/>
              <a:defRPr sz="1765"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a:t>Click to edit Master text styles</a:t>
            </a:r>
          </a:p>
        </p:txBody>
      </p:sp>
      <p:sp>
        <p:nvSpPr>
          <p:cNvPr id="54" name="Text Placeholder 24"/>
          <p:cNvSpPr>
            <a:spLocks noGrp="1"/>
          </p:cNvSpPr>
          <p:nvPr>
            <p:ph type="body" sz="quarter" idx="23"/>
          </p:nvPr>
        </p:nvSpPr>
        <p:spPr>
          <a:xfrm>
            <a:off x="8177645" y="1836736"/>
            <a:ext cx="2581890" cy="2034395"/>
          </a:xfrm>
        </p:spPr>
        <p:txBody>
          <a:bodyPr>
            <a:noAutofit/>
          </a:bodyPr>
          <a:lstStyle>
            <a:lvl1pPr marL="0" indent="0">
              <a:buNone/>
              <a:defRPr sz="1765"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a:t>Click to edit Master text styles</a:t>
            </a:r>
          </a:p>
        </p:txBody>
      </p:sp>
      <p:sp>
        <p:nvSpPr>
          <p:cNvPr id="55" name="Text Placeholder 24"/>
          <p:cNvSpPr>
            <a:spLocks noGrp="1"/>
          </p:cNvSpPr>
          <p:nvPr>
            <p:ph type="body" sz="quarter" idx="25"/>
          </p:nvPr>
        </p:nvSpPr>
        <p:spPr>
          <a:xfrm>
            <a:off x="8177645" y="4471187"/>
            <a:ext cx="2581890" cy="2079784"/>
          </a:xfrm>
        </p:spPr>
        <p:txBody>
          <a:bodyPr>
            <a:noAutofit/>
          </a:bodyPr>
          <a:lstStyle>
            <a:lvl1pPr marL="0" indent="0">
              <a:buNone/>
              <a:defRPr sz="1765"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a:t>Click to edit Master text styles</a:t>
            </a:r>
          </a:p>
        </p:txBody>
      </p:sp>
      <p:sp>
        <p:nvSpPr>
          <p:cNvPr id="56" name="Text Placeholder 24"/>
          <p:cNvSpPr txBox="1">
            <a:spLocks/>
          </p:cNvSpPr>
          <p:nvPr userDrawn="1"/>
        </p:nvSpPr>
        <p:spPr>
          <a:xfrm>
            <a:off x="270412" y="1289015"/>
            <a:ext cx="896425" cy="438509"/>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7" b="1" i="0" u="none" strike="noStrike" kern="1200" cap="none" spc="0" normalizeH="0" baseline="0" noProof="0" dirty="0">
                <a:ln>
                  <a:noFill/>
                </a:ln>
                <a:gradFill>
                  <a:gsLst>
                    <a:gs pos="3448">
                      <a:srgbClr val="FFFFFF"/>
                    </a:gs>
                    <a:gs pos="100000">
                      <a:srgbClr val="FFFFFF"/>
                    </a:gs>
                  </a:gsLst>
                  <a:lin ang="5400000" scaled="0"/>
                </a:gradFill>
                <a:effectLst/>
                <a:uLnTx/>
                <a:uFillTx/>
                <a:latin typeface="Segoe UI"/>
                <a:ea typeface="+mn-ea"/>
                <a:cs typeface="+mn-cs"/>
              </a:rPr>
              <a:t>1</a:t>
            </a:r>
          </a:p>
        </p:txBody>
      </p:sp>
      <p:sp>
        <p:nvSpPr>
          <p:cNvPr id="57" name="Text Placeholder 24"/>
          <p:cNvSpPr txBox="1">
            <a:spLocks/>
          </p:cNvSpPr>
          <p:nvPr userDrawn="1"/>
        </p:nvSpPr>
        <p:spPr>
          <a:xfrm>
            <a:off x="270412" y="3924908"/>
            <a:ext cx="896425"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7" b="1" i="0" u="none" strike="noStrike" kern="1200" cap="none" spc="0" normalizeH="0" baseline="0" noProof="0" dirty="0">
                <a:ln>
                  <a:noFill/>
                </a:ln>
                <a:gradFill>
                  <a:gsLst>
                    <a:gs pos="3448">
                      <a:srgbClr val="FFFFFF"/>
                    </a:gs>
                    <a:gs pos="100000">
                      <a:srgbClr val="FFFFFF"/>
                    </a:gs>
                  </a:gsLst>
                  <a:lin ang="5400000" scaled="0"/>
                </a:gradFill>
                <a:effectLst/>
                <a:uLnTx/>
                <a:uFillTx/>
                <a:latin typeface="Segoe UI"/>
                <a:ea typeface="+mn-ea"/>
                <a:cs typeface="+mn-cs"/>
              </a:rPr>
              <a:t>5</a:t>
            </a:r>
          </a:p>
        </p:txBody>
      </p:sp>
      <p:sp>
        <p:nvSpPr>
          <p:cNvPr id="58" name="Text Placeholder 24"/>
          <p:cNvSpPr txBox="1">
            <a:spLocks/>
          </p:cNvSpPr>
          <p:nvPr userDrawn="1"/>
        </p:nvSpPr>
        <p:spPr>
          <a:xfrm>
            <a:off x="2905149" y="1289013"/>
            <a:ext cx="896425"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7" b="1" i="0" u="none" strike="noStrike" kern="1200" cap="none" spc="0" normalizeH="0" baseline="0" noProof="0" dirty="0">
                <a:ln>
                  <a:noFill/>
                </a:ln>
                <a:gradFill>
                  <a:gsLst>
                    <a:gs pos="3448">
                      <a:srgbClr val="FFFFFF"/>
                    </a:gs>
                    <a:gs pos="100000">
                      <a:srgbClr val="FFFFFF"/>
                    </a:gs>
                  </a:gsLst>
                  <a:lin ang="5400000" scaled="0"/>
                </a:gradFill>
                <a:effectLst/>
                <a:uLnTx/>
                <a:uFillTx/>
                <a:latin typeface="Segoe UI"/>
                <a:ea typeface="+mn-ea"/>
                <a:cs typeface="+mn-cs"/>
              </a:rPr>
              <a:t>2</a:t>
            </a:r>
          </a:p>
        </p:txBody>
      </p:sp>
      <p:sp>
        <p:nvSpPr>
          <p:cNvPr id="59" name="Text Placeholder 24"/>
          <p:cNvSpPr txBox="1">
            <a:spLocks/>
          </p:cNvSpPr>
          <p:nvPr userDrawn="1"/>
        </p:nvSpPr>
        <p:spPr>
          <a:xfrm>
            <a:off x="2905149" y="3924908"/>
            <a:ext cx="896425"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7" b="1" i="0" u="none" strike="noStrike" kern="1200" cap="none" spc="0" normalizeH="0" baseline="0" noProof="0" dirty="0">
                <a:ln>
                  <a:noFill/>
                </a:ln>
                <a:gradFill>
                  <a:gsLst>
                    <a:gs pos="3448">
                      <a:srgbClr val="FFFFFF"/>
                    </a:gs>
                    <a:gs pos="100000">
                      <a:srgbClr val="FFFFFF"/>
                    </a:gs>
                  </a:gsLst>
                  <a:lin ang="5400000" scaled="0"/>
                </a:gradFill>
                <a:effectLst/>
                <a:uLnTx/>
                <a:uFillTx/>
                <a:latin typeface="Segoe UI"/>
                <a:ea typeface="+mn-ea"/>
                <a:cs typeface="+mn-cs"/>
              </a:rPr>
              <a:t>6</a:t>
            </a:r>
          </a:p>
        </p:txBody>
      </p:sp>
      <p:sp>
        <p:nvSpPr>
          <p:cNvPr id="60" name="Text Placeholder 24"/>
          <p:cNvSpPr txBox="1">
            <a:spLocks/>
          </p:cNvSpPr>
          <p:nvPr userDrawn="1"/>
        </p:nvSpPr>
        <p:spPr>
          <a:xfrm>
            <a:off x="5545034" y="1289014"/>
            <a:ext cx="896425"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7" b="1" i="0" u="none" strike="noStrike" kern="1200" cap="none" spc="0" normalizeH="0" baseline="0" noProof="0" dirty="0">
                <a:ln>
                  <a:noFill/>
                </a:ln>
                <a:gradFill>
                  <a:gsLst>
                    <a:gs pos="3448">
                      <a:srgbClr val="FFFFFF"/>
                    </a:gs>
                    <a:gs pos="100000">
                      <a:srgbClr val="FFFFFF"/>
                    </a:gs>
                  </a:gsLst>
                  <a:lin ang="5400000" scaled="0"/>
                </a:gradFill>
                <a:effectLst/>
                <a:uLnTx/>
                <a:uFillTx/>
                <a:latin typeface="Segoe UI"/>
                <a:ea typeface="+mn-ea"/>
                <a:cs typeface="+mn-cs"/>
              </a:rPr>
              <a:t>3</a:t>
            </a:r>
          </a:p>
        </p:txBody>
      </p:sp>
      <p:sp>
        <p:nvSpPr>
          <p:cNvPr id="61" name="Text Placeholder 24"/>
          <p:cNvSpPr txBox="1">
            <a:spLocks/>
          </p:cNvSpPr>
          <p:nvPr userDrawn="1"/>
        </p:nvSpPr>
        <p:spPr>
          <a:xfrm>
            <a:off x="5545034" y="3924908"/>
            <a:ext cx="896425"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7" b="1" i="0" u="none" strike="noStrike" kern="1200" cap="none" spc="0" normalizeH="0" baseline="0" noProof="0" dirty="0">
                <a:ln>
                  <a:noFill/>
                </a:ln>
                <a:gradFill>
                  <a:gsLst>
                    <a:gs pos="3448">
                      <a:srgbClr val="FFFFFF"/>
                    </a:gs>
                    <a:gs pos="100000">
                      <a:srgbClr val="FFFFFF"/>
                    </a:gs>
                  </a:gsLst>
                  <a:lin ang="5400000" scaled="0"/>
                </a:gradFill>
                <a:effectLst/>
                <a:uLnTx/>
                <a:uFillTx/>
                <a:latin typeface="Segoe UI"/>
                <a:ea typeface="+mn-ea"/>
                <a:cs typeface="+mn-cs"/>
              </a:rPr>
              <a:t>7</a:t>
            </a:r>
          </a:p>
        </p:txBody>
      </p:sp>
      <p:sp>
        <p:nvSpPr>
          <p:cNvPr id="62" name="Text Placeholder 24"/>
          <p:cNvSpPr txBox="1">
            <a:spLocks/>
          </p:cNvSpPr>
          <p:nvPr userDrawn="1"/>
        </p:nvSpPr>
        <p:spPr>
          <a:xfrm>
            <a:off x="8183751" y="1289014"/>
            <a:ext cx="896425"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7" b="1" i="0" u="none" strike="noStrike" kern="1200" cap="none" spc="0" normalizeH="0" baseline="0" noProof="0" dirty="0">
                <a:ln>
                  <a:noFill/>
                </a:ln>
                <a:gradFill>
                  <a:gsLst>
                    <a:gs pos="3448">
                      <a:srgbClr val="FFFFFF"/>
                    </a:gs>
                    <a:gs pos="100000">
                      <a:srgbClr val="FFFFFF"/>
                    </a:gs>
                  </a:gsLst>
                  <a:lin ang="5400000" scaled="0"/>
                </a:gradFill>
                <a:effectLst/>
                <a:uLnTx/>
                <a:uFillTx/>
                <a:latin typeface="Segoe UI"/>
                <a:ea typeface="+mn-ea"/>
                <a:cs typeface="+mn-cs"/>
              </a:rPr>
              <a:t>4</a:t>
            </a:r>
          </a:p>
        </p:txBody>
      </p:sp>
      <p:sp>
        <p:nvSpPr>
          <p:cNvPr id="63" name="Text Placeholder 24"/>
          <p:cNvSpPr txBox="1">
            <a:spLocks/>
          </p:cNvSpPr>
          <p:nvPr userDrawn="1"/>
        </p:nvSpPr>
        <p:spPr>
          <a:xfrm>
            <a:off x="8183751" y="3924908"/>
            <a:ext cx="896425"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7" b="1" i="0" u="none" strike="noStrike" kern="1200" cap="none" spc="0" normalizeH="0" baseline="0" noProof="0" dirty="0">
                <a:ln>
                  <a:noFill/>
                </a:ln>
                <a:gradFill>
                  <a:gsLst>
                    <a:gs pos="3448">
                      <a:srgbClr val="FFFFFF"/>
                    </a:gs>
                    <a:gs pos="100000">
                      <a:srgbClr val="FFFFFF"/>
                    </a:gs>
                  </a:gsLst>
                  <a:lin ang="5400000" scaled="0"/>
                </a:gradFill>
                <a:effectLst/>
                <a:uLnTx/>
                <a:uFillTx/>
                <a:latin typeface="Segoe UI"/>
                <a:ea typeface="+mn-ea"/>
                <a:cs typeface="+mn-cs"/>
              </a:rPr>
              <a:t>8</a:t>
            </a:r>
          </a:p>
        </p:txBody>
      </p:sp>
    </p:spTree>
    <p:extLst>
      <p:ext uri="{BB962C8B-B14F-4D97-AF65-F5344CB8AC3E}">
        <p14:creationId xmlns:p14="http://schemas.microsoft.com/office/powerpoint/2010/main" val="4295143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22000" decel="78000" fill="hold" nodeType="withEffect">
                                  <p:stCondLst>
                                    <p:cond delay="750"/>
                                  </p:stCondLst>
                                  <p:childTnLst>
                                    <p:anim calcmode="lin" valueType="num">
                                      <p:cBhvr additive="base">
                                        <p:cTn id="6" dur="500"/>
                                        <p:tgtEl>
                                          <p:spTgt spid="37"/>
                                        </p:tgtEl>
                                        <p:attrNameLst>
                                          <p:attrName>ppt_x</p:attrName>
                                        </p:attrNameLst>
                                      </p:cBhvr>
                                      <p:tavLst>
                                        <p:tav tm="0">
                                          <p:val>
                                            <p:strVal val="ppt_x"/>
                                          </p:val>
                                        </p:tav>
                                        <p:tav tm="100000">
                                          <p:val>
                                            <p:strVal val="ppt_x"/>
                                          </p:val>
                                        </p:tav>
                                      </p:tavLst>
                                    </p:anim>
                                    <p:anim calcmode="lin" valueType="num">
                                      <p:cBhvr additive="base">
                                        <p:cTn id="7" dur="500"/>
                                        <p:tgtEl>
                                          <p:spTgt spid="37"/>
                                        </p:tgtEl>
                                        <p:attrNameLst>
                                          <p:attrName>ppt_y</p:attrName>
                                        </p:attrNameLst>
                                      </p:cBhvr>
                                      <p:tavLst>
                                        <p:tav tm="0">
                                          <p:val>
                                            <p:strVal val="ppt_y"/>
                                          </p:val>
                                        </p:tav>
                                        <p:tav tm="100000">
                                          <p:val>
                                            <p:strVal val="1+ppt_h/2"/>
                                          </p:val>
                                        </p:tav>
                                      </p:tavLst>
                                    </p:anim>
                                    <p:set>
                                      <p:cBhvr>
                                        <p:cTn id="8" dur="1" fill="hold">
                                          <p:stCondLst>
                                            <p:cond delay="499"/>
                                          </p:stCondLst>
                                        </p:cTn>
                                        <p:tgtEl>
                                          <p:spTgt spid="37"/>
                                        </p:tgtEl>
                                        <p:attrNameLst>
                                          <p:attrName>style.visibility</p:attrName>
                                        </p:attrNameLst>
                                      </p:cBhvr>
                                      <p:to>
                                        <p:strVal val="hidden"/>
                                      </p:to>
                                    </p:set>
                                  </p:childTnLst>
                                </p:cTn>
                              </p:par>
                              <p:par>
                                <p:cTn id="9" presetID="2" presetClass="entr" presetSubtype="4" decel="100000" fill="hold" grpId="0" nodeType="withEffect">
                                  <p:stCondLst>
                                    <p:cond delay="13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3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30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130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0-#ppt_w/2"/>
                                          </p:val>
                                        </p:tav>
                                        <p:tav tm="100000">
                                          <p:val>
                                            <p:strVal val="#ppt_x"/>
                                          </p:val>
                                        </p:tav>
                                      </p:tavLst>
                                    </p:anim>
                                    <p:anim calcmode="lin" valueType="num">
                                      <p:cBhvr additive="base">
                                        <p:cTn id="24" dur="500" fill="hold"/>
                                        <p:tgtEl>
                                          <p:spTgt spid="36"/>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180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10" presetClass="entr" presetSubtype="0" fill="hold" grpId="0" nodeType="withEffect">
                                  <p:stCondLst>
                                    <p:cond delay="215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950"/>
                                        <p:tgtEl>
                                          <p:spTgt spid="48"/>
                                        </p:tgtEl>
                                      </p:cBhvr>
                                    </p:animEffect>
                                  </p:childTnLst>
                                </p:cTn>
                              </p:par>
                              <p:par>
                                <p:cTn id="31" presetID="63" presetClass="path" presetSubtype="0" decel="100000" fill="hold" grpId="1" nodeType="withEffect">
                                  <p:stCondLst>
                                    <p:cond delay="2150"/>
                                  </p:stCondLst>
                                  <p:childTnLst>
                                    <p:animMotion origin="layout" path="M -0.01455 -3.60418E-6 L -4.00817E-6 -3.60418E-6 " pathEditMode="relative" rAng="0" ptsTypes="AA">
                                      <p:cBhvr>
                                        <p:cTn id="32" dur="950" fill="hold"/>
                                        <p:tgtEl>
                                          <p:spTgt spid="48"/>
                                        </p:tgtEl>
                                        <p:attrNameLst>
                                          <p:attrName>ppt_x</p:attrName>
                                          <p:attrName>ppt_y</p:attrName>
                                        </p:attrNameLst>
                                      </p:cBhvr>
                                      <p:rCtr x="728" y="0"/>
                                    </p:animMotion>
                                  </p:childTnLst>
                                </p:cTn>
                              </p:par>
                              <p:par>
                                <p:cTn id="33" presetID="6" presetClass="emph" presetSubtype="0" accel="100000" autoRev="1" fill="hold" grpId="2" nodeType="withEffect">
                                  <p:stCondLst>
                                    <p:cond delay="1450"/>
                                  </p:stCondLst>
                                  <p:childTnLst>
                                    <p:animScale>
                                      <p:cBhvr>
                                        <p:cTn id="34" dur="500" fill="hold"/>
                                        <p:tgtEl>
                                          <p:spTgt spid="48"/>
                                        </p:tgtEl>
                                      </p:cBhvr>
                                      <p:by x="92000" y="92000"/>
                                    </p:animScale>
                                  </p:childTnLst>
                                </p:cTn>
                              </p:par>
                              <p:par>
                                <p:cTn id="35" presetID="10" presetClass="entr" presetSubtype="0" fill="hold" grpId="0" nodeType="withEffect">
                                  <p:stCondLst>
                                    <p:cond delay="19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par>
                                <p:cTn id="38" presetID="10" presetClass="entr" presetSubtype="0" fill="hold" grpId="0" nodeType="withEffect">
                                  <p:stCondLst>
                                    <p:cond delay="225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950"/>
                                        <p:tgtEl>
                                          <p:spTgt spid="49"/>
                                        </p:tgtEl>
                                      </p:cBhvr>
                                    </p:animEffect>
                                  </p:childTnLst>
                                </p:cTn>
                              </p:par>
                              <p:par>
                                <p:cTn id="41" presetID="63" presetClass="path" presetSubtype="0" decel="100000" fill="hold" grpId="1" nodeType="withEffect">
                                  <p:stCondLst>
                                    <p:cond delay="2250"/>
                                  </p:stCondLst>
                                  <p:childTnLst>
                                    <p:animMotion origin="layout" path="M -0.01455 3.19564E-6 L -4.00817E-6 3.19564E-6 " pathEditMode="relative" rAng="0" ptsTypes="AA">
                                      <p:cBhvr>
                                        <p:cTn id="42" dur="950" fill="hold"/>
                                        <p:tgtEl>
                                          <p:spTgt spid="49"/>
                                        </p:tgtEl>
                                        <p:attrNameLst>
                                          <p:attrName>ppt_x</p:attrName>
                                          <p:attrName>ppt_y</p:attrName>
                                        </p:attrNameLst>
                                      </p:cBhvr>
                                      <p:rCtr x="728" y="0"/>
                                    </p:animMotion>
                                  </p:childTnLst>
                                </p:cTn>
                              </p:par>
                              <p:par>
                                <p:cTn id="43" presetID="6" presetClass="emph" presetSubtype="0" accel="100000" autoRev="1" fill="hold" grpId="2" nodeType="withEffect">
                                  <p:stCondLst>
                                    <p:cond delay="1550"/>
                                  </p:stCondLst>
                                  <p:childTnLst>
                                    <p:animScale>
                                      <p:cBhvr>
                                        <p:cTn id="44" dur="500" fill="hold"/>
                                        <p:tgtEl>
                                          <p:spTgt spid="49"/>
                                        </p:tgtEl>
                                      </p:cBhvr>
                                      <p:by x="92000" y="92000"/>
                                    </p:animScale>
                                  </p:childTnLst>
                                </p:cTn>
                              </p:par>
                              <p:par>
                                <p:cTn id="45" presetID="10" presetClass="entr" presetSubtype="0" fill="hold" grpId="0" nodeType="withEffect">
                                  <p:stCondLst>
                                    <p:cond delay="200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250"/>
                                        <p:tgtEl>
                                          <p:spTgt spid="46"/>
                                        </p:tgtEl>
                                      </p:cBhvr>
                                    </p:animEffect>
                                  </p:childTnLst>
                                </p:cTn>
                              </p:par>
                              <p:par>
                                <p:cTn id="48" presetID="10" presetClass="entr" presetSubtype="0" fill="hold" grpId="0" nodeType="withEffect">
                                  <p:stCondLst>
                                    <p:cond delay="23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950"/>
                                        <p:tgtEl>
                                          <p:spTgt spid="50"/>
                                        </p:tgtEl>
                                      </p:cBhvr>
                                    </p:animEffect>
                                  </p:childTnLst>
                                </p:cTn>
                              </p:par>
                              <p:par>
                                <p:cTn id="51" presetID="63" presetClass="path" presetSubtype="0" decel="100000" fill="hold" grpId="1" nodeType="withEffect">
                                  <p:stCondLst>
                                    <p:cond delay="2350"/>
                                  </p:stCondLst>
                                  <p:childTnLst>
                                    <p:animMotion origin="layout" path="M -0.01455 -3.60418E-6 L -3.29334E-7 -3.60418E-6 " pathEditMode="relative" rAng="0" ptsTypes="AA">
                                      <p:cBhvr>
                                        <p:cTn id="52" dur="950" fill="hold"/>
                                        <p:tgtEl>
                                          <p:spTgt spid="50"/>
                                        </p:tgtEl>
                                        <p:attrNameLst>
                                          <p:attrName>ppt_x</p:attrName>
                                          <p:attrName>ppt_y</p:attrName>
                                        </p:attrNameLst>
                                      </p:cBhvr>
                                      <p:rCtr x="728" y="0"/>
                                    </p:animMotion>
                                  </p:childTnLst>
                                </p:cTn>
                              </p:par>
                              <p:par>
                                <p:cTn id="53" presetID="6" presetClass="emph" presetSubtype="0" accel="100000" autoRev="1" fill="hold" grpId="2" nodeType="withEffect">
                                  <p:stCondLst>
                                    <p:cond delay="1650"/>
                                  </p:stCondLst>
                                  <p:childTnLst>
                                    <p:animScale>
                                      <p:cBhvr>
                                        <p:cTn id="54" dur="500" fill="hold"/>
                                        <p:tgtEl>
                                          <p:spTgt spid="50"/>
                                        </p:tgtEl>
                                      </p:cBhvr>
                                      <p:by x="92000" y="92000"/>
                                    </p:animScale>
                                  </p:childTnLst>
                                </p:cTn>
                              </p:par>
                              <p:par>
                                <p:cTn id="55" presetID="10" presetClass="entr" presetSubtype="0" fill="hold" grpId="0" nodeType="withEffect">
                                  <p:stCondLst>
                                    <p:cond delay="210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250"/>
                                        <p:tgtEl>
                                          <p:spTgt spid="45"/>
                                        </p:tgtEl>
                                      </p:cBhvr>
                                    </p:animEffect>
                                  </p:childTnLst>
                                </p:cTn>
                              </p:par>
                              <p:par>
                                <p:cTn id="58" presetID="10" presetClass="entr" presetSubtype="0" fill="hold" grpId="0" nodeType="withEffect">
                                  <p:stCondLst>
                                    <p:cond delay="24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950"/>
                                        <p:tgtEl>
                                          <p:spTgt spid="51"/>
                                        </p:tgtEl>
                                      </p:cBhvr>
                                    </p:animEffect>
                                  </p:childTnLst>
                                </p:cTn>
                              </p:par>
                              <p:par>
                                <p:cTn id="61" presetID="63" presetClass="path" presetSubtype="0" decel="100000" fill="hold" grpId="1" nodeType="withEffect">
                                  <p:stCondLst>
                                    <p:cond delay="2450"/>
                                  </p:stCondLst>
                                  <p:childTnLst>
                                    <p:animMotion origin="layout" path="M -0.01455 3.19564E-6 L -3.29334E-7 3.19564E-6 " pathEditMode="relative" rAng="0" ptsTypes="AA">
                                      <p:cBhvr>
                                        <p:cTn id="62" dur="950" fill="hold"/>
                                        <p:tgtEl>
                                          <p:spTgt spid="51"/>
                                        </p:tgtEl>
                                        <p:attrNameLst>
                                          <p:attrName>ppt_x</p:attrName>
                                          <p:attrName>ppt_y</p:attrName>
                                        </p:attrNameLst>
                                      </p:cBhvr>
                                      <p:rCtr x="728" y="0"/>
                                    </p:animMotion>
                                  </p:childTnLst>
                                </p:cTn>
                              </p:par>
                              <p:par>
                                <p:cTn id="63" presetID="6" presetClass="emph" presetSubtype="0" accel="100000" autoRev="1" fill="hold" grpId="2" nodeType="withEffect">
                                  <p:stCondLst>
                                    <p:cond delay="1750"/>
                                  </p:stCondLst>
                                  <p:childTnLst>
                                    <p:animScale>
                                      <p:cBhvr>
                                        <p:cTn id="64" dur="500" fill="hold"/>
                                        <p:tgtEl>
                                          <p:spTgt spid="51"/>
                                        </p:tgtEl>
                                      </p:cBhvr>
                                      <p:by x="92000" y="92000"/>
                                    </p:animScale>
                                  </p:childTnLst>
                                </p:cTn>
                              </p:par>
                              <p:par>
                                <p:cTn id="65" presetID="10" presetClass="entr" presetSubtype="0" fill="hold" grpId="0" nodeType="withEffect">
                                  <p:stCondLst>
                                    <p:cond delay="220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250"/>
                                        <p:tgtEl>
                                          <p:spTgt spid="43"/>
                                        </p:tgtEl>
                                      </p:cBhvr>
                                    </p:animEffect>
                                  </p:childTnLst>
                                </p:cTn>
                              </p:par>
                              <p:par>
                                <p:cTn id="68" presetID="10" presetClass="entr" presetSubtype="0" fill="hold" grpId="0" nodeType="withEffect">
                                  <p:stCondLst>
                                    <p:cond delay="255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950"/>
                                        <p:tgtEl>
                                          <p:spTgt spid="52"/>
                                        </p:tgtEl>
                                      </p:cBhvr>
                                    </p:animEffect>
                                  </p:childTnLst>
                                </p:cTn>
                              </p:par>
                              <p:par>
                                <p:cTn id="71" presetID="63" presetClass="path" presetSubtype="0" decel="100000" fill="hold" grpId="1" nodeType="withEffect">
                                  <p:stCondLst>
                                    <p:cond delay="2550"/>
                                  </p:stCondLst>
                                  <p:childTnLst>
                                    <p:animMotion origin="layout" path="M -0.01455 -3.60418E-6 L -3.73245E-6 -3.60418E-6 " pathEditMode="relative" rAng="0" ptsTypes="AA">
                                      <p:cBhvr>
                                        <p:cTn id="72" dur="950" fill="hold"/>
                                        <p:tgtEl>
                                          <p:spTgt spid="52"/>
                                        </p:tgtEl>
                                        <p:attrNameLst>
                                          <p:attrName>ppt_x</p:attrName>
                                          <p:attrName>ppt_y</p:attrName>
                                        </p:attrNameLst>
                                      </p:cBhvr>
                                      <p:rCtr x="728" y="0"/>
                                    </p:animMotion>
                                  </p:childTnLst>
                                </p:cTn>
                              </p:par>
                              <p:par>
                                <p:cTn id="73" presetID="6" presetClass="emph" presetSubtype="0" accel="100000" autoRev="1" fill="hold" grpId="2" nodeType="withEffect">
                                  <p:stCondLst>
                                    <p:cond delay="1850"/>
                                  </p:stCondLst>
                                  <p:childTnLst>
                                    <p:animScale>
                                      <p:cBhvr>
                                        <p:cTn id="74" dur="500" fill="hold"/>
                                        <p:tgtEl>
                                          <p:spTgt spid="52"/>
                                        </p:tgtEl>
                                      </p:cBhvr>
                                      <p:by x="92000" y="92000"/>
                                    </p:animScale>
                                  </p:childTnLst>
                                </p:cTn>
                              </p:par>
                              <p:par>
                                <p:cTn id="75" presetID="10" presetClass="entr" presetSubtype="0" fill="hold" grpId="0" nodeType="withEffect">
                                  <p:stCondLst>
                                    <p:cond delay="230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250"/>
                                        <p:tgtEl>
                                          <p:spTgt spid="47"/>
                                        </p:tgtEl>
                                      </p:cBhvr>
                                    </p:animEffect>
                                  </p:childTnLst>
                                </p:cTn>
                              </p:par>
                              <p:par>
                                <p:cTn id="78" presetID="10" presetClass="entr" presetSubtype="0" fill="hold" grpId="0" nodeType="withEffect">
                                  <p:stCondLst>
                                    <p:cond delay="265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950"/>
                                        <p:tgtEl>
                                          <p:spTgt spid="53"/>
                                        </p:tgtEl>
                                      </p:cBhvr>
                                    </p:animEffect>
                                  </p:childTnLst>
                                </p:cTn>
                              </p:par>
                              <p:par>
                                <p:cTn id="81" presetID="63" presetClass="path" presetSubtype="0" decel="100000" fill="hold" grpId="1" nodeType="withEffect">
                                  <p:stCondLst>
                                    <p:cond delay="2650"/>
                                  </p:stCondLst>
                                  <p:childTnLst>
                                    <p:animMotion origin="layout" path="M -0.01455 3.19564E-6 L -3.73245E-6 3.19564E-6 " pathEditMode="relative" rAng="0" ptsTypes="AA">
                                      <p:cBhvr>
                                        <p:cTn id="82" dur="950" fill="hold"/>
                                        <p:tgtEl>
                                          <p:spTgt spid="53"/>
                                        </p:tgtEl>
                                        <p:attrNameLst>
                                          <p:attrName>ppt_x</p:attrName>
                                          <p:attrName>ppt_y</p:attrName>
                                        </p:attrNameLst>
                                      </p:cBhvr>
                                      <p:rCtr x="728" y="0"/>
                                    </p:animMotion>
                                  </p:childTnLst>
                                </p:cTn>
                              </p:par>
                              <p:par>
                                <p:cTn id="83" presetID="6" presetClass="emph" presetSubtype="0" accel="100000" autoRev="1" fill="hold" grpId="2" nodeType="withEffect">
                                  <p:stCondLst>
                                    <p:cond delay="1950"/>
                                  </p:stCondLst>
                                  <p:childTnLst>
                                    <p:animScale>
                                      <p:cBhvr>
                                        <p:cTn id="84" dur="500" fill="hold"/>
                                        <p:tgtEl>
                                          <p:spTgt spid="53"/>
                                        </p:tgtEl>
                                      </p:cBhvr>
                                      <p:by x="92000" y="92000"/>
                                    </p:animScale>
                                  </p:childTnLst>
                                </p:cTn>
                              </p:par>
                              <p:par>
                                <p:cTn id="85" presetID="10" presetClass="entr" presetSubtype="0" fill="hold" grpId="0" nodeType="withEffect">
                                  <p:stCondLst>
                                    <p:cond delay="24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250"/>
                                        <p:tgtEl>
                                          <p:spTgt spid="44"/>
                                        </p:tgtEl>
                                      </p:cBhvr>
                                    </p:animEffect>
                                  </p:childTnLst>
                                </p:cTn>
                              </p:par>
                              <p:par>
                                <p:cTn id="88" presetID="10" presetClass="entr" presetSubtype="0" fill="hold" grpId="0" nodeType="withEffect">
                                  <p:stCondLst>
                                    <p:cond delay="275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950"/>
                                        <p:tgtEl>
                                          <p:spTgt spid="54"/>
                                        </p:tgtEl>
                                      </p:cBhvr>
                                    </p:animEffect>
                                  </p:childTnLst>
                                </p:cTn>
                              </p:par>
                              <p:par>
                                <p:cTn id="91" presetID="63" presetClass="path" presetSubtype="0" decel="100000" fill="hold" grpId="1" nodeType="withEffect">
                                  <p:stCondLst>
                                    <p:cond delay="2750"/>
                                  </p:stCondLst>
                                  <p:childTnLst>
                                    <p:animMotion origin="layout" path="M -0.01455 -3.60418E-6 L -4.75619E-6 -3.60418E-6 " pathEditMode="relative" rAng="0" ptsTypes="AA">
                                      <p:cBhvr>
                                        <p:cTn id="92" dur="950" fill="hold"/>
                                        <p:tgtEl>
                                          <p:spTgt spid="54"/>
                                        </p:tgtEl>
                                        <p:attrNameLst>
                                          <p:attrName>ppt_x</p:attrName>
                                          <p:attrName>ppt_y</p:attrName>
                                        </p:attrNameLst>
                                      </p:cBhvr>
                                      <p:rCtr x="728" y="0"/>
                                    </p:animMotion>
                                  </p:childTnLst>
                                </p:cTn>
                              </p:par>
                              <p:par>
                                <p:cTn id="93" presetID="6" presetClass="emph" presetSubtype="0" accel="100000" autoRev="1" fill="hold" grpId="2" nodeType="withEffect">
                                  <p:stCondLst>
                                    <p:cond delay="2050"/>
                                  </p:stCondLst>
                                  <p:childTnLst>
                                    <p:animScale>
                                      <p:cBhvr>
                                        <p:cTn id="94" dur="450" fill="hold"/>
                                        <p:tgtEl>
                                          <p:spTgt spid="54"/>
                                        </p:tgtEl>
                                      </p:cBhvr>
                                      <p:by x="92000" y="92000"/>
                                    </p:animScale>
                                  </p:childTnLst>
                                </p:cTn>
                              </p:par>
                              <p:par>
                                <p:cTn id="95" presetID="10" presetClass="entr" presetSubtype="0" fill="hold" grpId="0" nodeType="withEffect">
                                  <p:stCondLst>
                                    <p:cond delay="250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250"/>
                                        <p:tgtEl>
                                          <p:spTgt spid="41"/>
                                        </p:tgtEl>
                                      </p:cBhvr>
                                    </p:animEffect>
                                  </p:childTnLst>
                                </p:cTn>
                              </p:par>
                              <p:par>
                                <p:cTn id="98" presetID="10" presetClass="entr" presetSubtype="0" fill="hold" grpId="0" nodeType="withEffect">
                                  <p:stCondLst>
                                    <p:cond delay="285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950"/>
                                        <p:tgtEl>
                                          <p:spTgt spid="55"/>
                                        </p:tgtEl>
                                      </p:cBhvr>
                                    </p:animEffect>
                                  </p:childTnLst>
                                </p:cTn>
                              </p:par>
                              <p:par>
                                <p:cTn id="101" presetID="63" presetClass="path" presetSubtype="0" decel="100000" fill="hold" grpId="1" nodeType="withEffect">
                                  <p:stCondLst>
                                    <p:cond delay="2850"/>
                                  </p:stCondLst>
                                  <p:childTnLst>
                                    <p:animMotion origin="layout" path="M -0.01455 3.19564E-6 L -4.75619E-6 3.19564E-6 " pathEditMode="relative" rAng="0" ptsTypes="AA">
                                      <p:cBhvr>
                                        <p:cTn id="102" dur="950" fill="hold"/>
                                        <p:tgtEl>
                                          <p:spTgt spid="55"/>
                                        </p:tgtEl>
                                        <p:attrNameLst>
                                          <p:attrName>ppt_x</p:attrName>
                                          <p:attrName>ppt_y</p:attrName>
                                        </p:attrNameLst>
                                      </p:cBhvr>
                                      <p:rCtr x="728" y="0"/>
                                    </p:animMotion>
                                  </p:childTnLst>
                                </p:cTn>
                              </p:par>
                              <p:par>
                                <p:cTn id="103" presetID="6" presetClass="emph" presetSubtype="0" accel="100000" autoRev="1" fill="hold" grpId="2" nodeType="withEffect">
                                  <p:stCondLst>
                                    <p:cond delay="2150"/>
                                  </p:stCondLst>
                                  <p:childTnLst>
                                    <p:animScale>
                                      <p:cBhvr>
                                        <p:cTn id="104" dur="500" fill="hold"/>
                                        <p:tgtEl>
                                          <p:spTgt spid="55"/>
                                        </p:tgtEl>
                                      </p:cBhvr>
                                      <p:by x="92000" y="92000"/>
                                    </p:animScale>
                                  </p:childTnLst>
                                </p:cTn>
                              </p:par>
                              <p:par>
                                <p:cTn id="105" presetID="1" presetClass="entr" presetSubtype="0" fill="hold" grpId="0" nodeType="withEffect">
                                  <p:stCondLst>
                                    <p:cond delay="2750"/>
                                  </p:stCondLst>
                                  <p:childTnLst>
                                    <p:set>
                                      <p:cBhvr>
                                        <p:cTn id="106" dur="1" fill="hold">
                                          <p:stCondLst>
                                            <p:cond delay="0"/>
                                          </p:stCondLst>
                                        </p:cTn>
                                        <p:tgtEl>
                                          <p:spTgt spid="39"/>
                                        </p:tgtEl>
                                        <p:attrNameLst>
                                          <p:attrName>style.visibility</p:attrName>
                                        </p:attrNameLst>
                                      </p:cBhvr>
                                      <p:to>
                                        <p:strVal val="visible"/>
                                      </p:to>
                                    </p:set>
                                  </p:childTnLst>
                                </p:cTn>
                              </p:par>
                              <p:par>
                                <p:cTn id="107" presetID="10" presetClass="entr" presetSubtype="0" fill="hold" grpId="0" nodeType="withEffect">
                                  <p:stCondLst>
                                    <p:cond delay="2050"/>
                                  </p:stCondLst>
                                  <p:childTnLst>
                                    <p:set>
                                      <p:cBhvr>
                                        <p:cTn id="108" dur="1" fill="hold">
                                          <p:stCondLst>
                                            <p:cond delay="0"/>
                                          </p:stCondLst>
                                        </p:cTn>
                                        <p:tgtEl>
                                          <p:spTgt spid="56"/>
                                        </p:tgtEl>
                                        <p:attrNameLst>
                                          <p:attrName>style.visibility</p:attrName>
                                        </p:attrNameLst>
                                      </p:cBhvr>
                                      <p:to>
                                        <p:strVal val="visible"/>
                                      </p:to>
                                    </p:set>
                                    <p:animEffect transition="in" filter="fade">
                                      <p:cBhvr>
                                        <p:cTn id="109" dur="950"/>
                                        <p:tgtEl>
                                          <p:spTgt spid="56"/>
                                        </p:tgtEl>
                                      </p:cBhvr>
                                    </p:animEffect>
                                  </p:childTnLst>
                                </p:cTn>
                              </p:par>
                              <p:par>
                                <p:cTn id="110" presetID="63" presetClass="path" presetSubtype="0" decel="100000" fill="hold" grpId="1" nodeType="withEffect">
                                  <p:stCondLst>
                                    <p:cond delay="2050"/>
                                  </p:stCondLst>
                                  <p:childTnLst>
                                    <p:animMotion origin="layout" path="M -0.01455 2.62823E-6 L -3.70437E-6 2.62823E-6 " pathEditMode="relative" rAng="0" ptsTypes="AA">
                                      <p:cBhvr>
                                        <p:cTn id="111" dur="950" fill="hold"/>
                                        <p:tgtEl>
                                          <p:spTgt spid="56"/>
                                        </p:tgtEl>
                                        <p:attrNameLst>
                                          <p:attrName>ppt_x</p:attrName>
                                          <p:attrName>ppt_y</p:attrName>
                                        </p:attrNameLst>
                                      </p:cBhvr>
                                      <p:rCtr x="728" y="0"/>
                                    </p:animMotion>
                                  </p:childTnLst>
                                </p:cTn>
                              </p:par>
                              <p:par>
                                <p:cTn id="112" presetID="6" presetClass="emph" presetSubtype="0" accel="100000" autoRev="1" fill="hold" grpId="2" nodeType="withEffect">
                                  <p:stCondLst>
                                    <p:cond delay="1350"/>
                                  </p:stCondLst>
                                  <p:childTnLst>
                                    <p:animScale>
                                      <p:cBhvr>
                                        <p:cTn id="113" dur="500" fill="hold"/>
                                        <p:tgtEl>
                                          <p:spTgt spid="56"/>
                                        </p:tgtEl>
                                      </p:cBhvr>
                                      <p:by x="92000" y="92000"/>
                                    </p:animScale>
                                  </p:childTnLst>
                                </p:cTn>
                              </p:par>
                              <p:par>
                                <p:cTn id="114" presetID="10" presetClass="entr" presetSubtype="0" fill="hold" grpId="0" nodeType="withEffect">
                                  <p:stCondLst>
                                    <p:cond delay="2150"/>
                                  </p:stCondLst>
                                  <p:childTnLst>
                                    <p:set>
                                      <p:cBhvr>
                                        <p:cTn id="115" dur="1" fill="hold">
                                          <p:stCondLst>
                                            <p:cond delay="0"/>
                                          </p:stCondLst>
                                        </p:cTn>
                                        <p:tgtEl>
                                          <p:spTgt spid="57"/>
                                        </p:tgtEl>
                                        <p:attrNameLst>
                                          <p:attrName>style.visibility</p:attrName>
                                        </p:attrNameLst>
                                      </p:cBhvr>
                                      <p:to>
                                        <p:strVal val="visible"/>
                                      </p:to>
                                    </p:set>
                                    <p:animEffect transition="in" filter="fade">
                                      <p:cBhvr>
                                        <p:cTn id="116" dur="950"/>
                                        <p:tgtEl>
                                          <p:spTgt spid="57"/>
                                        </p:tgtEl>
                                      </p:cBhvr>
                                    </p:animEffect>
                                  </p:childTnLst>
                                </p:cTn>
                              </p:par>
                              <p:par>
                                <p:cTn id="117" presetID="63" presetClass="path" presetSubtype="0" decel="100000" fill="hold" grpId="1" nodeType="withEffect">
                                  <p:stCondLst>
                                    <p:cond delay="2150"/>
                                  </p:stCondLst>
                                  <p:childTnLst>
                                    <p:animMotion origin="layout" path="M -0.01455 -3.0867E-6 L -3.70437E-6 -3.0867E-6 " pathEditMode="relative" rAng="0" ptsTypes="AA">
                                      <p:cBhvr>
                                        <p:cTn id="118" dur="950" fill="hold"/>
                                        <p:tgtEl>
                                          <p:spTgt spid="57"/>
                                        </p:tgtEl>
                                        <p:attrNameLst>
                                          <p:attrName>ppt_x</p:attrName>
                                          <p:attrName>ppt_y</p:attrName>
                                        </p:attrNameLst>
                                      </p:cBhvr>
                                      <p:rCtr x="728" y="0"/>
                                    </p:animMotion>
                                  </p:childTnLst>
                                </p:cTn>
                              </p:par>
                              <p:par>
                                <p:cTn id="119" presetID="6" presetClass="emph" presetSubtype="0" accel="100000" autoRev="1" fill="hold" grpId="2" nodeType="withEffect">
                                  <p:stCondLst>
                                    <p:cond delay="1450"/>
                                  </p:stCondLst>
                                  <p:childTnLst>
                                    <p:animScale>
                                      <p:cBhvr>
                                        <p:cTn id="120" dur="500" fill="hold"/>
                                        <p:tgtEl>
                                          <p:spTgt spid="57"/>
                                        </p:tgtEl>
                                      </p:cBhvr>
                                      <p:by x="92000" y="92000"/>
                                    </p:animScale>
                                  </p:childTnLst>
                                </p:cTn>
                              </p:par>
                              <p:par>
                                <p:cTn id="121" presetID="10" presetClass="entr" presetSubtype="0" fill="hold" grpId="0" nodeType="withEffect">
                                  <p:stCondLst>
                                    <p:cond delay="2250"/>
                                  </p:stCondLst>
                                  <p:childTnLst>
                                    <p:set>
                                      <p:cBhvr>
                                        <p:cTn id="122" dur="1" fill="hold">
                                          <p:stCondLst>
                                            <p:cond delay="0"/>
                                          </p:stCondLst>
                                        </p:cTn>
                                        <p:tgtEl>
                                          <p:spTgt spid="58"/>
                                        </p:tgtEl>
                                        <p:attrNameLst>
                                          <p:attrName>style.visibility</p:attrName>
                                        </p:attrNameLst>
                                      </p:cBhvr>
                                      <p:to>
                                        <p:strVal val="visible"/>
                                      </p:to>
                                    </p:set>
                                    <p:animEffect transition="in" filter="fade">
                                      <p:cBhvr>
                                        <p:cTn id="123" dur="950"/>
                                        <p:tgtEl>
                                          <p:spTgt spid="58"/>
                                        </p:tgtEl>
                                      </p:cBhvr>
                                    </p:animEffect>
                                  </p:childTnLst>
                                </p:cTn>
                              </p:par>
                              <p:par>
                                <p:cTn id="124" presetID="63" presetClass="path" presetSubtype="0" decel="100000" fill="hold" grpId="1" nodeType="withEffect">
                                  <p:stCondLst>
                                    <p:cond delay="2250"/>
                                  </p:stCondLst>
                                  <p:childTnLst>
                                    <p:animMotion origin="layout" path="M -0.01455 2.62823E-6 L -2.97166E-6 2.62823E-6 " pathEditMode="relative" rAng="0" ptsTypes="AA">
                                      <p:cBhvr>
                                        <p:cTn id="125" dur="950" fill="hold"/>
                                        <p:tgtEl>
                                          <p:spTgt spid="58"/>
                                        </p:tgtEl>
                                        <p:attrNameLst>
                                          <p:attrName>ppt_x</p:attrName>
                                          <p:attrName>ppt_y</p:attrName>
                                        </p:attrNameLst>
                                      </p:cBhvr>
                                      <p:rCtr x="728" y="0"/>
                                    </p:animMotion>
                                  </p:childTnLst>
                                </p:cTn>
                              </p:par>
                              <p:par>
                                <p:cTn id="126" presetID="6" presetClass="emph" presetSubtype="0" accel="100000" autoRev="1" fill="hold" grpId="2" nodeType="withEffect">
                                  <p:stCondLst>
                                    <p:cond delay="1550"/>
                                  </p:stCondLst>
                                  <p:childTnLst>
                                    <p:animScale>
                                      <p:cBhvr>
                                        <p:cTn id="127" dur="500" fill="hold"/>
                                        <p:tgtEl>
                                          <p:spTgt spid="58"/>
                                        </p:tgtEl>
                                      </p:cBhvr>
                                      <p:by x="92000" y="92000"/>
                                    </p:animScale>
                                  </p:childTnLst>
                                </p:cTn>
                              </p:par>
                              <p:par>
                                <p:cTn id="128" presetID="10" presetClass="entr" presetSubtype="0" fill="hold" grpId="0" nodeType="withEffect">
                                  <p:stCondLst>
                                    <p:cond delay="2350"/>
                                  </p:stCondLst>
                                  <p:childTnLst>
                                    <p:set>
                                      <p:cBhvr>
                                        <p:cTn id="129" dur="1" fill="hold">
                                          <p:stCondLst>
                                            <p:cond delay="0"/>
                                          </p:stCondLst>
                                        </p:cTn>
                                        <p:tgtEl>
                                          <p:spTgt spid="59"/>
                                        </p:tgtEl>
                                        <p:attrNameLst>
                                          <p:attrName>style.visibility</p:attrName>
                                        </p:attrNameLst>
                                      </p:cBhvr>
                                      <p:to>
                                        <p:strVal val="visible"/>
                                      </p:to>
                                    </p:set>
                                    <p:animEffect transition="in" filter="fade">
                                      <p:cBhvr>
                                        <p:cTn id="130" dur="950"/>
                                        <p:tgtEl>
                                          <p:spTgt spid="59"/>
                                        </p:tgtEl>
                                      </p:cBhvr>
                                    </p:animEffect>
                                  </p:childTnLst>
                                </p:cTn>
                              </p:par>
                              <p:par>
                                <p:cTn id="131" presetID="63" presetClass="path" presetSubtype="0" decel="100000" fill="hold" grpId="1" nodeType="withEffect">
                                  <p:stCondLst>
                                    <p:cond delay="2350"/>
                                  </p:stCondLst>
                                  <p:childTnLst>
                                    <p:animMotion origin="layout" path="M -0.01455 -3.0867E-6 L -2.97166E-6 -3.0867E-6 " pathEditMode="relative" rAng="0" ptsTypes="AA">
                                      <p:cBhvr>
                                        <p:cTn id="132" dur="950" fill="hold"/>
                                        <p:tgtEl>
                                          <p:spTgt spid="59"/>
                                        </p:tgtEl>
                                        <p:attrNameLst>
                                          <p:attrName>ppt_x</p:attrName>
                                          <p:attrName>ppt_y</p:attrName>
                                        </p:attrNameLst>
                                      </p:cBhvr>
                                      <p:rCtr x="728" y="0"/>
                                    </p:animMotion>
                                  </p:childTnLst>
                                </p:cTn>
                              </p:par>
                              <p:par>
                                <p:cTn id="133" presetID="6" presetClass="emph" presetSubtype="0" accel="100000" autoRev="1" fill="hold" grpId="2" nodeType="withEffect">
                                  <p:stCondLst>
                                    <p:cond delay="1650"/>
                                  </p:stCondLst>
                                  <p:childTnLst>
                                    <p:animScale>
                                      <p:cBhvr>
                                        <p:cTn id="134" dur="500" fill="hold"/>
                                        <p:tgtEl>
                                          <p:spTgt spid="59"/>
                                        </p:tgtEl>
                                      </p:cBhvr>
                                      <p:by x="92000" y="92000"/>
                                    </p:animScale>
                                  </p:childTnLst>
                                </p:cTn>
                              </p:par>
                              <p:par>
                                <p:cTn id="135" presetID="10" presetClass="entr" presetSubtype="0" fill="hold" grpId="0" nodeType="withEffect">
                                  <p:stCondLst>
                                    <p:cond delay="2450"/>
                                  </p:stCondLst>
                                  <p:childTnLst>
                                    <p:set>
                                      <p:cBhvr>
                                        <p:cTn id="136" dur="1" fill="hold">
                                          <p:stCondLst>
                                            <p:cond delay="0"/>
                                          </p:stCondLst>
                                        </p:cTn>
                                        <p:tgtEl>
                                          <p:spTgt spid="60"/>
                                        </p:tgtEl>
                                        <p:attrNameLst>
                                          <p:attrName>style.visibility</p:attrName>
                                        </p:attrNameLst>
                                      </p:cBhvr>
                                      <p:to>
                                        <p:strVal val="visible"/>
                                      </p:to>
                                    </p:set>
                                    <p:animEffect transition="in" filter="fade">
                                      <p:cBhvr>
                                        <p:cTn id="137" dur="950"/>
                                        <p:tgtEl>
                                          <p:spTgt spid="60"/>
                                        </p:tgtEl>
                                      </p:cBhvr>
                                    </p:animEffect>
                                  </p:childTnLst>
                                </p:cTn>
                              </p:par>
                              <p:par>
                                <p:cTn id="138" presetID="63" presetClass="path" presetSubtype="0" decel="100000" fill="hold" grpId="1" nodeType="withEffect">
                                  <p:stCondLst>
                                    <p:cond delay="2450"/>
                                  </p:stCondLst>
                                  <p:childTnLst>
                                    <p:animMotion origin="layout" path="M -0.01456 2.62823E-6 L 4.81491E-6 2.62823E-6 " pathEditMode="relative" rAng="0" ptsTypes="AA">
                                      <p:cBhvr>
                                        <p:cTn id="139" dur="950" fill="hold"/>
                                        <p:tgtEl>
                                          <p:spTgt spid="60"/>
                                        </p:tgtEl>
                                        <p:attrNameLst>
                                          <p:attrName>ppt_x</p:attrName>
                                          <p:attrName>ppt_y</p:attrName>
                                        </p:attrNameLst>
                                      </p:cBhvr>
                                      <p:rCtr x="728" y="0"/>
                                    </p:animMotion>
                                  </p:childTnLst>
                                </p:cTn>
                              </p:par>
                              <p:par>
                                <p:cTn id="140" presetID="6" presetClass="emph" presetSubtype="0" accel="100000" autoRev="1" fill="hold" grpId="2" nodeType="withEffect">
                                  <p:stCondLst>
                                    <p:cond delay="1750"/>
                                  </p:stCondLst>
                                  <p:childTnLst>
                                    <p:animScale>
                                      <p:cBhvr>
                                        <p:cTn id="141" dur="500" fill="hold"/>
                                        <p:tgtEl>
                                          <p:spTgt spid="60"/>
                                        </p:tgtEl>
                                      </p:cBhvr>
                                      <p:by x="92000" y="92000"/>
                                    </p:animScale>
                                  </p:childTnLst>
                                </p:cTn>
                              </p:par>
                              <p:par>
                                <p:cTn id="142" presetID="10" presetClass="entr" presetSubtype="0" fill="hold" grpId="0" nodeType="withEffect">
                                  <p:stCondLst>
                                    <p:cond delay="2550"/>
                                  </p:stCondLst>
                                  <p:childTnLst>
                                    <p:set>
                                      <p:cBhvr>
                                        <p:cTn id="143" dur="1" fill="hold">
                                          <p:stCondLst>
                                            <p:cond delay="0"/>
                                          </p:stCondLst>
                                        </p:cTn>
                                        <p:tgtEl>
                                          <p:spTgt spid="61"/>
                                        </p:tgtEl>
                                        <p:attrNameLst>
                                          <p:attrName>style.visibility</p:attrName>
                                        </p:attrNameLst>
                                      </p:cBhvr>
                                      <p:to>
                                        <p:strVal val="visible"/>
                                      </p:to>
                                    </p:set>
                                    <p:animEffect transition="in" filter="fade">
                                      <p:cBhvr>
                                        <p:cTn id="144" dur="950"/>
                                        <p:tgtEl>
                                          <p:spTgt spid="61"/>
                                        </p:tgtEl>
                                      </p:cBhvr>
                                    </p:animEffect>
                                  </p:childTnLst>
                                </p:cTn>
                              </p:par>
                              <p:par>
                                <p:cTn id="145" presetID="63" presetClass="path" presetSubtype="0" decel="100000" fill="hold" grpId="1" nodeType="withEffect">
                                  <p:stCondLst>
                                    <p:cond delay="2550"/>
                                  </p:stCondLst>
                                  <p:childTnLst>
                                    <p:animMotion origin="layout" path="M -0.01456 -3.0867E-6 L 4.81491E-6 -3.0867E-6 " pathEditMode="relative" rAng="0" ptsTypes="AA">
                                      <p:cBhvr>
                                        <p:cTn id="146" dur="950" fill="hold"/>
                                        <p:tgtEl>
                                          <p:spTgt spid="61"/>
                                        </p:tgtEl>
                                        <p:attrNameLst>
                                          <p:attrName>ppt_x</p:attrName>
                                          <p:attrName>ppt_y</p:attrName>
                                        </p:attrNameLst>
                                      </p:cBhvr>
                                      <p:rCtr x="728" y="0"/>
                                    </p:animMotion>
                                  </p:childTnLst>
                                </p:cTn>
                              </p:par>
                              <p:par>
                                <p:cTn id="147" presetID="6" presetClass="emph" presetSubtype="0" accel="100000" autoRev="1" fill="hold" grpId="2" nodeType="withEffect">
                                  <p:stCondLst>
                                    <p:cond delay="1850"/>
                                  </p:stCondLst>
                                  <p:childTnLst>
                                    <p:animScale>
                                      <p:cBhvr>
                                        <p:cTn id="148" dur="500" fill="hold"/>
                                        <p:tgtEl>
                                          <p:spTgt spid="61"/>
                                        </p:tgtEl>
                                      </p:cBhvr>
                                      <p:by x="92000" y="92000"/>
                                    </p:animScale>
                                  </p:childTnLst>
                                </p:cTn>
                              </p:par>
                              <p:par>
                                <p:cTn id="149" presetID="10" presetClass="entr" presetSubtype="0" fill="hold" grpId="0" nodeType="withEffect">
                                  <p:stCondLst>
                                    <p:cond delay="2650"/>
                                  </p:stCondLst>
                                  <p:childTnLst>
                                    <p:set>
                                      <p:cBhvr>
                                        <p:cTn id="150" dur="1" fill="hold">
                                          <p:stCondLst>
                                            <p:cond delay="0"/>
                                          </p:stCondLst>
                                        </p:cTn>
                                        <p:tgtEl>
                                          <p:spTgt spid="62"/>
                                        </p:tgtEl>
                                        <p:attrNameLst>
                                          <p:attrName>style.visibility</p:attrName>
                                        </p:attrNameLst>
                                      </p:cBhvr>
                                      <p:to>
                                        <p:strVal val="visible"/>
                                      </p:to>
                                    </p:set>
                                    <p:animEffect transition="in" filter="fade">
                                      <p:cBhvr>
                                        <p:cTn id="151" dur="950"/>
                                        <p:tgtEl>
                                          <p:spTgt spid="62"/>
                                        </p:tgtEl>
                                      </p:cBhvr>
                                    </p:animEffect>
                                  </p:childTnLst>
                                </p:cTn>
                              </p:par>
                              <p:par>
                                <p:cTn id="152" presetID="63" presetClass="path" presetSubtype="0" decel="100000" fill="hold" grpId="1" nodeType="withEffect">
                                  <p:stCondLst>
                                    <p:cond delay="2650"/>
                                  </p:stCondLst>
                                  <p:childTnLst>
                                    <p:animMotion origin="layout" path="M -0.01455 2.62823E-6 L 2.50191E-7 2.62823E-6 " pathEditMode="relative" rAng="0" ptsTypes="AA">
                                      <p:cBhvr>
                                        <p:cTn id="153" dur="950" fill="hold"/>
                                        <p:tgtEl>
                                          <p:spTgt spid="62"/>
                                        </p:tgtEl>
                                        <p:attrNameLst>
                                          <p:attrName>ppt_x</p:attrName>
                                          <p:attrName>ppt_y</p:attrName>
                                        </p:attrNameLst>
                                      </p:cBhvr>
                                      <p:rCtr x="728" y="0"/>
                                    </p:animMotion>
                                  </p:childTnLst>
                                </p:cTn>
                              </p:par>
                              <p:par>
                                <p:cTn id="154" presetID="6" presetClass="emph" presetSubtype="0" accel="100000" autoRev="1" fill="hold" grpId="2" nodeType="withEffect">
                                  <p:stCondLst>
                                    <p:cond delay="1950"/>
                                  </p:stCondLst>
                                  <p:childTnLst>
                                    <p:animScale>
                                      <p:cBhvr>
                                        <p:cTn id="155" dur="500" fill="hold"/>
                                        <p:tgtEl>
                                          <p:spTgt spid="62"/>
                                        </p:tgtEl>
                                      </p:cBhvr>
                                      <p:by x="92000" y="92000"/>
                                    </p:animScale>
                                  </p:childTnLst>
                                </p:cTn>
                              </p:par>
                              <p:par>
                                <p:cTn id="156" presetID="10" presetClass="entr" presetSubtype="0" fill="hold" grpId="0" nodeType="withEffect">
                                  <p:stCondLst>
                                    <p:cond delay="2750"/>
                                  </p:stCondLst>
                                  <p:childTnLst>
                                    <p:set>
                                      <p:cBhvr>
                                        <p:cTn id="157" dur="1" fill="hold">
                                          <p:stCondLst>
                                            <p:cond delay="0"/>
                                          </p:stCondLst>
                                        </p:cTn>
                                        <p:tgtEl>
                                          <p:spTgt spid="63"/>
                                        </p:tgtEl>
                                        <p:attrNameLst>
                                          <p:attrName>style.visibility</p:attrName>
                                        </p:attrNameLst>
                                      </p:cBhvr>
                                      <p:to>
                                        <p:strVal val="visible"/>
                                      </p:to>
                                    </p:set>
                                    <p:animEffect transition="in" filter="fade">
                                      <p:cBhvr>
                                        <p:cTn id="158" dur="950"/>
                                        <p:tgtEl>
                                          <p:spTgt spid="63"/>
                                        </p:tgtEl>
                                      </p:cBhvr>
                                    </p:animEffect>
                                  </p:childTnLst>
                                </p:cTn>
                              </p:par>
                              <p:par>
                                <p:cTn id="159" presetID="63" presetClass="path" presetSubtype="0" decel="100000" fill="hold" grpId="1" nodeType="withEffect">
                                  <p:stCondLst>
                                    <p:cond delay="2750"/>
                                  </p:stCondLst>
                                  <p:childTnLst>
                                    <p:animMotion origin="layout" path="M -0.01455 -3.0867E-6 L 2.50191E-7 -3.0867E-6 " pathEditMode="relative" rAng="0" ptsTypes="AA">
                                      <p:cBhvr>
                                        <p:cTn id="160" dur="950" fill="hold"/>
                                        <p:tgtEl>
                                          <p:spTgt spid="63"/>
                                        </p:tgtEl>
                                        <p:attrNameLst>
                                          <p:attrName>ppt_x</p:attrName>
                                          <p:attrName>ppt_y</p:attrName>
                                        </p:attrNameLst>
                                      </p:cBhvr>
                                      <p:rCtr x="728" y="0"/>
                                    </p:animMotion>
                                  </p:childTnLst>
                                </p:cTn>
                              </p:par>
                              <p:par>
                                <p:cTn id="161" presetID="6" presetClass="emph" presetSubtype="0" accel="100000" autoRev="1" fill="hold" grpId="2" nodeType="withEffect">
                                  <p:stCondLst>
                                    <p:cond delay="2050"/>
                                  </p:stCondLst>
                                  <p:childTnLst>
                                    <p:animScale>
                                      <p:cBhvr>
                                        <p:cTn id="162" dur="500" fill="hold"/>
                                        <p:tgtEl>
                                          <p:spTgt spid="6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p:tmplLst>
          <p:tmpl>
            <p:tnLst>
              <p:par>
                <p:cTn presetID="10" presetClass="entr" presetSubtype="0" fill="hold" nodeType="withEffect">
                  <p:stCondLst>
                    <p:cond delay="2150"/>
                  </p:stCondLst>
                  <p:childTnLst>
                    <p:set>
                      <p:cBhvr>
                        <p:cTn dur="1" fill="hold">
                          <p:stCondLst>
                            <p:cond delay="0"/>
                          </p:stCondLst>
                        </p:cTn>
                        <p:tgtEl>
                          <p:spTgt spid="48"/>
                        </p:tgtEl>
                        <p:attrNameLst>
                          <p:attrName>style.visibility</p:attrName>
                        </p:attrNameLst>
                      </p:cBhvr>
                      <p:to>
                        <p:strVal val="visible"/>
                      </p:to>
                    </p:set>
                    <p:animEffect transition="in" filter="fade">
                      <p:cBhvr>
                        <p:cTn dur="950"/>
                        <p:tgtEl>
                          <p:spTgt spid="48"/>
                        </p:tgtEl>
                      </p:cBhvr>
                    </p:animEffect>
                  </p:childTnLst>
                </p:cTn>
              </p:par>
            </p:tnLst>
          </p:tmpl>
        </p:tmplLst>
      </p:bldP>
      <p:bldP spid="48" grpId="1">
        <p:tmplLst>
          <p:tmpl>
            <p:tnLst>
              <p:par>
                <p:cTn presetID="63" presetClass="path" presetSubtype="0" decel="100000" fill="hold" nodeType="withEffect">
                  <p:stCondLst>
                    <p:cond delay="2150"/>
                  </p:stCondLst>
                  <p:childTnLst>
                    <p:animMotion origin="layout" path="M -0.01455 -3.60418E-6 L -4.00817E-6 -3.60418E-6 " pathEditMode="relative" rAng="0" ptsTypes="AA">
                      <p:cBhvr>
                        <p:cTn dur="950" fill="hold"/>
                        <p:tgtEl>
                          <p:spTgt spid="48"/>
                        </p:tgtEl>
                        <p:attrNameLst>
                          <p:attrName>ppt_x</p:attrName>
                          <p:attrName>ppt_y</p:attrName>
                        </p:attrNameLst>
                      </p:cBhvr>
                      <p:rCtr x="728" y="0"/>
                    </p:animMotion>
                  </p:childTnLst>
                </p:cTn>
              </p:par>
            </p:tnLst>
          </p:tmpl>
        </p:tmplLst>
      </p:bldP>
      <p:bldP spid="48" grpId="2">
        <p:tmplLst>
          <p:tmpl>
            <p:tnLst>
              <p:par>
                <p:cTn presetID="6" presetClass="emph" presetSubtype="0" accel="100000" autoRev="1" fill="hold" nodeType="withEffect">
                  <p:stCondLst>
                    <p:cond delay="1450"/>
                  </p:stCondLst>
                  <p:childTnLst>
                    <p:animScale>
                      <p:cBhvr>
                        <p:cTn dur="500" fill="hold"/>
                        <p:tgtEl>
                          <p:spTgt spid="48"/>
                        </p:tgtEl>
                      </p:cBhvr>
                      <p:by x="92000" y="92000"/>
                    </p:animScale>
                  </p:childTnLst>
                </p:cTn>
              </p:par>
            </p:tnLst>
          </p:tmpl>
        </p:tmplLst>
      </p:bldP>
      <p:bldP spid="49" grpId="0">
        <p:tmplLst>
          <p:tmpl>
            <p:tnLst>
              <p:par>
                <p:cTn presetID="10" presetClass="entr" presetSubtype="0" fill="hold" nodeType="withEffect">
                  <p:stCondLst>
                    <p:cond delay="2250"/>
                  </p:stCondLst>
                  <p:childTnLst>
                    <p:set>
                      <p:cBhvr>
                        <p:cTn dur="1" fill="hold">
                          <p:stCondLst>
                            <p:cond delay="0"/>
                          </p:stCondLst>
                        </p:cTn>
                        <p:tgtEl>
                          <p:spTgt spid="49"/>
                        </p:tgtEl>
                        <p:attrNameLst>
                          <p:attrName>style.visibility</p:attrName>
                        </p:attrNameLst>
                      </p:cBhvr>
                      <p:to>
                        <p:strVal val="visible"/>
                      </p:to>
                    </p:set>
                    <p:animEffect transition="in" filter="fade">
                      <p:cBhvr>
                        <p:cTn dur="950"/>
                        <p:tgtEl>
                          <p:spTgt spid="49"/>
                        </p:tgtEl>
                      </p:cBhvr>
                    </p:animEffect>
                  </p:childTnLst>
                </p:cTn>
              </p:par>
            </p:tnLst>
          </p:tmpl>
        </p:tmplLst>
      </p:bldP>
      <p:bldP spid="49" grpId="1">
        <p:tmplLst>
          <p:tmpl>
            <p:tnLst>
              <p:par>
                <p:cTn presetID="63" presetClass="path" presetSubtype="0" decel="100000" fill="hold" nodeType="withEffect">
                  <p:stCondLst>
                    <p:cond delay="2250"/>
                  </p:stCondLst>
                  <p:childTnLst>
                    <p:animMotion origin="layout" path="M -0.01455 3.19564E-6 L -4.00817E-6 3.19564E-6 " pathEditMode="relative" rAng="0" ptsTypes="AA">
                      <p:cBhvr>
                        <p:cTn dur="950" fill="hold"/>
                        <p:tgtEl>
                          <p:spTgt spid="49"/>
                        </p:tgtEl>
                        <p:attrNameLst>
                          <p:attrName>ppt_x</p:attrName>
                          <p:attrName>ppt_y</p:attrName>
                        </p:attrNameLst>
                      </p:cBhvr>
                      <p:rCtr x="728" y="0"/>
                    </p:animMotion>
                  </p:childTnLst>
                </p:cTn>
              </p:par>
            </p:tnLst>
          </p:tmpl>
        </p:tmplLst>
      </p:bldP>
      <p:bldP spid="49" grpId="2">
        <p:tmplLst>
          <p:tmpl>
            <p:tnLst>
              <p:par>
                <p:cTn presetID="6" presetClass="emph" presetSubtype="0" accel="100000" autoRev="1" fill="hold" nodeType="withEffect">
                  <p:stCondLst>
                    <p:cond delay="1550"/>
                  </p:stCondLst>
                  <p:childTnLst>
                    <p:animScale>
                      <p:cBhvr>
                        <p:cTn dur="500" fill="hold"/>
                        <p:tgtEl>
                          <p:spTgt spid="49"/>
                        </p:tgtEl>
                      </p:cBhvr>
                      <p:by x="92000" y="92000"/>
                    </p:animScale>
                  </p:childTnLst>
                </p:cTn>
              </p:par>
            </p:tnLst>
          </p:tmpl>
        </p:tmplLst>
      </p:bldP>
      <p:bldP spid="50" grpId="0">
        <p:tmplLst>
          <p:tmpl>
            <p:tnLst>
              <p:par>
                <p:cTn presetID="10" presetClass="entr" presetSubtype="0" fill="hold" nodeType="withEffect">
                  <p:stCondLst>
                    <p:cond delay="2350"/>
                  </p:stCondLst>
                  <p:childTnLst>
                    <p:set>
                      <p:cBhvr>
                        <p:cTn dur="1" fill="hold">
                          <p:stCondLst>
                            <p:cond delay="0"/>
                          </p:stCondLst>
                        </p:cTn>
                        <p:tgtEl>
                          <p:spTgt spid="50"/>
                        </p:tgtEl>
                        <p:attrNameLst>
                          <p:attrName>style.visibility</p:attrName>
                        </p:attrNameLst>
                      </p:cBhvr>
                      <p:to>
                        <p:strVal val="visible"/>
                      </p:to>
                    </p:set>
                    <p:animEffect transition="in" filter="fade">
                      <p:cBhvr>
                        <p:cTn dur="950"/>
                        <p:tgtEl>
                          <p:spTgt spid="50"/>
                        </p:tgtEl>
                      </p:cBhvr>
                    </p:animEffect>
                  </p:childTnLst>
                </p:cTn>
              </p:par>
            </p:tnLst>
          </p:tmpl>
        </p:tmplLst>
      </p:bldP>
      <p:bldP spid="50" grpId="1">
        <p:tmplLst>
          <p:tmpl>
            <p:tnLst>
              <p:par>
                <p:cTn presetID="63" presetClass="path" presetSubtype="0" decel="100000" fill="hold" nodeType="withEffect">
                  <p:stCondLst>
                    <p:cond delay="2350"/>
                  </p:stCondLst>
                  <p:childTnLst>
                    <p:animMotion origin="layout" path="M -0.01455 -3.60418E-6 L -3.29334E-7 -3.60418E-6 " pathEditMode="relative" rAng="0" ptsTypes="AA">
                      <p:cBhvr>
                        <p:cTn dur="950" fill="hold"/>
                        <p:tgtEl>
                          <p:spTgt spid="50"/>
                        </p:tgtEl>
                        <p:attrNameLst>
                          <p:attrName>ppt_x</p:attrName>
                          <p:attrName>ppt_y</p:attrName>
                        </p:attrNameLst>
                      </p:cBhvr>
                      <p:rCtr x="728" y="0"/>
                    </p:animMotion>
                  </p:childTnLst>
                </p:cTn>
              </p:par>
            </p:tnLst>
          </p:tmpl>
        </p:tmplLst>
      </p:bldP>
      <p:bldP spid="50" grpId="2">
        <p:tmplLst>
          <p:tmpl>
            <p:tnLst>
              <p:par>
                <p:cTn presetID="6" presetClass="emph" presetSubtype="0" accel="100000" autoRev="1" fill="hold" nodeType="withEffect">
                  <p:stCondLst>
                    <p:cond delay="1650"/>
                  </p:stCondLst>
                  <p:childTnLst>
                    <p:animScale>
                      <p:cBhvr>
                        <p:cTn dur="500" fill="hold"/>
                        <p:tgtEl>
                          <p:spTgt spid="50"/>
                        </p:tgtEl>
                      </p:cBhvr>
                      <p:by x="92000" y="92000"/>
                    </p:animScale>
                  </p:childTnLst>
                </p:cTn>
              </p:par>
            </p:tnLst>
          </p:tmpl>
        </p:tmplLst>
      </p:bldP>
      <p:bldP spid="51" grpId="0">
        <p:tmplLst>
          <p:tmpl>
            <p:tnLst>
              <p:par>
                <p:cTn presetID="10" presetClass="entr" presetSubtype="0" fill="hold" nodeType="withEffect">
                  <p:stCondLst>
                    <p:cond delay="2450"/>
                  </p:stCondLst>
                  <p:childTnLst>
                    <p:set>
                      <p:cBhvr>
                        <p:cTn dur="1" fill="hold">
                          <p:stCondLst>
                            <p:cond delay="0"/>
                          </p:stCondLst>
                        </p:cTn>
                        <p:tgtEl>
                          <p:spTgt spid="51"/>
                        </p:tgtEl>
                        <p:attrNameLst>
                          <p:attrName>style.visibility</p:attrName>
                        </p:attrNameLst>
                      </p:cBhvr>
                      <p:to>
                        <p:strVal val="visible"/>
                      </p:to>
                    </p:set>
                    <p:animEffect transition="in" filter="fade">
                      <p:cBhvr>
                        <p:cTn dur="950"/>
                        <p:tgtEl>
                          <p:spTgt spid="51"/>
                        </p:tgtEl>
                      </p:cBhvr>
                    </p:animEffect>
                  </p:childTnLst>
                </p:cTn>
              </p:par>
            </p:tnLst>
          </p:tmpl>
        </p:tmplLst>
      </p:bldP>
      <p:bldP spid="51" grpId="1">
        <p:tmplLst>
          <p:tmpl>
            <p:tnLst>
              <p:par>
                <p:cTn presetID="63" presetClass="path" presetSubtype="0" decel="100000" fill="hold" nodeType="withEffect">
                  <p:stCondLst>
                    <p:cond delay="2450"/>
                  </p:stCondLst>
                  <p:childTnLst>
                    <p:animMotion origin="layout" path="M -0.01455 3.19564E-6 L -3.29334E-7 3.19564E-6 " pathEditMode="relative" rAng="0" ptsTypes="AA">
                      <p:cBhvr>
                        <p:cTn dur="950" fill="hold"/>
                        <p:tgtEl>
                          <p:spTgt spid="51"/>
                        </p:tgtEl>
                        <p:attrNameLst>
                          <p:attrName>ppt_x</p:attrName>
                          <p:attrName>ppt_y</p:attrName>
                        </p:attrNameLst>
                      </p:cBhvr>
                      <p:rCtr x="728" y="0"/>
                    </p:animMotion>
                  </p:childTnLst>
                </p:cTn>
              </p:par>
            </p:tnLst>
          </p:tmpl>
        </p:tmplLst>
      </p:bldP>
      <p:bldP spid="51" grpId="2">
        <p:tmplLst>
          <p:tmpl>
            <p:tnLst>
              <p:par>
                <p:cTn presetID="6" presetClass="emph" presetSubtype="0" accel="100000" autoRev="1" fill="hold" nodeType="withEffect">
                  <p:stCondLst>
                    <p:cond delay="1750"/>
                  </p:stCondLst>
                  <p:childTnLst>
                    <p:animScale>
                      <p:cBhvr>
                        <p:cTn dur="500" fill="hold"/>
                        <p:tgtEl>
                          <p:spTgt spid="51"/>
                        </p:tgtEl>
                      </p:cBhvr>
                      <p:by x="92000" y="92000"/>
                    </p:animScale>
                  </p:childTnLst>
                </p:cTn>
              </p:par>
            </p:tnLst>
          </p:tmpl>
        </p:tmplLst>
      </p:bldP>
      <p:bldP spid="52" grpId="0">
        <p:tmplLst>
          <p:tmpl>
            <p:tnLst>
              <p:par>
                <p:cTn presetID="10" presetClass="entr" presetSubtype="0" fill="hold" nodeType="withEffect">
                  <p:stCondLst>
                    <p:cond delay="2550"/>
                  </p:stCondLst>
                  <p:childTnLst>
                    <p:set>
                      <p:cBhvr>
                        <p:cTn dur="1" fill="hold">
                          <p:stCondLst>
                            <p:cond delay="0"/>
                          </p:stCondLst>
                        </p:cTn>
                        <p:tgtEl>
                          <p:spTgt spid="52"/>
                        </p:tgtEl>
                        <p:attrNameLst>
                          <p:attrName>style.visibility</p:attrName>
                        </p:attrNameLst>
                      </p:cBhvr>
                      <p:to>
                        <p:strVal val="visible"/>
                      </p:to>
                    </p:set>
                    <p:animEffect transition="in" filter="fade">
                      <p:cBhvr>
                        <p:cTn dur="950"/>
                        <p:tgtEl>
                          <p:spTgt spid="52"/>
                        </p:tgtEl>
                      </p:cBhvr>
                    </p:animEffect>
                  </p:childTnLst>
                </p:cTn>
              </p:par>
            </p:tnLst>
          </p:tmpl>
        </p:tmplLst>
      </p:bldP>
      <p:bldP spid="52" grpId="1">
        <p:tmplLst>
          <p:tmpl>
            <p:tnLst>
              <p:par>
                <p:cTn presetID="63" presetClass="path" presetSubtype="0" decel="100000" fill="hold" nodeType="withEffect">
                  <p:stCondLst>
                    <p:cond delay="2550"/>
                  </p:stCondLst>
                  <p:childTnLst>
                    <p:animMotion origin="layout" path="M -0.01455 -3.60418E-6 L -3.73245E-6 -3.60418E-6 " pathEditMode="relative" rAng="0" ptsTypes="AA">
                      <p:cBhvr>
                        <p:cTn dur="950" fill="hold"/>
                        <p:tgtEl>
                          <p:spTgt spid="52"/>
                        </p:tgtEl>
                        <p:attrNameLst>
                          <p:attrName>ppt_x</p:attrName>
                          <p:attrName>ppt_y</p:attrName>
                        </p:attrNameLst>
                      </p:cBhvr>
                      <p:rCtr x="728" y="0"/>
                    </p:animMotion>
                  </p:childTnLst>
                </p:cTn>
              </p:par>
            </p:tnLst>
          </p:tmpl>
        </p:tmplLst>
      </p:bldP>
      <p:bldP spid="52" grpId="2">
        <p:tmplLst>
          <p:tmpl>
            <p:tnLst>
              <p:par>
                <p:cTn presetID="6" presetClass="emph" presetSubtype="0" accel="100000" autoRev="1" fill="hold" nodeType="withEffect">
                  <p:stCondLst>
                    <p:cond delay="1850"/>
                  </p:stCondLst>
                  <p:childTnLst>
                    <p:animScale>
                      <p:cBhvr>
                        <p:cTn dur="500" fill="hold"/>
                        <p:tgtEl>
                          <p:spTgt spid="52"/>
                        </p:tgtEl>
                      </p:cBhvr>
                      <p:by x="92000" y="92000"/>
                    </p:animScale>
                  </p:childTnLst>
                </p:cTn>
              </p:par>
            </p:tnLst>
          </p:tmpl>
        </p:tmplLst>
      </p:bldP>
      <p:bldP spid="53" grpId="0">
        <p:tmplLst>
          <p:tmpl>
            <p:tnLst>
              <p:par>
                <p:cTn presetID="10" presetClass="entr" presetSubtype="0" fill="hold" nodeType="withEffect">
                  <p:stCondLst>
                    <p:cond delay="2650"/>
                  </p:stCondLst>
                  <p:childTnLst>
                    <p:set>
                      <p:cBhvr>
                        <p:cTn dur="1" fill="hold">
                          <p:stCondLst>
                            <p:cond delay="0"/>
                          </p:stCondLst>
                        </p:cTn>
                        <p:tgtEl>
                          <p:spTgt spid="53"/>
                        </p:tgtEl>
                        <p:attrNameLst>
                          <p:attrName>style.visibility</p:attrName>
                        </p:attrNameLst>
                      </p:cBhvr>
                      <p:to>
                        <p:strVal val="visible"/>
                      </p:to>
                    </p:set>
                    <p:animEffect transition="in" filter="fade">
                      <p:cBhvr>
                        <p:cTn dur="950"/>
                        <p:tgtEl>
                          <p:spTgt spid="53"/>
                        </p:tgtEl>
                      </p:cBhvr>
                    </p:animEffect>
                  </p:childTnLst>
                </p:cTn>
              </p:par>
            </p:tnLst>
          </p:tmpl>
        </p:tmplLst>
      </p:bldP>
      <p:bldP spid="53" grpId="1">
        <p:tmplLst>
          <p:tmpl>
            <p:tnLst>
              <p:par>
                <p:cTn presetID="63" presetClass="path" presetSubtype="0" decel="100000" fill="hold" nodeType="withEffect">
                  <p:stCondLst>
                    <p:cond delay="2650"/>
                  </p:stCondLst>
                  <p:childTnLst>
                    <p:animMotion origin="layout" path="M -0.01455 3.19564E-6 L -3.73245E-6 3.19564E-6 " pathEditMode="relative" rAng="0" ptsTypes="AA">
                      <p:cBhvr>
                        <p:cTn dur="950" fill="hold"/>
                        <p:tgtEl>
                          <p:spTgt spid="53"/>
                        </p:tgtEl>
                        <p:attrNameLst>
                          <p:attrName>ppt_x</p:attrName>
                          <p:attrName>ppt_y</p:attrName>
                        </p:attrNameLst>
                      </p:cBhvr>
                      <p:rCtr x="728" y="0"/>
                    </p:animMotion>
                  </p:childTnLst>
                </p:cTn>
              </p:par>
            </p:tnLst>
          </p:tmpl>
        </p:tmplLst>
      </p:bldP>
      <p:bldP spid="53" grpId="2">
        <p:tmplLst>
          <p:tmpl>
            <p:tnLst>
              <p:par>
                <p:cTn presetID="6" presetClass="emph" presetSubtype="0" accel="100000" autoRev="1" fill="hold" nodeType="withEffect">
                  <p:stCondLst>
                    <p:cond delay="1950"/>
                  </p:stCondLst>
                  <p:childTnLst>
                    <p:animScale>
                      <p:cBhvr>
                        <p:cTn dur="500" fill="hold"/>
                        <p:tgtEl>
                          <p:spTgt spid="53"/>
                        </p:tgtEl>
                      </p:cBhvr>
                      <p:by x="92000" y="92000"/>
                    </p:animScale>
                  </p:childTnLst>
                </p:cTn>
              </p:par>
            </p:tnLst>
          </p:tmpl>
        </p:tmplLst>
      </p:bldP>
      <p:bldP spid="54" grpId="0">
        <p:tmplLst>
          <p:tmpl>
            <p:tnLst>
              <p:par>
                <p:cTn presetID="10" presetClass="entr" presetSubtype="0" fill="hold" nodeType="withEffect">
                  <p:stCondLst>
                    <p:cond delay="2750"/>
                  </p:stCondLst>
                  <p:childTnLst>
                    <p:set>
                      <p:cBhvr>
                        <p:cTn dur="1" fill="hold">
                          <p:stCondLst>
                            <p:cond delay="0"/>
                          </p:stCondLst>
                        </p:cTn>
                        <p:tgtEl>
                          <p:spTgt spid="54"/>
                        </p:tgtEl>
                        <p:attrNameLst>
                          <p:attrName>style.visibility</p:attrName>
                        </p:attrNameLst>
                      </p:cBhvr>
                      <p:to>
                        <p:strVal val="visible"/>
                      </p:to>
                    </p:set>
                    <p:animEffect transition="in" filter="fade">
                      <p:cBhvr>
                        <p:cTn dur="950"/>
                        <p:tgtEl>
                          <p:spTgt spid="54"/>
                        </p:tgtEl>
                      </p:cBhvr>
                    </p:animEffect>
                  </p:childTnLst>
                </p:cTn>
              </p:par>
            </p:tnLst>
          </p:tmpl>
        </p:tmplLst>
      </p:bldP>
      <p:bldP spid="54" grpId="1">
        <p:tmplLst>
          <p:tmpl>
            <p:tnLst>
              <p:par>
                <p:cTn presetID="63" presetClass="path" presetSubtype="0" decel="100000" fill="hold" nodeType="withEffect">
                  <p:stCondLst>
                    <p:cond delay="2750"/>
                  </p:stCondLst>
                  <p:childTnLst>
                    <p:animMotion origin="layout" path="M -0.01455 -3.60418E-6 L -4.75619E-6 -3.60418E-6 " pathEditMode="relative" rAng="0" ptsTypes="AA">
                      <p:cBhvr>
                        <p:cTn dur="950" fill="hold"/>
                        <p:tgtEl>
                          <p:spTgt spid="54"/>
                        </p:tgtEl>
                        <p:attrNameLst>
                          <p:attrName>ppt_x</p:attrName>
                          <p:attrName>ppt_y</p:attrName>
                        </p:attrNameLst>
                      </p:cBhvr>
                      <p:rCtr x="728" y="0"/>
                    </p:animMotion>
                  </p:childTnLst>
                </p:cTn>
              </p:par>
            </p:tnLst>
          </p:tmpl>
        </p:tmplLst>
      </p:bldP>
      <p:bldP spid="54" grpId="2">
        <p:tmplLst>
          <p:tmpl>
            <p:tnLst>
              <p:par>
                <p:cTn presetID="6" presetClass="emph" presetSubtype="0" accel="100000" autoRev="1" fill="hold" nodeType="withEffect">
                  <p:stCondLst>
                    <p:cond delay="2050"/>
                  </p:stCondLst>
                  <p:childTnLst>
                    <p:animScale>
                      <p:cBhvr>
                        <p:cTn dur="450" fill="hold"/>
                        <p:tgtEl>
                          <p:spTgt spid="54"/>
                        </p:tgtEl>
                      </p:cBhvr>
                      <p:by x="92000" y="92000"/>
                    </p:animScale>
                  </p:childTnLst>
                </p:cTn>
              </p:par>
            </p:tnLst>
          </p:tmpl>
        </p:tmplLst>
      </p:bldP>
      <p:bldP spid="55" grpId="0">
        <p:tmplLst>
          <p:tmpl>
            <p:tnLst>
              <p:par>
                <p:cTn presetID="10" presetClass="entr" presetSubtype="0" fill="hold" nodeType="withEffect">
                  <p:stCondLst>
                    <p:cond delay="2850"/>
                  </p:stCondLst>
                  <p:childTnLst>
                    <p:set>
                      <p:cBhvr>
                        <p:cTn dur="1" fill="hold">
                          <p:stCondLst>
                            <p:cond delay="0"/>
                          </p:stCondLst>
                        </p:cTn>
                        <p:tgtEl>
                          <p:spTgt spid="55"/>
                        </p:tgtEl>
                        <p:attrNameLst>
                          <p:attrName>style.visibility</p:attrName>
                        </p:attrNameLst>
                      </p:cBhvr>
                      <p:to>
                        <p:strVal val="visible"/>
                      </p:to>
                    </p:set>
                    <p:animEffect transition="in" filter="fade">
                      <p:cBhvr>
                        <p:cTn dur="950"/>
                        <p:tgtEl>
                          <p:spTgt spid="55"/>
                        </p:tgtEl>
                      </p:cBhvr>
                    </p:animEffect>
                  </p:childTnLst>
                </p:cTn>
              </p:par>
            </p:tnLst>
          </p:tmpl>
        </p:tmplLst>
      </p:bldP>
      <p:bldP spid="55" grpId="1">
        <p:tmplLst>
          <p:tmpl>
            <p:tnLst>
              <p:par>
                <p:cTn presetID="63" presetClass="path" presetSubtype="0" decel="100000" fill="hold" nodeType="withEffect">
                  <p:stCondLst>
                    <p:cond delay="2850"/>
                  </p:stCondLst>
                  <p:childTnLst>
                    <p:animMotion origin="layout" path="M -0.01455 3.19564E-6 L -4.75619E-6 3.19564E-6 " pathEditMode="relative" rAng="0" ptsTypes="AA">
                      <p:cBhvr>
                        <p:cTn dur="950" fill="hold"/>
                        <p:tgtEl>
                          <p:spTgt spid="55"/>
                        </p:tgtEl>
                        <p:attrNameLst>
                          <p:attrName>ppt_x</p:attrName>
                          <p:attrName>ppt_y</p:attrName>
                        </p:attrNameLst>
                      </p:cBhvr>
                      <p:rCtr x="728" y="0"/>
                    </p:animMotion>
                  </p:childTnLst>
                </p:cTn>
              </p:par>
            </p:tnLst>
          </p:tmpl>
        </p:tmplLst>
      </p:bldP>
      <p:bldP spid="55" grpId="2">
        <p:tmplLst>
          <p:tmpl>
            <p:tnLst>
              <p:par>
                <p:cTn presetID="6" presetClass="emph" presetSubtype="0" accel="100000" autoRev="1" fill="hold" nodeType="withEffect">
                  <p:stCondLst>
                    <p:cond delay="2150"/>
                  </p:stCondLst>
                  <p:childTnLst>
                    <p:animScale>
                      <p:cBhvr>
                        <p:cTn dur="500" fill="hold"/>
                        <p:tgtEl>
                          <p:spTgt spid="55"/>
                        </p:tgtEl>
                      </p:cBhvr>
                      <p:by x="92000" y="92000"/>
                    </p:animScale>
                  </p:childTnLst>
                </p:cTn>
              </p:par>
            </p:tnLst>
          </p:tmpl>
        </p:tmplLst>
      </p:bldP>
      <p:bldP spid="56" grpId="0">
        <p:tmplLst>
          <p:tmpl>
            <p:tnLst>
              <p:par>
                <p:cTn presetID="10" presetClass="entr" presetSubtype="0" fill="hold" nodeType="withEffect">
                  <p:stCondLst>
                    <p:cond delay="2050"/>
                  </p:stCondLst>
                  <p:childTnLst>
                    <p:set>
                      <p:cBhvr>
                        <p:cTn dur="1" fill="hold">
                          <p:stCondLst>
                            <p:cond delay="0"/>
                          </p:stCondLst>
                        </p:cTn>
                        <p:tgtEl>
                          <p:spTgt spid="56"/>
                        </p:tgtEl>
                        <p:attrNameLst>
                          <p:attrName>style.visibility</p:attrName>
                        </p:attrNameLst>
                      </p:cBhvr>
                      <p:to>
                        <p:strVal val="visible"/>
                      </p:to>
                    </p:set>
                    <p:animEffect transition="in" filter="fade">
                      <p:cBhvr>
                        <p:cTn dur="950"/>
                        <p:tgtEl>
                          <p:spTgt spid="56"/>
                        </p:tgtEl>
                      </p:cBhvr>
                    </p:animEffect>
                  </p:childTnLst>
                </p:cTn>
              </p:par>
            </p:tnLst>
          </p:tmpl>
        </p:tmplLst>
      </p:bldP>
      <p:bldP spid="56" grpId="1">
        <p:tmplLst>
          <p:tmpl>
            <p:tnLst>
              <p:par>
                <p:cTn presetID="63" presetClass="path" presetSubtype="0" decel="100000" fill="hold" nodeType="withEffect">
                  <p:stCondLst>
                    <p:cond delay="2050"/>
                  </p:stCondLst>
                  <p:childTnLst>
                    <p:animMotion origin="layout" path="M -0.01456 2.62823E-6 L 3.94435E-6 2.62823E-6 " pathEditMode="relative" rAng="0" ptsTypes="AA">
                      <p:cBhvr>
                        <p:cTn dur="950" fill="hold"/>
                        <p:tgtEl>
                          <p:spTgt spid="56"/>
                        </p:tgtEl>
                        <p:attrNameLst>
                          <p:attrName>ppt_x</p:attrName>
                          <p:attrName>ppt_y</p:attrName>
                        </p:attrNameLst>
                      </p:cBhvr>
                      <p:rCtr x="728" y="0"/>
                    </p:animMotion>
                  </p:childTnLst>
                </p:cTn>
              </p:par>
            </p:tnLst>
          </p:tmpl>
        </p:tmplLst>
      </p:bldP>
      <p:bldP spid="56" grpId="2">
        <p:tmplLst>
          <p:tmpl>
            <p:tnLst>
              <p:par>
                <p:cTn presetID="6" presetClass="emph" presetSubtype="0" accel="100000" autoRev="1" fill="hold" nodeType="withEffect">
                  <p:stCondLst>
                    <p:cond delay="1350"/>
                  </p:stCondLst>
                  <p:childTnLst>
                    <p:animScale>
                      <p:cBhvr>
                        <p:cTn dur="500" fill="hold"/>
                        <p:tgtEl>
                          <p:spTgt spid="56"/>
                        </p:tgtEl>
                      </p:cBhvr>
                      <p:by x="92000" y="92000"/>
                    </p:animScale>
                  </p:childTnLst>
                </p:cTn>
              </p:par>
            </p:tnLst>
          </p:tmpl>
        </p:tmplLst>
      </p:bldP>
      <p:bldP spid="57" grpId="0">
        <p:tmplLst>
          <p:tmpl>
            <p:tnLst>
              <p:par>
                <p:cTn presetID="10" presetClass="entr" presetSubtype="0" fill="hold" nodeType="withEffect">
                  <p:stCondLst>
                    <p:cond delay="2150"/>
                  </p:stCondLst>
                  <p:childTnLst>
                    <p:set>
                      <p:cBhvr>
                        <p:cTn dur="1" fill="hold">
                          <p:stCondLst>
                            <p:cond delay="0"/>
                          </p:stCondLst>
                        </p:cTn>
                        <p:tgtEl>
                          <p:spTgt spid="57"/>
                        </p:tgtEl>
                        <p:attrNameLst>
                          <p:attrName>style.visibility</p:attrName>
                        </p:attrNameLst>
                      </p:cBhvr>
                      <p:to>
                        <p:strVal val="visible"/>
                      </p:to>
                    </p:set>
                    <p:animEffect transition="in" filter="fade">
                      <p:cBhvr>
                        <p:cTn dur="950"/>
                        <p:tgtEl>
                          <p:spTgt spid="57"/>
                        </p:tgtEl>
                      </p:cBhvr>
                    </p:animEffect>
                  </p:childTnLst>
                </p:cTn>
              </p:par>
            </p:tnLst>
          </p:tmpl>
        </p:tmplLst>
      </p:bldP>
      <p:bldP spid="57" grpId="1">
        <p:tmplLst>
          <p:tmpl>
            <p:tnLst>
              <p:par>
                <p:cTn presetID="63" presetClass="path" presetSubtype="0" decel="100000" fill="hold" nodeType="withEffect">
                  <p:stCondLst>
                    <p:cond delay="2150"/>
                  </p:stCondLst>
                  <p:childTnLst>
                    <p:animMotion origin="layout" path="M -0.01456 3.87653E-6 L 3.94435E-6 3.87653E-6 " pathEditMode="relative" rAng="0" ptsTypes="AA">
                      <p:cBhvr>
                        <p:cTn dur="950" fill="hold"/>
                        <p:tgtEl>
                          <p:spTgt spid="57"/>
                        </p:tgtEl>
                        <p:attrNameLst>
                          <p:attrName>ppt_x</p:attrName>
                          <p:attrName>ppt_y</p:attrName>
                        </p:attrNameLst>
                      </p:cBhvr>
                      <p:rCtr x="728" y="0"/>
                    </p:animMotion>
                  </p:childTnLst>
                </p:cTn>
              </p:par>
            </p:tnLst>
          </p:tmpl>
        </p:tmplLst>
      </p:bldP>
      <p:bldP spid="57" grpId="2">
        <p:tmplLst>
          <p:tmpl>
            <p:tnLst>
              <p:par>
                <p:cTn presetID="6" presetClass="emph" presetSubtype="0" accel="100000" autoRev="1" fill="hold" nodeType="withEffect">
                  <p:stCondLst>
                    <p:cond delay="1450"/>
                  </p:stCondLst>
                  <p:childTnLst>
                    <p:animScale>
                      <p:cBhvr>
                        <p:cTn dur="500" fill="hold"/>
                        <p:tgtEl>
                          <p:spTgt spid="57"/>
                        </p:tgtEl>
                      </p:cBhvr>
                      <p:by x="92000" y="92000"/>
                    </p:animScale>
                  </p:childTnLst>
                </p:cTn>
              </p:par>
            </p:tnLst>
          </p:tmpl>
        </p:tmplLst>
      </p:bldP>
      <p:bldP spid="58" grpId="0">
        <p:tmplLst>
          <p:tmpl>
            <p:tnLst>
              <p:par>
                <p:cTn presetID="10" presetClass="entr" presetSubtype="0" fill="hold" nodeType="withEffect">
                  <p:stCondLst>
                    <p:cond delay="2250"/>
                  </p:stCondLst>
                  <p:childTnLst>
                    <p:set>
                      <p:cBhvr>
                        <p:cTn dur="1" fill="hold">
                          <p:stCondLst>
                            <p:cond delay="0"/>
                          </p:stCondLst>
                        </p:cTn>
                        <p:tgtEl>
                          <p:spTgt spid="58"/>
                        </p:tgtEl>
                        <p:attrNameLst>
                          <p:attrName>style.visibility</p:attrName>
                        </p:attrNameLst>
                      </p:cBhvr>
                      <p:to>
                        <p:strVal val="visible"/>
                      </p:to>
                    </p:set>
                    <p:animEffect transition="in" filter="fade">
                      <p:cBhvr>
                        <p:cTn dur="950"/>
                        <p:tgtEl>
                          <p:spTgt spid="58"/>
                        </p:tgtEl>
                      </p:cBhvr>
                    </p:animEffect>
                  </p:childTnLst>
                </p:cTn>
              </p:par>
            </p:tnLst>
          </p:tmpl>
        </p:tmplLst>
      </p:bldP>
      <p:bldP spid="58" grpId="1">
        <p:tmplLst>
          <p:tmpl>
            <p:tnLst>
              <p:par>
                <p:cTn presetID="63" presetClass="path" presetSubtype="0" decel="100000" fill="hold" nodeType="withEffect">
                  <p:stCondLst>
                    <p:cond delay="2250"/>
                  </p:stCondLst>
                  <p:childTnLst>
                    <p:animMotion origin="layout" path="M -0.01455 2.62823E-6 L -2.37682E-6 2.62823E-6 " pathEditMode="relative" rAng="0" ptsTypes="AA">
                      <p:cBhvr>
                        <p:cTn dur="950" fill="hold"/>
                        <p:tgtEl>
                          <p:spTgt spid="58"/>
                        </p:tgtEl>
                        <p:attrNameLst>
                          <p:attrName>ppt_x</p:attrName>
                          <p:attrName>ppt_y</p:attrName>
                        </p:attrNameLst>
                      </p:cBhvr>
                      <p:rCtr x="728" y="0"/>
                    </p:animMotion>
                  </p:childTnLst>
                </p:cTn>
              </p:par>
            </p:tnLst>
          </p:tmpl>
        </p:tmplLst>
      </p:bldP>
      <p:bldP spid="58" grpId="2">
        <p:tmplLst>
          <p:tmpl>
            <p:tnLst>
              <p:par>
                <p:cTn presetID="6" presetClass="emph" presetSubtype="0" accel="100000" autoRev="1" fill="hold" nodeType="withEffect">
                  <p:stCondLst>
                    <p:cond delay="1550"/>
                  </p:stCondLst>
                  <p:childTnLst>
                    <p:animScale>
                      <p:cBhvr>
                        <p:cTn dur="500" fill="hold"/>
                        <p:tgtEl>
                          <p:spTgt spid="58"/>
                        </p:tgtEl>
                      </p:cBhvr>
                      <p:by x="92000" y="92000"/>
                    </p:animScale>
                  </p:childTnLst>
                </p:cTn>
              </p:par>
            </p:tnLst>
          </p:tmpl>
        </p:tmplLst>
      </p:bldP>
      <p:bldP spid="59" grpId="0">
        <p:tmplLst>
          <p:tmpl>
            <p:tnLst>
              <p:par>
                <p:cTn presetID="10" presetClass="entr" presetSubtype="0" fill="hold" nodeType="withEffect">
                  <p:stCondLst>
                    <p:cond delay="2350"/>
                  </p:stCondLst>
                  <p:childTnLst>
                    <p:set>
                      <p:cBhvr>
                        <p:cTn dur="1" fill="hold">
                          <p:stCondLst>
                            <p:cond delay="0"/>
                          </p:stCondLst>
                        </p:cTn>
                        <p:tgtEl>
                          <p:spTgt spid="59"/>
                        </p:tgtEl>
                        <p:attrNameLst>
                          <p:attrName>style.visibility</p:attrName>
                        </p:attrNameLst>
                      </p:cBhvr>
                      <p:to>
                        <p:strVal val="visible"/>
                      </p:to>
                    </p:set>
                    <p:animEffect transition="in" filter="fade">
                      <p:cBhvr>
                        <p:cTn dur="950"/>
                        <p:tgtEl>
                          <p:spTgt spid="59"/>
                        </p:tgtEl>
                      </p:cBhvr>
                    </p:animEffect>
                  </p:childTnLst>
                </p:cTn>
              </p:par>
            </p:tnLst>
          </p:tmpl>
        </p:tmplLst>
      </p:bldP>
      <p:bldP spid="59" grpId="1">
        <p:tmplLst>
          <p:tmpl>
            <p:tnLst>
              <p:par>
                <p:cTn presetID="63" presetClass="path" presetSubtype="0" decel="100000" fill="hold" nodeType="withEffect">
                  <p:stCondLst>
                    <p:cond delay="2350"/>
                  </p:stCondLst>
                  <p:childTnLst>
                    <p:animMotion origin="layout" path="M -0.01455 3.87653E-6 L -2.37682E-6 3.87653E-6 " pathEditMode="relative" rAng="0" ptsTypes="AA">
                      <p:cBhvr>
                        <p:cTn dur="950" fill="hold"/>
                        <p:tgtEl>
                          <p:spTgt spid="59"/>
                        </p:tgtEl>
                        <p:attrNameLst>
                          <p:attrName>ppt_x</p:attrName>
                          <p:attrName>ppt_y</p:attrName>
                        </p:attrNameLst>
                      </p:cBhvr>
                      <p:rCtr x="728" y="0"/>
                    </p:animMotion>
                  </p:childTnLst>
                </p:cTn>
              </p:par>
            </p:tnLst>
          </p:tmpl>
        </p:tmplLst>
      </p:bldP>
      <p:bldP spid="59" grpId="2">
        <p:tmplLst>
          <p:tmpl>
            <p:tnLst>
              <p:par>
                <p:cTn presetID="6" presetClass="emph" presetSubtype="0" accel="100000" autoRev="1" fill="hold" nodeType="withEffect">
                  <p:stCondLst>
                    <p:cond delay="1650"/>
                  </p:stCondLst>
                  <p:childTnLst>
                    <p:animScale>
                      <p:cBhvr>
                        <p:cTn dur="500" fill="hold"/>
                        <p:tgtEl>
                          <p:spTgt spid="59"/>
                        </p:tgtEl>
                      </p:cBhvr>
                      <p:by x="92000" y="92000"/>
                    </p:animScale>
                  </p:childTnLst>
                </p:cTn>
              </p:par>
            </p:tnLst>
          </p:tmpl>
        </p:tmplLst>
      </p:bldP>
      <p:bldP spid="60" grpId="0">
        <p:tmplLst>
          <p:tmpl>
            <p:tnLst>
              <p:par>
                <p:cTn presetID="10" presetClass="entr" presetSubtype="0" fill="hold" nodeType="withEffect">
                  <p:stCondLst>
                    <p:cond delay="2450"/>
                  </p:stCondLst>
                  <p:childTnLst>
                    <p:set>
                      <p:cBhvr>
                        <p:cTn dur="1" fill="hold">
                          <p:stCondLst>
                            <p:cond delay="0"/>
                          </p:stCondLst>
                        </p:cTn>
                        <p:tgtEl>
                          <p:spTgt spid="60"/>
                        </p:tgtEl>
                        <p:attrNameLst>
                          <p:attrName>style.visibility</p:attrName>
                        </p:attrNameLst>
                      </p:cBhvr>
                      <p:to>
                        <p:strVal val="visible"/>
                      </p:to>
                    </p:set>
                    <p:animEffect transition="in" filter="fade">
                      <p:cBhvr>
                        <p:cTn dur="950"/>
                        <p:tgtEl>
                          <p:spTgt spid="60"/>
                        </p:tgtEl>
                      </p:cBhvr>
                    </p:animEffect>
                  </p:childTnLst>
                </p:cTn>
              </p:par>
            </p:tnLst>
          </p:tmpl>
        </p:tmplLst>
      </p:bldP>
      <p:bldP spid="60" grpId="1">
        <p:tmplLst>
          <p:tmpl>
            <p:tnLst>
              <p:par>
                <p:cTn presetID="63" presetClass="path" presetSubtype="0" decel="100000" fill="hold" nodeType="withEffect">
                  <p:stCondLst>
                    <p:cond delay="2450"/>
                  </p:stCondLst>
                  <p:childTnLst>
                    <p:animMotion origin="layout" path="M -0.01456 2.62823E-6 L 4.22007E-6 2.62823E-6 " pathEditMode="relative" rAng="0" ptsTypes="AA">
                      <p:cBhvr>
                        <p:cTn dur="950" fill="hold"/>
                        <p:tgtEl>
                          <p:spTgt spid="60"/>
                        </p:tgtEl>
                        <p:attrNameLst>
                          <p:attrName>ppt_x</p:attrName>
                          <p:attrName>ppt_y</p:attrName>
                        </p:attrNameLst>
                      </p:cBhvr>
                      <p:rCtr x="728" y="0"/>
                    </p:animMotion>
                  </p:childTnLst>
                </p:cTn>
              </p:par>
            </p:tnLst>
          </p:tmpl>
        </p:tmplLst>
      </p:bldP>
      <p:bldP spid="60" grpId="2">
        <p:tmplLst>
          <p:tmpl>
            <p:tnLst>
              <p:par>
                <p:cTn presetID="6" presetClass="emph" presetSubtype="0" accel="100000" autoRev="1" fill="hold" nodeType="withEffect">
                  <p:stCondLst>
                    <p:cond delay="1750"/>
                  </p:stCondLst>
                  <p:childTnLst>
                    <p:animScale>
                      <p:cBhvr>
                        <p:cTn dur="500" fill="hold"/>
                        <p:tgtEl>
                          <p:spTgt spid="60"/>
                        </p:tgtEl>
                      </p:cBhvr>
                      <p:by x="92000" y="92000"/>
                    </p:animScale>
                  </p:childTnLst>
                </p:cTn>
              </p:par>
            </p:tnLst>
          </p:tmpl>
        </p:tmplLst>
      </p:bldP>
      <p:bldP spid="61" grpId="0">
        <p:tmplLst>
          <p:tmpl>
            <p:tnLst>
              <p:par>
                <p:cTn presetID="10" presetClass="entr" presetSubtype="0" fill="hold" nodeType="withEffect">
                  <p:stCondLst>
                    <p:cond delay="2550"/>
                  </p:stCondLst>
                  <p:childTnLst>
                    <p:set>
                      <p:cBhvr>
                        <p:cTn dur="1" fill="hold">
                          <p:stCondLst>
                            <p:cond delay="0"/>
                          </p:stCondLst>
                        </p:cTn>
                        <p:tgtEl>
                          <p:spTgt spid="61"/>
                        </p:tgtEl>
                        <p:attrNameLst>
                          <p:attrName>style.visibility</p:attrName>
                        </p:attrNameLst>
                      </p:cBhvr>
                      <p:to>
                        <p:strVal val="visible"/>
                      </p:to>
                    </p:set>
                    <p:animEffect transition="in" filter="fade">
                      <p:cBhvr>
                        <p:cTn dur="950"/>
                        <p:tgtEl>
                          <p:spTgt spid="61"/>
                        </p:tgtEl>
                      </p:cBhvr>
                    </p:animEffect>
                  </p:childTnLst>
                </p:cTn>
              </p:par>
            </p:tnLst>
          </p:tmpl>
        </p:tmplLst>
      </p:bldP>
      <p:bldP spid="61" grpId="1">
        <p:tmplLst>
          <p:tmpl>
            <p:tnLst>
              <p:par>
                <p:cTn presetID="63" presetClass="path" presetSubtype="0" decel="100000" fill="hold" nodeType="withEffect">
                  <p:stCondLst>
                    <p:cond delay="2550"/>
                  </p:stCondLst>
                  <p:childTnLst>
                    <p:animMotion origin="layout" path="M -0.01456 3.87653E-6 L 4.22007E-6 3.87653E-6 " pathEditMode="relative" rAng="0" ptsTypes="AA">
                      <p:cBhvr>
                        <p:cTn dur="950" fill="hold"/>
                        <p:tgtEl>
                          <p:spTgt spid="61"/>
                        </p:tgtEl>
                        <p:attrNameLst>
                          <p:attrName>ppt_x</p:attrName>
                          <p:attrName>ppt_y</p:attrName>
                        </p:attrNameLst>
                      </p:cBhvr>
                      <p:rCtr x="728" y="0"/>
                    </p:animMotion>
                  </p:childTnLst>
                </p:cTn>
              </p:par>
            </p:tnLst>
          </p:tmpl>
        </p:tmplLst>
      </p:bldP>
      <p:bldP spid="61" grpId="2">
        <p:tmplLst>
          <p:tmpl>
            <p:tnLst>
              <p:par>
                <p:cTn presetID="6" presetClass="emph" presetSubtype="0" accel="100000" autoRev="1" fill="hold" nodeType="withEffect">
                  <p:stCondLst>
                    <p:cond delay="1850"/>
                  </p:stCondLst>
                  <p:childTnLst>
                    <p:animScale>
                      <p:cBhvr>
                        <p:cTn dur="500" fill="hold"/>
                        <p:tgtEl>
                          <p:spTgt spid="61"/>
                        </p:tgtEl>
                      </p:cBhvr>
                      <p:by x="92000" y="92000"/>
                    </p:animScale>
                  </p:childTnLst>
                </p:cTn>
              </p:par>
            </p:tnLst>
          </p:tmpl>
        </p:tmplLst>
      </p:bldP>
      <p:bldP spid="62" grpId="0">
        <p:tmplLst>
          <p:tmpl>
            <p:tnLst>
              <p:par>
                <p:cTn presetID="10" presetClass="entr" presetSubtype="0" fill="hold" nodeType="withEffect">
                  <p:stCondLst>
                    <p:cond delay="2650"/>
                  </p:stCondLst>
                  <p:childTnLst>
                    <p:set>
                      <p:cBhvr>
                        <p:cTn dur="1" fill="hold">
                          <p:stCondLst>
                            <p:cond delay="0"/>
                          </p:stCondLst>
                        </p:cTn>
                        <p:tgtEl>
                          <p:spTgt spid="62"/>
                        </p:tgtEl>
                        <p:attrNameLst>
                          <p:attrName>style.visibility</p:attrName>
                        </p:attrNameLst>
                      </p:cBhvr>
                      <p:to>
                        <p:strVal val="visible"/>
                      </p:to>
                    </p:set>
                    <p:animEffect transition="in" filter="fade">
                      <p:cBhvr>
                        <p:cTn dur="950"/>
                        <p:tgtEl>
                          <p:spTgt spid="62"/>
                        </p:tgtEl>
                      </p:cBhvr>
                    </p:animEffect>
                  </p:childTnLst>
                </p:cTn>
              </p:par>
            </p:tnLst>
          </p:tmpl>
        </p:tmplLst>
      </p:bldP>
      <p:bldP spid="62" grpId="1">
        <p:tmplLst>
          <p:tmpl>
            <p:tnLst>
              <p:par>
                <p:cTn presetID="63" presetClass="path" presetSubtype="0" decel="100000" fill="hold" nodeType="withEffect">
                  <p:stCondLst>
                    <p:cond delay="2650"/>
                  </p:stCondLst>
                  <p:childTnLst>
                    <p:animMotion origin="layout" path="M -0.01456 2.62823E-6 L 3.19632E-6 2.62823E-6 " pathEditMode="relative" rAng="0" ptsTypes="AA">
                      <p:cBhvr>
                        <p:cTn dur="950" fill="hold"/>
                        <p:tgtEl>
                          <p:spTgt spid="62"/>
                        </p:tgtEl>
                        <p:attrNameLst>
                          <p:attrName>ppt_x</p:attrName>
                          <p:attrName>ppt_y</p:attrName>
                        </p:attrNameLst>
                      </p:cBhvr>
                      <p:rCtr x="728" y="0"/>
                    </p:animMotion>
                  </p:childTnLst>
                </p:cTn>
              </p:par>
            </p:tnLst>
          </p:tmpl>
        </p:tmplLst>
      </p:bldP>
      <p:bldP spid="62" grpId="2">
        <p:tmplLst>
          <p:tmpl>
            <p:tnLst>
              <p:par>
                <p:cTn presetID="6" presetClass="emph" presetSubtype="0" accel="100000" autoRev="1" fill="hold" nodeType="withEffect">
                  <p:stCondLst>
                    <p:cond delay="1950"/>
                  </p:stCondLst>
                  <p:childTnLst>
                    <p:animScale>
                      <p:cBhvr>
                        <p:cTn dur="500" fill="hold"/>
                        <p:tgtEl>
                          <p:spTgt spid="62"/>
                        </p:tgtEl>
                      </p:cBhvr>
                      <p:by x="92000" y="92000"/>
                    </p:animScale>
                  </p:childTnLst>
                </p:cTn>
              </p:par>
            </p:tnLst>
          </p:tmpl>
        </p:tmplLst>
      </p:bldP>
      <p:bldP spid="63" grpId="0">
        <p:tmplLst>
          <p:tmpl>
            <p:tnLst>
              <p:par>
                <p:cTn presetID="10" presetClass="entr" presetSubtype="0" fill="hold" nodeType="withEffect">
                  <p:stCondLst>
                    <p:cond delay="2750"/>
                  </p:stCondLst>
                  <p:childTnLst>
                    <p:set>
                      <p:cBhvr>
                        <p:cTn dur="1" fill="hold">
                          <p:stCondLst>
                            <p:cond delay="0"/>
                          </p:stCondLst>
                        </p:cTn>
                        <p:tgtEl>
                          <p:spTgt spid="63"/>
                        </p:tgtEl>
                        <p:attrNameLst>
                          <p:attrName>style.visibility</p:attrName>
                        </p:attrNameLst>
                      </p:cBhvr>
                      <p:to>
                        <p:strVal val="visible"/>
                      </p:to>
                    </p:set>
                    <p:animEffect transition="in" filter="fade">
                      <p:cBhvr>
                        <p:cTn dur="950"/>
                        <p:tgtEl>
                          <p:spTgt spid="63"/>
                        </p:tgtEl>
                      </p:cBhvr>
                    </p:animEffect>
                  </p:childTnLst>
                </p:cTn>
              </p:par>
            </p:tnLst>
          </p:tmpl>
        </p:tmplLst>
      </p:bldP>
      <p:bldP spid="63" grpId="1">
        <p:tmplLst>
          <p:tmpl>
            <p:tnLst>
              <p:par>
                <p:cTn presetID="63" presetClass="path" presetSubtype="0" decel="100000" fill="hold" nodeType="withEffect">
                  <p:stCondLst>
                    <p:cond delay="2750"/>
                  </p:stCondLst>
                  <p:childTnLst>
                    <p:animMotion origin="layout" path="M -0.01456 3.87653E-6 L 3.19632E-6 3.87653E-6 " pathEditMode="relative" rAng="0" ptsTypes="AA">
                      <p:cBhvr>
                        <p:cTn dur="950" fill="hold"/>
                        <p:tgtEl>
                          <p:spTgt spid="63"/>
                        </p:tgtEl>
                        <p:attrNameLst>
                          <p:attrName>ppt_x</p:attrName>
                          <p:attrName>ppt_y</p:attrName>
                        </p:attrNameLst>
                      </p:cBhvr>
                      <p:rCtr x="728" y="0"/>
                    </p:animMotion>
                  </p:childTnLst>
                </p:cTn>
              </p:par>
            </p:tnLst>
          </p:tmpl>
        </p:tmplLst>
      </p:bldP>
      <p:bldP spid="63" grpId="2">
        <p:tmplLst>
          <p:tmpl>
            <p:tnLst>
              <p:par>
                <p:cTn presetID="6" presetClass="emph" presetSubtype="0" accel="100000" autoRev="1" fill="hold" nodeType="withEffect">
                  <p:stCondLst>
                    <p:cond delay="2050"/>
                  </p:stCondLst>
                  <p:childTnLst>
                    <p:animScale>
                      <p:cBhvr>
                        <p:cTn dur="500" fill="hold"/>
                        <p:tgtEl>
                          <p:spTgt spid="63"/>
                        </p:tgtEl>
                      </p:cBhvr>
                      <p:by x="92000" y="92000"/>
                    </p:animScale>
                  </p:childTnLst>
                </p:cTn>
              </p:par>
            </p:tnLst>
          </p:tmpl>
        </p:tmplLst>
      </p:bldP>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06274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3_EXAMPLE ONLY: Title with photo">
    <p:spTree>
      <p:nvGrpSpPr>
        <p:cNvPr id="1" name=""/>
        <p:cNvGrpSpPr/>
        <p:nvPr/>
      </p:nvGrpSpPr>
      <p:grpSpPr>
        <a:xfrm>
          <a:off x="0" y="0"/>
          <a:ext cx="0" cy="0"/>
          <a:chOff x="0" y="0"/>
          <a:chExt cx="0" cy="0"/>
        </a:xfrm>
      </p:grpSpPr>
      <p:sp>
        <p:nvSpPr>
          <p:cNvPr id="6" name="Rectangle 5"/>
          <p:cNvSpPr/>
          <p:nvPr userDrawn="1"/>
        </p:nvSpPr>
        <p:spPr>
          <a:xfrm>
            <a:off x="-11154" y="-7263"/>
            <a:ext cx="4683762" cy="2412533"/>
          </a:xfrm>
          <a:prstGeom prst="rect">
            <a:avLst/>
          </a:prstGeom>
          <a:gradFill flip="none" rotWithShape="1">
            <a:gsLst>
              <a:gs pos="50000">
                <a:schemeClr val="accent1">
                  <a:lumMod val="5000"/>
                  <a:lumOff val="95000"/>
                  <a:alpha val="0"/>
                </a:schemeClr>
              </a:gs>
              <a:gs pos="80000">
                <a:schemeClr val="bg1"/>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108789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3" name="Rectangle 12"/>
          <p:cNvSpPr/>
          <p:nvPr/>
        </p:nvSpPr>
        <p:spPr bwMode="gray">
          <a:xfrm>
            <a:off x="150854" y="291069"/>
            <a:ext cx="4600510" cy="62758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83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150853" y="1257122"/>
            <a:ext cx="5487829" cy="3543704"/>
          </a:xfrm>
          <a:noFill/>
        </p:spPr>
        <p:txBody>
          <a:bodyPr vert="horz" lIns="137160" tIns="182880" rIns="146304" bIns="9144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3" y="4800601"/>
            <a:ext cx="5487829" cy="914400"/>
          </a:xfrm>
        </p:spPr>
        <p:txBody>
          <a:bodyPr lIns="137160" tIns="91440">
            <a:noAutofit/>
          </a:bodyPr>
          <a:lstStyle>
            <a:lvl1pPr marL="0" indent="0">
              <a:spcBef>
                <a:spcPts val="0"/>
              </a:spcBef>
              <a:buNone/>
              <a:defRPr sz="2000">
                <a:solidFill>
                  <a:schemeClr val="bg1"/>
                </a:solidFill>
              </a:defRPr>
            </a:lvl1pPr>
            <a:lvl2pPr marL="281620" indent="0">
              <a:buNone/>
              <a:defRPr sz="2000">
                <a:solidFill>
                  <a:schemeClr val="bg1"/>
                </a:solidFill>
              </a:defRPr>
            </a:lvl2pPr>
            <a:lvl3pPr marL="588363" indent="0">
              <a:buNone/>
              <a:defRPr sz="2000">
                <a:solidFill>
                  <a:schemeClr val="bg1"/>
                </a:solidFill>
              </a:defRPr>
            </a:lvl3pPr>
            <a:lvl4pPr marL="869983" indent="0">
              <a:buNone/>
              <a:defRPr sz="2000">
                <a:solidFill>
                  <a:schemeClr val="bg1"/>
                </a:solidFill>
              </a:defRPr>
            </a:lvl4pPr>
            <a:lvl5pPr marL="1105327" indent="0">
              <a:buNone/>
              <a:defRPr sz="2000">
                <a:solidFill>
                  <a:schemeClr val="bg1"/>
                </a:solidFill>
              </a:defRPr>
            </a:lvl5pPr>
          </a:lstStyle>
          <a:p>
            <a:pPr lvl="0"/>
            <a:r>
              <a:rPr lang="en-US" dirty="0"/>
              <a:t>Speaker Name</a:t>
            </a:r>
          </a:p>
        </p:txBody>
      </p:sp>
    </p:spTree>
    <p:extLst>
      <p:ext uri="{BB962C8B-B14F-4D97-AF65-F5344CB8AC3E}">
        <p14:creationId xmlns:p14="http://schemas.microsoft.com/office/powerpoint/2010/main" val="346515820"/>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4_EXAMPLE ONLY: Title with photo">
    <p:bg>
      <p:bgPr>
        <a:solidFill>
          <a:srgbClr val="89D0F0"/>
        </a:solidFill>
        <a:effectLst/>
      </p:bgPr>
    </p:bg>
    <p:spTree>
      <p:nvGrpSpPr>
        <p:cNvPr id="1" name=""/>
        <p:cNvGrpSpPr/>
        <p:nvPr/>
      </p:nvGrpSpPr>
      <p:grpSpPr>
        <a:xfrm>
          <a:off x="0" y="0"/>
          <a:ext cx="0" cy="0"/>
          <a:chOff x="0" y="0"/>
          <a:chExt cx="0" cy="0"/>
        </a:xfrm>
      </p:grpSpPr>
      <p:sp>
        <p:nvSpPr>
          <p:cNvPr id="13" name="Rectangle 12"/>
          <p:cNvSpPr/>
          <p:nvPr/>
        </p:nvSpPr>
        <p:spPr bwMode="gray">
          <a:xfrm>
            <a:off x="150853" y="2057401"/>
            <a:ext cx="5487829"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83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150853" y="2057400"/>
            <a:ext cx="5487829" cy="2743426"/>
          </a:xfrm>
          <a:noFill/>
        </p:spPr>
        <p:txBody>
          <a:bodyPr vert="horz" lIns="137160" tIns="182880" rIns="146304" bIns="91440" rtlCol="0" anchor="t" anchorCtr="0">
            <a:normAutofit/>
          </a:bodyPr>
          <a:lstStyle>
            <a:lvl1pPr>
              <a:defRPr lang="en-US" sz="5294"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3" y="4800601"/>
            <a:ext cx="5487829" cy="914400"/>
          </a:xfrm>
        </p:spPr>
        <p:txBody>
          <a:bodyPr lIns="137160" tIns="91440">
            <a:noAutofit/>
          </a:bodyPr>
          <a:lstStyle>
            <a:lvl1pPr marL="0" indent="0">
              <a:spcBef>
                <a:spcPts val="0"/>
              </a:spcBef>
              <a:buNone/>
              <a:defRPr sz="2000">
                <a:solidFill>
                  <a:schemeClr val="bg1"/>
                </a:solidFill>
              </a:defRPr>
            </a:lvl1pPr>
            <a:lvl2pPr marL="281620" indent="0">
              <a:buNone/>
              <a:defRPr sz="2000">
                <a:solidFill>
                  <a:schemeClr val="bg1"/>
                </a:solidFill>
              </a:defRPr>
            </a:lvl2pPr>
            <a:lvl3pPr marL="588363" indent="0">
              <a:buNone/>
              <a:defRPr sz="2000">
                <a:solidFill>
                  <a:schemeClr val="bg1"/>
                </a:solidFill>
              </a:defRPr>
            </a:lvl3pPr>
            <a:lvl4pPr marL="869983" indent="0">
              <a:buNone/>
              <a:defRPr sz="2000">
                <a:solidFill>
                  <a:schemeClr val="bg1"/>
                </a:solidFill>
              </a:defRPr>
            </a:lvl4pPr>
            <a:lvl5pPr marL="1105327" indent="0">
              <a:buNone/>
              <a:defRPr sz="2000">
                <a:solidFill>
                  <a:schemeClr val="bg1"/>
                </a:solidFill>
              </a:defRPr>
            </a:lvl5pPr>
          </a:lstStyle>
          <a:p>
            <a:pPr lvl="0"/>
            <a:r>
              <a:rPr lang="en-US" dirty="0"/>
              <a:t>Speaker Name</a:t>
            </a:r>
          </a:p>
        </p:txBody>
      </p:sp>
      <p:pic>
        <p:nvPicPr>
          <p:cNvPr id="17" name="Picture 1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9157" y="124753"/>
            <a:ext cx="2091658" cy="769512"/>
          </a:xfrm>
          <a:prstGeom prst="rect">
            <a:avLst/>
          </a:prstGeom>
        </p:spPr>
      </p:pic>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26064" y="1301580"/>
            <a:ext cx="7400644" cy="5569488"/>
          </a:xfrm>
          <a:prstGeom prst="rect">
            <a:avLst/>
          </a:prstGeom>
        </p:spPr>
      </p:pic>
    </p:spTree>
    <p:extLst>
      <p:ext uri="{BB962C8B-B14F-4D97-AF65-F5344CB8AC3E}">
        <p14:creationId xmlns:p14="http://schemas.microsoft.com/office/powerpoint/2010/main" val="4238337227"/>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Title and Content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2084694"/>
            <a:ext cx="11653523" cy="2184808"/>
          </a:xfrm>
        </p:spPr>
        <p:txBody>
          <a:bodyPr>
            <a:sp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41" y="289513"/>
            <a:ext cx="11655840" cy="899665"/>
          </a:xfrm>
          <a:prstGeom prst="rect">
            <a:avLst/>
          </a:prstGeom>
        </p:spPr>
        <p:txBody>
          <a:bodyPr/>
          <a:lstStyle/>
          <a:p>
            <a:r>
              <a:rPr lang="en-US"/>
              <a:t>Click to edit Master title style</a:t>
            </a:r>
          </a:p>
        </p:txBody>
      </p:sp>
      <p:sp>
        <p:nvSpPr>
          <p:cNvPr id="2" name="Footer Placeholder 1"/>
          <p:cNvSpPr>
            <a:spLocks noGrp="1"/>
          </p:cNvSpPr>
          <p:nvPr>
            <p:ph type="ftr" sz="quarter" idx="11"/>
          </p:nvPr>
        </p:nvSpPr>
        <p:spPr>
          <a:xfrm>
            <a:off x="661481" y="6322758"/>
            <a:ext cx="4378794" cy="364224"/>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a:ea typeface="+mn-ea"/>
                <a:cs typeface="+mn-cs"/>
              </a:rPr>
              <a:t>Microsoft Confidential. For internal use only.</a:t>
            </a: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3" name="Slide Number Placeholder 2"/>
          <p:cNvSpPr>
            <a:spLocks noGrp="1"/>
          </p:cNvSpPr>
          <p:nvPr>
            <p:ph type="sldNum" sz="quarter" idx="12"/>
          </p:nvPr>
        </p:nvSpPr>
        <p:spPr>
          <a:xfrm>
            <a:off x="310437" y="6322758"/>
            <a:ext cx="349196" cy="364224"/>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894E8EF0-91FF-4791-8529-F57CE0475C15}" type="slidenum">
              <a:rPr kumimoji="0" lang="en-US" sz="1765" b="0" i="0" u="none" strike="noStrike" kern="1200" cap="none" spc="0" normalizeH="0" baseline="0" noProof="0" smtClean="0">
                <a:ln>
                  <a:noFill/>
                </a:ln>
                <a:solidFill>
                  <a:srgbClr val="505050"/>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89444568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7" y="286380"/>
            <a:ext cx="11653525" cy="927940"/>
          </a:xfrm>
        </p:spPr>
        <p:txBody>
          <a:bodyPr/>
          <a:lstStyle>
            <a:lvl1pPr>
              <a:defRPr>
                <a:gradFill>
                  <a:gsLst>
                    <a:gs pos="1250">
                      <a:schemeClr val="tx1"/>
                    </a:gs>
                    <a:gs pos="100000">
                      <a:schemeClr val="tx1"/>
                    </a:gs>
                  </a:gsLst>
                  <a:lin ang="5400000" scaled="0"/>
                </a:gradFill>
              </a:defRPr>
            </a:lvl1pPr>
          </a:lstStyle>
          <a:p>
            <a:r>
              <a:rPr lang="en-US" dirty="0"/>
              <a:t>Click to edit master title style</a:t>
            </a:r>
          </a:p>
        </p:txBody>
      </p:sp>
      <p:sp>
        <p:nvSpPr>
          <p:cNvPr id="5" name="Text Placeholder 4"/>
          <p:cNvSpPr>
            <a:spLocks noGrp="1"/>
          </p:cNvSpPr>
          <p:nvPr>
            <p:ph type="body" sz="quarter" idx="10"/>
          </p:nvPr>
        </p:nvSpPr>
        <p:spPr>
          <a:xfrm>
            <a:off x="269239" y="1337046"/>
            <a:ext cx="11728225" cy="2187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8889631"/>
      </p:ext>
    </p:extLst>
  </p:cSld>
  <p:clrMapOvr>
    <a:overrideClrMapping bg1="dk1" tx1="lt1" bg2="dk2" tx2="lt2" accent1="accent1" accent2="accent2" accent3="accent3" accent4="accent4" accent5="accent5" accent6="accent6" hlink="hlink" folHlink="folHlink"/>
  </p:clrMapOvr>
  <p:transition spd="slow">
    <p:push/>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68581F13-7F70-497F-87D0-4BD3233F9284}" type="datetimeFigureOut">
              <a:rPr kumimoji="0" lang="en-US" sz="1765" b="0" i="0" u="none" strike="noStrike" kern="1200" cap="none" spc="0" normalizeH="0" baseline="0" noProof="0" smtClean="0">
                <a:ln>
                  <a:noFill/>
                </a:ln>
                <a:solidFill>
                  <a:srgbClr val="505050"/>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11/22/2018</a:t>
            </a:fld>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1C11FF6E-48B2-40C2-B40B-2FF28EE568D3}" type="slidenum">
              <a:rPr kumimoji="0" lang="en-US" sz="1765" b="0" i="0" u="none" strike="noStrike" kern="1200" cap="none" spc="0" normalizeH="0" baseline="0" noProof="0" smtClean="0">
                <a:ln>
                  <a:noFill/>
                </a:ln>
                <a:solidFill>
                  <a:srgbClr val="505050"/>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01353418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A663A29-5007-4624-980B-565587A1D0ED}" type="datetimeFigureOut">
              <a:rPr lang="en-US" smtClean="0"/>
              <a:t>11/22/2018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918D97-CDC5-47FD-9E7A-C05593DE9CE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548162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754785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237397"/>
          </a:xfrm>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a:xfrm>
            <a:off x="1097280" y="1950720"/>
            <a:ext cx="10058400" cy="39183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082534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A663A29-5007-4624-980B-565587A1D0ED}" type="datetimeFigureOut">
              <a:rPr lang="en-US" smtClean="0"/>
              <a:t>11/22/2018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918D97-CDC5-47FD-9E7A-C05593DE9CE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0500110"/>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A663A29-5007-4624-980B-565587A1D0ED}" type="datetimeFigureOut">
              <a:rPr lang="en-US" smtClean="0"/>
              <a:t>11/22/2018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918D97-CDC5-47FD-9E7A-C05593DE9CE2}" type="slidenum">
              <a:rPr lang="en-US" smtClean="0"/>
              <a:t>‹#›</a:t>
            </a:fld>
            <a:endParaRPr lang="en-US"/>
          </a:p>
        </p:txBody>
      </p:sp>
    </p:spTree>
    <p:extLst>
      <p:ext uri="{BB962C8B-B14F-4D97-AF65-F5344CB8AC3E}">
        <p14:creationId xmlns:p14="http://schemas.microsoft.com/office/powerpoint/2010/main" val="170956185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A663A29-5007-4624-980B-565587A1D0ED}" type="datetimeFigureOut">
              <a:rPr lang="en-US" smtClean="0"/>
              <a:t>11/22/2018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918D97-CDC5-47FD-9E7A-C05593DE9CE2}" type="slidenum">
              <a:rPr lang="en-US" smtClean="0"/>
              <a:t>‹#›</a:t>
            </a:fld>
            <a:endParaRPr lang="en-US"/>
          </a:p>
        </p:txBody>
      </p:sp>
    </p:spTree>
    <p:extLst>
      <p:ext uri="{BB962C8B-B14F-4D97-AF65-F5344CB8AC3E}">
        <p14:creationId xmlns:p14="http://schemas.microsoft.com/office/powerpoint/2010/main" val="31421265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A663A29-5007-4624-980B-565587A1D0ED}" type="datetimeFigureOut">
              <a:rPr lang="en-US" smtClean="0"/>
              <a:t>11/22/2018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918D97-CDC5-47FD-9E7A-C05593DE9CE2}" type="slidenum">
              <a:rPr lang="en-US" smtClean="0"/>
              <a:t>‹#›</a:t>
            </a:fld>
            <a:endParaRPr lang="en-US"/>
          </a:p>
        </p:txBody>
      </p:sp>
    </p:spTree>
    <p:extLst>
      <p:ext uri="{BB962C8B-B14F-4D97-AF65-F5344CB8AC3E}">
        <p14:creationId xmlns:p14="http://schemas.microsoft.com/office/powerpoint/2010/main" val="74753391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A663A29-5007-4624-980B-565587A1D0ED}" type="datetimeFigureOut">
              <a:rPr lang="en-US" smtClean="0"/>
              <a:t>11/22/2018</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9C918D97-CDC5-47FD-9E7A-C05593DE9CE2}" type="slidenum">
              <a:rPr lang="en-US" smtClean="0"/>
              <a:t>‹#›</a:t>
            </a:fld>
            <a:endParaRPr lang="en-US"/>
          </a:p>
        </p:txBody>
      </p:sp>
      <p:pic>
        <p:nvPicPr>
          <p:cNvPr id="10" name="MS logo white emf">
            <a:extLst>
              <a:ext uri="{FF2B5EF4-FFF2-40B4-BE49-F238E27FC236}">
                <a16:creationId xmlns:a16="http://schemas.microsoft.com/office/drawing/2014/main" id="{1C7AAE2E-7A65-4B0D-8667-354EB8AB0E2A}"/>
              </a:ext>
            </a:extLst>
          </p:cNvPr>
          <p:cNvPicPr>
            <a:picLocks noChangeAspect="1"/>
          </p:cNvPicPr>
          <p:nvPr userDrawn="1"/>
        </p:nvPicPr>
        <p:blipFill>
          <a:blip r:embed="rId2"/>
          <a:stretch>
            <a:fillRect/>
          </a:stretch>
        </p:blipFill>
        <p:spPr>
          <a:xfrm>
            <a:off x="455833" y="6467634"/>
            <a:ext cx="1423303" cy="304828"/>
          </a:xfrm>
          <a:prstGeom prst="rect">
            <a:avLst/>
          </a:prstGeom>
        </p:spPr>
      </p:pic>
      <p:sp>
        <p:nvSpPr>
          <p:cNvPr id="11" name="TextBox 10">
            <a:extLst>
              <a:ext uri="{FF2B5EF4-FFF2-40B4-BE49-F238E27FC236}">
                <a16:creationId xmlns:a16="http://schemas.microsoft.com/office/drawing/2014/main" id="{B9EFFB1C-BE2D-4F24-8609-C6C5313178B8}"/>
              </a:ext>
            </a:extLst>
          </p:cNvPr>
          <p:cNvSpPr txBox="1"/>
          <p:nvPr userDrawn="1"/>
        </p:nvSpPr>
        <p:spPr>
          <a:xfrm>
            <a:off x="10046525" y="6326891"/>
            <a:ext cx="1876237" cy="586314"/>
          </a:xfrm>
          <a:prstGeom prst="rect">
            <a:avLst/>
          </a:prstGeom>
          <a:noFill/>
        </p:spPr>
        <p:txBody>
          <a:bodyPr wrap="square" lIns="182880" tIns="146304" rIns="182880" bIns="146304" rtlCol="0">
            <a:spAutoFit/>
          </a:bodyPr>
          <a:lstStyle/>
          <a:p>
            <a:pPr>
              <a:lnSpc>
                <a:spcPct val="90000"/>
              </a:lnSpc>
              <a:spcAft>
                <a:spcPts val="600"/>
              </a:spcAft>
            </a:pPr>
            <a:r>
              <a:rPr lang="en-US" sz="2100" b="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@DivineOps</a:t>
            </a:r>
          </a:p>
        </p:txBody>
      </p:sp>
    </p:spTree>
    <p:extLst>
      <p:ext uri="{BB962C8B-B14F-4D97-AF65-F5344CB8AC3E}">
        <p14:creationId xmlns:p14="http://schemas.microsoft.com/office/powerpoint/2010/main" val="191538727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A663A29-5007-4624-980B-565587A1D0ED}" type="datetimeFigureOut">
              <a:rPr lang="en-US" smtClean="0"/>
              <a:t>11/22/2018</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C918D97-CDC5-47FD-9E7A-C05593DE9CE2}" type="slidenum">
              <a:rPr lang="en-US" smtClean="0"/>
              <a:t>‹#›</a:t>
            </a:fld>
            <a:endParaRPr lang="en-US"/>
          </a:p>
        </p:txBody>
      </p:sp>
    </p:spTree>
    <p:extLst>
      <p:ext uri="{BB962C8B-B14F-4D97-AF65-F5344CB8AC3E}">
        <p14:creationId xmlns:p14="http://schemas.microsoft.com/office/powerpoint/2010/main" val="98423584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A663A29-5007-4624-980B-565587A1D0ED}" type="datetimeFigureOut">
              <a:rPr lang="en-US" smtClean="0"/>
              <a:t>11/22/2018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918D97-CDC5-47FD-9E7A-C05593DE9CE2}" type="slidenum">
              <a:rPr lang="en-US" smtClean="0"/>
              <a:t>‹#›</a:t>
            </a:fld>
            <a:endParaRPr lang="en-US"/>
          </a:p>
        </p:txBody>
      </p:sp>
    </p:spTree>
    <p:extLst>
      <p:ext uri="{BB962C8B-B14F-4D97-AF65-F5344CB8AC3E}">
        <p14:creationId xmlns:p14="http://schemas.microsoft.com/office/powerpoint/2010/main" val="55977083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663A29-5007-4624-980B-565587A1D0ED}" type="datetimeFigureOut">
              <a:rPr lang="en-US" smtClean="0"/>
              <a:t>11/22/2018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918D97-CDC5-47FD-9E7A-C05593DE9CE2}" type="slidenum">
              <a:rPr lang="en-US" smtClean="0"/>
              <a:t>‹#›</a:t>
            </a:fld>
            <a:endParaRPr lang="en-US"/>
          </a:p>
        </p:txBody>
      </p:sp>
    </p:spTree>
    <p:extLst>
      <p:ext uri="{BB962C8B-B14F-4D97-AF65-F5344CB8AC3E}">
        <p14:creationId xmlns:p14="http://schemas.microsoft.com/office/powerpoint/2010/main" val="33720165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663A29-5007-4624-980B-565587A1D0ED}" type="datetimeFigureOut">
              <a:rPr lang="en-US" smtClean="0"/>
              <a:t>11/22/2018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918D97-CDC5-47FD-9E7A-C05593DE9CE2}" type="slidenum">
              <a:rPr lang="en-US" smtClean="0"/>
              <a:t>‹#›</a:t>
            </a:fld>
            <a:endParaRPr lang="en-US"/>
          </a:p>
        </p:txBody>
      </p:sp>
    </p:spTree>
    <p:extLst>
      <p:ext uri="{BB962C8B-B14F-4D97-AF65-F5344CB8AC3E}">
        <p14:creationId xmlns:p14="http://schemas.microsoft.com/office/powerpoint/2010/main" val="352608199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029449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ver2">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277634"/>
            <a:ext cx="7279098" cy="2173041"/>
          </a:xfrm>
          <a:noFill/>
        </p:spPr>
        <p:txBody>
          <a:bodyPr lIns="0" tIns="91440" rIns="146304" bIns="91440" anchor="t" anchorCtr="0"/>
          <a:lstStyle>
            <a:lvl1pPr>
              <a:defRPr sz="7058" spc="-98" baseline="0">
                <a:solidFill>
                  <a:schemeClr val="tx1"/>
                </a:solidFill>
              </a:defRPr>
            </a:lvl1pPr>
          </a:lstStyle>
          <a:p>
            <a:r>
              <a:rPr lang="en-US"/>
              <a:t>Lorem ipsum Lorem ipsum</a:t>
            </a:r>
          </a:p>
        </p:txBody>
      </p:sp>
      <p:sp>
        <p:nvSpPr>
          <p:cNvPr id="3" name="Text Placeholder 2"/>
          <p:cNvSpPr>
            <a:spLocks noGrp="1"/>
          </p:cNvSpPr>
          <p:nvPr>
            <p:ph type="body" sz="quarter" idx="10"/>
          </p:nvPr>
        </p:nvSpPr>
        <p:spPr>
          <a:xfrm>
            <a:off x="269239" y="3576361"/>
            <a:ext cx="5826761" cy="633715"/>
          </a:xfrm>
        </p:spPr>
        <p:txBody>
          <a:bodyPr/>
          <a:lstStyle>
            <a:lvl1pPr marL="0" indent="0">
              <a:spcBef>
                <a:spcPts val="980"/>
              </a:spcBef>
              <a:spcAft>
                <a:spcPts val="980"/>
              </a:spcAft>
              <a:buNone/>
              <a:defRPr sz="3921"/>
            </a:lvl1pPr>
          </a:lstStyle>
          <a:p>
            <a:pPr lvl="0"/>
            <a:r>
              <a:rPr lang="en-US"/>
              <a:t>Click to edit Master text</a:t>
            </a:r>
          </a:p>
        </p:txBody>
      </p:sp>
      <p:grpSp>
        <p:nvGrpSpPr>
          <p:cNvPr id="372" name="Group 371">
            <a:extLst>
              <a:ext uri="{FF2B5EF4-FFF2-40B4-BE49-F238E27FC236}">
                <a16:creationId xmlns:a16="http://schemas.microsoft.com/office/drawing/2014/main" id="{CDFD47E3-DDF9-4944-86BF-DA7CF82DAE44}"/>
              </a:ext>
            </a:extLst>
          </p:cNvPr>
          <p:cNvGrpSpPr/>
          <p:nvPr userDrawn="1"/>
        </p:nvGrpSpPr>
        <p:grpSpPr>
          <a:xfrm>
            <a:off x="7339478" y="135249"/>
            <a:ext cx="5744142" cy="6742427"/>
            <a:chOff x="7625796" y="627085"/>
            <a:chExt cx="5434428" cy="6377982"/>
          </a:xfrm>
        </p:grpSpPr>
        <p:grpSp>
          <p:nvGrpSpPr>
            <p:cNvPr id="249" name="Group 247">
              <a:extLst>
                <a:ext uri="{FF2B5EF4-FFF2-40B4-BE49-F238E27FC236}">
                  <a16:creationId xmlns:a16="http://schemas.microsoft.com/office/drawing/2014/main" id="{1F00B62E-9278-4200-8B74-A0BD179F9AF0}"/>
                </a:ext>
              </a:extLst>
            </p:cNvPr>
            <p:cNvGrpSpPr>
              <a:grpSpLocks noChangeAspect="1"/>
            </p:cNvGrpSpPr>
            <p:nvPr userDrawn="1"/>
          </p:nvGrpSpPr>
          <p:grpSpPr bwMode="auto">
            <a:xfrm>
              <a:off x="8508381" y="1977477"/>
              <a:ext cx="4092633" cy="5027590"/>
              <a:chOff x="6097" y="2298"/>
              <a:chExt cx="696" cy="855"/>
            </a:xfrm>
          </p:grpSpPr>
          <p:sp>
            <p:nvSpPr>
              <p:cNvPr id="250" name="AutoShape 246">
                <a:extLst>
                  <a:ext uri="{FF2B5EF4-FFF2-40B4-BE49-F238E27FC236}">
                    <a16:creationId xmlns:a16="http://schemas.microsoft.com/office/drawing/2014/main" id="{65CB237B-C1E8-4B55-848E-602697CB6CB7}"/>
                  </a:ext>
                </a:extLst>
              </p:cNvPr>
              <p:cNvSpPr>
                <a:spLocks noChangeAspect="1" noChangeArrowheads="1" noTextEdit="1"/>
              </p:cNvSpPr>
              <p:nvPr userDrawn="1"/>
            </p:nvSpPr>
            <p:spPr bwMode="auto">
              <a:xfrm>
                <a:off x="6097" y="2298"/>
                <a:ext cx="696" cy="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Rectangle 250">
                <a:extLst>
                  <a:ext uri="{FF2B5EF4-FFF2-40B4-BE49-F238E27FC236}">
                    <a16:creationId xmlns:a16="http://schemas.microsoft.com/office/drawing/2014/main" id="{87457DDA-AD9E-4A97-9C2E-7F4E64D0AFA4}"/>
                  </a:ext>
                </a:extLst>
              </p:cNvPr>
              <p:cNvSpPr>
                <a:spLocks noChangeArrowheads="1"/>
              </p:cNvSpPr>
              <p:nvPr userDrawn="1"/>
            </p:nvSpPr>
            <p:spPr bwMode="auto">
              <a:xfrm>
                <a:off x="6468" y="3037"/>
                <a:ext cx="111" cy="114"/>
              </a:xfrm>
              <a:prstGeom prst="rect">
                <a:avLst/>
              </a:pr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Rectangle 251">
                <a:extLst>
                  <a:ext uri="{FF2B5EF4-FFF2-40B4-BE49-F238E27FC236}">
                    <a16:creationId xmlns:a16="http://schemas.microsoft.com/office/drawing/2014/main" id="{787AC753-EFDA-426C-B584-5AECAA3027B1}"/>
                  </a:ext>
                </a:extLst>
              </p:cNvPr>
              <p:cNvSpPr>
                <a:spLocks noChangeArrowheads="1"/>
              </p:cNvSpPr>
              <p:nvPr userDrawn="1"/>
            </p:nvSpPr>
            <p:spPr bwMode="auto">
              <a:xfrm>
                <a:off x="6313" y="2815"/>
                <a:ext cx="111" cy="336"/>
              </a:xfrm>
              <a:prstGeom prst="rect">
                <a:avLst/>
              </a:pr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Rectangle 252">
                <a:extLst>
                  <a:ext uri="{FF2B5EF4-FFF2-40B4-BE49-F238E27FC236}">
                    <a16:creationId xmlns:a16="http://schemas.microsoft.com/office/drawing/2014/main" id="{ADBB0E8B-FCE5-439F-9F2B-6FA746CBBE6A}"/>
                  </a:ext>
                </a:extLst>
              </p:cNvPr>
              <p:cNvSpPr>
                <a:spLocks noChangeArrowheads="1"/>
              </p:cNvSpPr>
              <p:nvPr userDrawn="1"/>
            </p:nvSpPr>
            <p:spPr bwMode="auto">
              <a:xfrm>
                <a:off x="6325" y="2834"/>
                <a:ext cx="13" cy="2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Rectangle 253">
                <a:extLst>
                  <a:ext uri="{FF2B5EF4-FFF2-40B4-BE49-F238E27FC236}">
                    <a16:creationId xmlns:a16="http://schemas.microsoft.com/office/drawing/2014/main" id="{E7528E24-6BDC-4F30-B75B-0CD44FD8FEED}"/>
                  </a:ext>
                </a:extLst>
              </p:cNvPr>
              <p:cNvSpPr>
                <a:spLocks noChangeArrowheads="1"/>
              </p:cNvSpPr>
              <p:nvPr userDrawn="1"/>
            </p:nvSpPr>
            <p:spPr bwMode="auto">
              <a:xfrm>
                <a:off x="6350" y="2834"/>
                <a:ext cx="11"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254">
                <a:extLst>
                  <a:ext uri="{FF2B5EF4-FFF2-40B4-BE49-F238E27FC236}">
                    <a16:creationId xmlns:a16="http://schemas.microsoft.com/office/drawing/2014/main" id="{D23DFB3F-F258-421E-B4B9-97CEA983AB71}"/>
                  </a:ext>
                </a:extLst>
              </p:cNvPr>
              <p:cNvSpPr>
                <a:spLocks noChangeArrowheads="1"/>
              </p:cNvSpPr>
              <p:nvPr userDrawn="1"/>
            </p:nvSpPr>
            <p:spPr bwMode="auto">
              <a:xfrm>
                <a:off x="6374" y="2834"/>
                <a:ext cx="10"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255">
                <a:extLst>
                  <a:ext uri="{FF2B5EF4-FFF2-40B4-BE49-F238E27FC236}">
                    <a16:creationId xmlns:a16="http://schemas.microsoft.com/office/drawing/2014/main" id="{95395EC5-C823-4F96-8AFB-A7C525ED5867}"/>
                  </a:ext>
                </a:extLst>
              </p:cNvPr>
              <p:cNvSpPr>
                <a:spLocks noChangeArrowheads="1"/>
              </p:cNvSpPr>
              <p:nvPr userDrawn="1"/>
            </p:nvSpPr>
            <p:spPr bwMode="auto">
              <a:xfrm>
                <a:off x="6397" y="2834"/>
                <a:ext cx="12" cy="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256">
                <a:extLst>
                  <a:ext uri="{FF2B5EF4-FFF2-40B4-BE49-F238E27FC236}">
                    <a16:creationId xmlns:a16="http://schemas.microsoft.com/office/drawing/2014/main" id="{EA63CA39-CA16-4B9E-8D8F-0B2EABBE11D5}"/>
                  </a:ext>
                </a:extLst>
              </p:cNvPr>
              <p:cNvSpPr>
                <a:spLocks noChangeArrowheads="1"/>
              </p:cNvSpPr>
              <p:nvPr userDrawn="1"/>
            </p:nvSpPr>
            <p:spPr bwMode="auto">
              <a:xfrm>
                <a:off x="6325" y="2866"/>
                <a:ext cx="13"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257">
                <a:extLst>
                  <a:ext uri="{FF2B5EF4-FFF2-40B4-BE49-F238E27FC236}">
                    <a16:creationId xmlns:a16="http://schemas.microsoft.com/office/drawing/2014/main" id="{D742BED7-A533-42D9-96D9-2A557DAEF1AD}"/>
                  </a:ext>
                </a:extLst>
              </p:cNvPr>
              <p:cNvSpPr>
                <a:spLocks noChangeArrowheads="1"/>
              </p:cNvSpPr>
              <p:nvPr userDrawn="1"/>
            </p:nvSpPr>
            <p:spPr bwMode="auto">
              <a:xfrm>
                <a:off x="6350" y="2866"/>
                <a:ext cx="11" cy="2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Rectangle 258">
                <a:extLst>
                  <a:ext uri="{FF2B5EF4-FFF2-40B4-BE49-F238E27FC236}">
                    <a16:creationId xmlns:a16="http://schemas.microsoft.com/office/drawing/2014/main" id="{933BA798-BF8C-4D7B-963C-784E23E26E38}"/>
                  </a:ext>
                </a:extLst>
              </p:cNvPr>
              <p:cNvSpPr>
                <a:spLocks noChangeArrowheads="1"/>
              </p:cNvSpPr>
              <p:nvPr userDrawn="1"/>
            </p:nvSpPr>
            <p:spPr bwMode="auto">
              <a:xfrm>
                <a:off x="6374" y="2866"/>
                <a:ext cx="10"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259">
                <a:extLst>
                  <a:ext uri="{FF2B5EF4-FFF2-40B4-BE49-F238E27FC236}">
                    <a16:creationId xmlns:a16="http://schemas.microsoft.com/office/drawing/2014/main" id="{DB545304-51D3-4545-A817-7A1A23218D08}"/>
                  </a:ext>
                </a:extLst>
              </p:cNvPr>
              <p:cNvSpPr>
                <a:spLocks noChangeArrowheads="1"/>
              </p:cNvSpPr>
              <p:nvPr userDrawn="1"/>
            </p:nvSpPr>
            <p:spPr bwMode="auto">
              <a:xfrm>
                <a:off x="6397" y="2866"/>
                <a:ext cx="12"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260">
                <a:extLst>
                  <a:ext uri="{FF2B5EF4-FFF2-40B4-BE49-F238E27FC236}">
                    <a16:creationId xmlns:a16="http://schemas.microsoft.com/office/drawing/2014/main" id="{5B93D5FA-6D33-458B-BFD8-30A4E335C5D5}"/>
                  </a:ext>
                </a:extLst>
              </p:cNvPr>
              <p:cNvSpPr>
                <a:spLocks noChangeArrowheads="1"/>
              </p:cNvSpPr>
              <p:nvPr userDrawn="1"/>
            </p:nvSpPr>
            <p:spPr bwMode="auto">
              <a:xfrm>
                <a:off x="6325" y="2898"/>
                <a:ext cx="13"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261">
                <a:extLst>
                  <a:ext uri="{FF2B5EF4-FFF2-40B4-BE49-F238E27FC236}">
                    <a16:creationId xmlns:a16="http://schemas.microsoft.com/office/drawing/2014/main" id="{54B095D7-A32D-45BE-9EBA-EC8A0B306ABC}"/>
                  </a:ext>
                </a:extLst>
              </p:cNvPr>
              <p:cNvSpPr>
                <a:spLocks noChangeArrowheads="1"/>
              </p:cNvSpPr>
              <p:nvPr userDrawn="1"/>
            </p:nvSpPr>
            <p:spPr bwMode="auto">
              <a:xfrm>
                <a:off x="6350" y="2898"/>
                <a:ext cx="11" cy="2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Rectangle 262">
                <a:extLst>
                  <a:ext uri="{FF2B5EF4-FFF2-40B4-BE49-F238E27FC236}">
                    <a16:creationId xmlns:a16="http://schemas.microsoft.com/office/drawing/2014/main" id="{CA60F719-D75E-4B2B-9686-607A78CD5BAA}"/>
                  </a:ext>
                </a:extLst>
              </p:cNvPr>
              <p:cNvSpPr>
                <a:spLocks noChangeArrowheads="1"/>
              </p:cNvSpPr>
              <p:nvPr userDrawn="1"/>
            </p:nvSpPr>
            <p:spPr bwMode="auto">
              <a:xfrm>
                <a:off x="6374" y="2898"/>
                <a:ext cx="10"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Rectangle 263">
                <a:extLst>
                  <a:ext uri="{FF2B5EF4-FFF2-40B4-BE49-F238E27FC236}">
                    <a16:creationId xmlns:a16="http://schemas.microsoft.com/office/drawing/2014/main" id="{16A5634E-5020-48D1-A1BE-F620D39D0732}"/>
                  </a:ext>
                </a:extLst>
              </p:cNvPr>
              <p:cNvSpPr>
                <a:spLocks noChangeArrowheads="1"/>
              </p:cNvSpPr>
              <p:nvPr userDrawn="1"/>
            </p:nvSpPr>
            <p:spPr bwMode="auto">
              <a:xfrm>
                <a:off x="6397" y="2898"/>
                <a:ext cx="12"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264">
                <a:extLst>
                  <a:ext uri="{FF2B5EF4-FFF2-40B4-BE49-F238E27FC236}">
                    <a16:creationId xmlns:a16="http://schemas.microsoft.com/office/drawing/2014/main" id="{D23C8B74-E873-4CBF-BB5B-1163F15F418E}"/>
                  </a:ext>
                </a:extLst>
              </p:cNvPr>
              <p:cNvSpPr>
                <a:spLocks noChangeArrowheads="1"/>
              </p:cNvSpPr>
              <p:nvPr userDrawn="1"/>
            </p:nvSpPr>
            <p:spPr bwMode="auto">
              <a:xfrm>
                <a:off x="6325" y="2930"/>
                <a:ext cx="13" cy="2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265">
                <a:extLst>
                  <a:ext uri="{FF2B5EF4-FFF2-40B4-BE49-F238E27FC236}">
                    <a16:creationId xmlns:a16="http://schemas.microsoft.com/office/drawing/2014/main" id="{AF71F314-7DE5-4B66-BA58-68112894167B}"/>
                  </a:ext>
                </a:extLst>
              </p:cNvPr>
              <p:cNvSpPr>
                <a:spLocks noChangeArrowheads="1"/>
              </p:cNvSpPr>
              <p:nvPr userDrawn="1"/>
            </p:nvSpPr>
            <p:spPr bwMode="auto">
              <a:xfrm>
                <a:off x="6350" y="2930"/>
                <a:ext cx="11" cy="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Rectangle 266">
                <a:extLst>
                  <a:ext uri="{FF2B5EF4-FFF2-40B4-BE49-F238E27FC236}">
                    <a16:creationId xmlns:a16="http://schemas.microsoft.com/office/drawing/2014/main" id="{DBC23984-FF32-4DA5-8DE1-7E24BD6C3FF8}"/>
                  </a:ext>
                </a:extLst>
              </p:cNvPr>
              <p:cNvSpPr>
                <a:spLocks noChangeArrowheads="1"/>
              </p:cNvSpPr>
              <p:nvPr userDrawn="1"/>
            </p:nvSpPr>
            <p:spPr bwMode="auto">
              <a:xfrm>
                <a:off x="6374" y="2930"/>
                <a:ext cx="10" cy="2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Rectangle 267">
                <a:extLst>
                  <a:ext uri="{FF2B5EF4-FFF2-40B4-BE49-F238E27FC236}">
                    <a16:creationId xmlns:a16="http://schemas.microsoft.com/office/drawing/2014/main" id="{36BE96A9-871C-4F0D-8A44-C3D6EC4677AB}"/>
                  </a:ext>
                </a:extLst>
              </p:cNvPr>
              <p:cNvSpPr>
                <a:spLocks noChangeArrowheads="1"/>
              </p:cNvSpPr>
              <p:nvPr userDrawn="1"/>
            </p:nvSpPr>
            <p:spPr bwMode="auto">
              <a:xfrm>
                <a:off x="6397" y="2930"/>
                <a:ext cx="12"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Rectangle 268">
                <a:extLst>
                  <a:ext uri="{FF2B5EF4-FFF2-40B4-BE49-F238E27FC236}">
                    <a16:creationId xmlns:a16="http://schemas.microsoft.com/office/drawing/2014/main" id="{90DFF299-9AD9-43F7-A6D5-68B29A6A38C7}"/>
                  </a:ext>
                </a:extLst>
              </p:cNvPr>
              <p:cNvSpPr>
                <a:spLocks noChangeArrowheads="1"/>
              </p:cNvSpPr>
              <p:nvPr userDrawn="1"/>
            </p:nvSpPr>
            <p:spPr bwMode="auto">
              <a:xfrm>
                <a:off x="6325" y="2962"/>
                <a:ext cx="13"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269">
                <a:extLst>
                  <a:ext uri="{FF2B5EF4-FFF2-40B4-BE49-F238E27FC236}">
                    <a16:creationId xmlns:a16="http://schemas.microsoft.com/office/drawing/2014/main" id="{01CFC304-981B-4246-A430-8C1E1A79F45A}"/>
                  </a:ext>
                </a:extLst>
              </p:cNvPr>
              <p:cNvSpPr>
                <a:spLocks noChangeArrowheads="1"/>
              </p:cNvSpPr>
              <p:nvPr userDrawn="1"/>
            </p:nvSpPr>
            <p:spPr bwMode="auto">
              <a:xfrm>
                <a:off x="6350" y="2962"/>
                <a:ext cx="11"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270">
                <a:extLst>
                  <a:ext uri="{FF2B5EF4-FFF2-40B4-BE49-F238E27FC236}">
                    <a16:creationId xmlns:a16="http://schemas.microsoft.com/office/drawing/2014/main" id="{DB453F4B-D541-4162-B3D7-F579474C36A3}"/>
                  </a:ext>
                </a:extLst>
              </p:cNvPr>
              <p:cNvSpPr>
                <a:spLocks noChangeArrowheads="1"/>
              </p:cNvSpPr>
              <p:nvPr userDrawn="1"/>
            </p:nvSpPr>
            <p:spPr bwMode="auto">
              <a:xfrm>
                <a:off x="6374" y="2962"/>
                <a:ext cx="10"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Rectangle 271">
                <a:extLst>
                  <a:ext uri="{FF2B5EF4-FFF2-40B4-BE49-F238E27FC236}">
                    <a16:creationId xmlns:a16="http://schemas.microsoft.com/office/drawing/2014/main" id="{A2B64033-5E30-4547-BEAB-D792D4750986}"/>
                  </a:ext>
                </a:extLst>
              </p:cNvPr>
              <p:cNvSpPr>
                <a:spLocks noChangeArrowheads="1"/>
              </p:cNvSpPr>
              <p:nvPr userDrawn="1"/>
            </p:nvSpPr>
            <p:spPr bwMode="auto">
              <a:xfrm>
                <a:off x="6397" y="2962"/>
                <a:ext cx="12"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Rectangle 272">
                <a:extLst>
                  <a:ext uri="{FF2B5EF4-FFF2-40B4-BE49-F238E27FC236}">
                    <a16:creationId xmlns:a16="http://schemas.microsoft.com/office/drawing/2014/main" id="{3A464137-CC53-47B6-B090-F018386CAE32}"/>
                  </a:ext>
                </a:extLst>
              </p:cNvPr>
              <p:cNvSpPr>
                <a:spLocks noChangeArrowheads="1"/>
              </p:cNvSpPr>
              <p:nvPr userDrawn="1"/>
            </p:nvSpPr>
            <p:spPr bwMode="auto">
              <a:xfrm>
                <a:off x="6325" y="2995"/>
                <a:ext cx="13"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Rectangle 273">
                <a:extLst>
                  <a:ext uri="{FF2B5EF4-FFF2-40B4-BE49-F238E27FC236}">
                    <a16:creationId xmlns:a16="http://schemas.microsoft.com/office/drawing/2014/main" id="{4DA19828-26D2-41C0-89DD-888EA9639BDB}"/>
                  </a:ext>
                </a:extLst>
              </p:cNvPr>
              <p:cNvSpPr>
                <a:spLocks noChangeArrowheads="1"/>
              </p:cNvSpPr>
              <p:nvPr userDrawn="1"/>
            </p:nvSpPr>
            <p:spPr bwMode="auto">
              <a:xfrm>
                <a:off x="6350" y="2995"/>
                <a:ext cx="11" cy="19"/>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274">
                <a:extLst>
                  <a:ext uri="{FF2B5EF4-FFF2-40B4-BE49-F238E27FC236}">
                    <a16:creationId xmlns:a16="http://schemas.microsoft.com/office/drawing/2014/main" id="{961D7A8D-87F2-4D57-B4E0-23D684CF0D5E}"/>
                  </a:ext>
                </a:extLst>
              </p:cNvPr>
              <p:cNvSpPr>
                <a:spLocks noChangeArrowheads="1"/>
              </p:cNvSpPr>
              <p:nvPr userDrawn="1"/>
            </p:nvSpPr>
            <p:spPr bwMode="auto">
              <a:xfrm>
                <a:off x="6374" y="2995"/>
                <a:ext cx="10" cy="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275">
                <a:extLst>
                  <a:ext uri="{FF2B5EF4-FFF2-40B4-BE49-F238E27FC236}">
                    <a16:creationId xmlns:a16="http://schemas.microsoft.com/office/drawing/2014/main" id="{C95256FB-A7F5-4976-B261-32E8E203553C}"/>
                  </a:ext>
                </a:extLst>
              </p:cNvPr>
              <p:cNvSpPr>
                <a:spLocks noChangeArrowheads="1"/>
              </p:cNvSpPr>
              <p:nvPr userDrawn="1"/>
            </p:nvSpPr>
            <p:spPr bwMode="auto">
              <a:xfrm>
                <a:off x="6397" y="2995"/>
                <a:ext cx="12" cy="19"/>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276">
                <a:extLst>
                  <a:ext uri="{FF2B5EF4-FFF2-40B4-BE49-F238E27FC236}">
                    <a16:creationId xmlns:a16="http://schemas.microsoft.com/office/drawing/2014/main" id="{38F00226-8C24-4E84-865B-B18BA1ABAEFE}"/>
                  </a:ext>
                </a:extLst>
              </p:cNvPr>
              <p:cNvSpPr>
                <a:spLocks noChangeArrowheads="1"/>
              </p:cNvSpPr>
              <p:nvPr userDrawn="1"/>
            </p:nvSpPr>
            <p:spPr bwMode="auto">
              <a:xfrm>
                <a:off x="6325" y="3027"/>
                <a:ext cx="13" cy="19"/>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277">
                <a:extLst>
                  <a:ext uri="{FF2B5EF4-FFF2-40B4-BE49-F238E27FC236}">
                    <a16:creationId xmlns:a16="http://schemas.microsoft.com/office/drawing/2014/main" id="{D2B74AB8-CED8-4440-BA66-C4AF85BE5896}"/>
                  </a:ext>
                </a:extLst>
              </p:cNvPr>
              <p:cNvSpPr>
                <a:spLocks noChangeArrowheads="1"/>
              </p:cNvSpPr>
              <p:nvPr userDrawn="1"/>
            </p:nvSpPr>
            <p:spPr bwMode="auto">
              <a:xfrm>
                <a:off x="6350" y="3027"/>
                <a:ext cx="11"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278">
                <a:extLst>
                  <a:ext uri="{FF2B5EF4-FFF2-40B4-BE49-F238E27FC236}">
                    <a16:creationId xmlns:a16="http://schemas.microsoft.com/office/drawing/2014/main" id="{C65DFAE0-B1A4-4904-985F-5F68C2DEC416}"/>
                  </a:ext>
                </a:extLst>
              </p:cNvPr>
              <p:cNvSpPr>
                <a:spLocks noChangeArrowheads="1"/>
              </p:cNvSpPr>
              <p:nvPr userDrawn="1"/>
            </p:nvSpPr>
            <p:spPr bwMode="auto">
              <a:xfrm>
                <a:off x="6374" y="3027"/>
                <a:ext cx="10" cy="19"/>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279">
                <a:extLst>
                  <a:ext uri="{FF2B5EF4-FFF2-40B4-BE49-F238E27FC236}">
                    <a16:creationId xmlns:a16="http://schemas.microsoft.com/office/drawing/2014/main" id="{5BC322C6-17E3-42A7-911E-BE3A33CE5BD2}"/>
                  </a:ext>
                </a:extLst>
              </p:cNvPr>
              <p:cNvSpPr>
                <a:spLocks noChangeArrowheads="1"/>
              </p:cNvSpPr>
              <p:nvPr userDrawn="1"/>
            </p:nvSpPr>
            <p:spPr bwMode="auto">
              <a:xfrm>
                <a:off x="6397" y="3027"/>
                <a:ext cx="12"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280">
                <a:extLst>
                  <a:ext uri="{FF2B5EF4-FFF2-40B4-BE49-F238E27FC236}">
                    <a16:creationId xmlns:a16="http://schemas.microsoft.com/office/drawing/2014/main" id="{1775D174-4BB0-487F-9750-E6A8B16A0AF3}"/>
                  </a:ext>
                </a:extLst>
              </p:cNvPr>
              <p:cNvSpPr>
                <a:spLocks noChangeArrowheads="1"/>
              </p:cNvSpPr>
              <p:nvPr userDrawn="1"/>
            </p:nvSpPr>
            <p:spPr bwMode="auto">
              <a:xfrm>
                <a:off x="6325" y="3059"/>
                <a:ext cx="13"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281">
                <a:extLst>
                  <a:ext uri="{FF2B5EF4-FFF2-40B4-BE49-F238E27FC236}">
                    <a16:creationId xmlns:a16="http://schemas.microsoft.com/office/drawing/2014/main" id="{B74C8AE6-C25F-45FE-A8F4-F9EF503E4C9B}"/>
                  </a:ext>
                </a:extLst>
              </p:cNvPr>
              <p:cNvSpPr>
                <a:spLocks noChangeArrowheads="1"/>
              </p:cNvSpPr>
              <p:nvPr userDrawn="1"/>
            </p:nvSpPr>
            <p:spPr bwMode="auto">
              <a:xfrm>
                <a:off x="6350" y="3059"/>
                <a:ext cx="11" cy="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Rectangle 282">
                <a:extLst>
                  <a:ext uri="{FF2B5EF4-FFF2-40B4-BE49-F238E27FC236}">
                    <a16:creationId xmlns:a16="http://schemas.microsoft.com/office/drawing/2014/main" id="{53A9DABC-21B6-4923-BFC3-5D68E7833787}"/>
                  </a:ext>
                </a:extLst>
              </p:cNvPr>
              <p:cNvSpPr>
                <a:spLocks noChangeArrowheads="1"/>
              </p:cNvSpPr>
              <p:nvPr userDrawn="1"/>
            </p:nvSpPr>
            <p:spPr bwMode="auto">
              <a:xfrm>
                <a:off x="6374" y="3059"/>
                <a:ext cx="10"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Rectangle 283">
                <a:extLst>
                  <a:ext uri="{FF2B5EF4-FFF2-40B4-BE49-F238E27FC236}">
                    <a16:creationId xmlns:a16="http://schemas.microsoft.com/office/drawing/2014/main" id="{0A6C34E3-3E96-415E-AE68-B048EB95721B}"/>
                  </a:ext>
                </a:extLst>
              </p:cNvPr>
              <p:cNvSpPr>
                <a:spLocks noChangeArrowheads="1"/>
              </p:cNvSpPr>
              <p:nvPr userDrawn="1"/>
            </p:nvSpPr>
            <p:spPr bwMode="auto">
              <a:xfrm>
                <a:off x="6397" y="3059"/>
                <a:ext cx="12"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Rectangle 284">
                <a:extLst>
                  <a:ext uri="{FF2B5EF4-FFF2-40B4-BE49-F238E27FC236}">
                    <a16:creationId xmlns:a16="http://schemas.microsoft.com/office/drawing/2014/main" id="{BB7FEFB4-9504-4201-B712-307A665893B4}"/>
                  </a:ext>
                </a:extLst>
              </p:cNvPr>
              <p:cNvSpPr>
                <a:spLocks noChangeArrowheads="1"/>
              </p:cNvSpPr>
              <p:nvPr userDrawn="1"/>
            </p:nvSpPr>
            <p:spPr bwMode="auto">
              <a:xfrm>
                <a:off x="6325" y="3091"/>
                <a:ext cx="13"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Rectangle 285">
                <a:extLst>
                  <a:ext uri="{FF2B5EF4-FFF2-40B4-BE49-F238E27FC236}">
                    <a16:creationId xmlns:a16="http://schemas.microsoft.com/office/drawing/2014/main" id="{FE575B8D-2DF0-4950-B2B0-8E545228FFD4}"/>
                  </a:ext>
                </a:extLst>
              </p:cNvPr>
              <p:cNvSpPr>
                <a:spLocks noChangeArrowheads="1"/>
              </p:cNvSpPr>
              <p:nvPr userDrawn="1"/>
            </p:nvSpPr>
            <p:spPr bwMode="auto">
              <a:xfrm>
                <a:off x="6350" y="3091"/>
                <a:ext cx="11" cy="19"/>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Rectangle 286">
                <a:extLst>
                  <a:ext uri="{FF2B5EF4-FFF2-40B4-BE49-F238E27FC236}">
                    <a16:creationId xmlns:a16="http://schemas.microsoft.com/office/drawing/2014/main" id="{14D6DF65-107B-4FA2-8511-2A8871FD1323}"/>
                  </a:ext>
                </a:extLst>
              </p:cNvPr>
              <p:cNvSpPr>
                <a:spLocks noChangeArrowheads="1"/>
              </p:cNvSpPr>
              <p:nvPr userDrawn="1"/>
            </p:nvSpPr>
            <p:spPr bwMode="auto">
              <a:xfrm>
                <a:off x="6374" y="3091"/>
                <a:ext cx="10" cy="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Rectangle 287">
                <a:extLst>
                  <a:ext uri="{FF2B5EF4-FFF2-40B4-BE49-F238E27FC236}">
                    <a16:creationId xmlns:a16="http://schemas.microsoft.com/office/drawing/2014/main" id="{7936843F-DA16-4AB1-B4B4-32C1D647C605}"/>
                  </a:ext>
                </a:extLst>
              </p:cNvPr>
              <p:cNvSpPr>
                <a:spLocks noChangeArrowheads="1"/>
              </p:cNvSpPr>
              <p:nvPr userDrawn="1"/>
            </p:nvSpPr>
            <p:spPr bwMode="auto">
              <a:xfrm>
                <a:off x="6397" y="3091"/>
                <a:ext cx="12" cy="19"/>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Rectangle 288">
                <a:extLst>
                  <a:ext uri="{FF2B5EF4-FFF2-40B4-BE49-F238E27FC236}">
                    <a16:creationId xmlns:a16="http://schemas.microsoft.com/office/drawing/2014/main" id="{B2A20399-C3B7-4855-A631-2E35760193F2}"/>
                  </a:ext>
                </a:extLst>
              </p:cNvPr>
              <p:cNvSpPr>
                <a:spLocks noChangeArrowheads="1"/>
              </p:cNvSpPr>
              <p:nvPr userDrawn="1"/>
            </p:nvSpPr>
            <p:spPr bwMode="auto">
              <a:xfrm>
                <a:off x="6151" y="2921"/>
                <a:ext cx="110" cy="230"/>
              </a:xfrm>
              <a:prstGeom prst="rect">
                <a:avLst/>
              </a:pr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Rectangle 289">
                <a:extLst>
                  <a:ext uri="{FF2B5EF4-FFF2-40B4-BE49-F238E27FC236}">
                    <a16:creationId xmlns:a16="http://schemas.microsoft.com/office/drawing/2014/main" id="{92D9EAF6-11D3-420E-84C9-71148B38961C}"/>
                  </a:ext>
                </a:extLst>
              </p:cNvPr>
              <p:cNvSpPr>
                <a:spLocks noChangeArrowheads="1"/>
              </p:cNvSpPr>
              <p:nvPr userDrawn="1"/>
            </p:nvSpPr>
            <p:spPr bwMode="auto">
              <a:xfrm>
                <a:off x="6167" y="2950"/>
                <a:ext cx="12" cy="1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Rectangle 290">
                <a:extLst>
                  <a:ext uri="{FF2B5EF4-FFF2-40B4-BE49-F238E27FC236}">
                    <a16:creationId xmlns:a16="http://schemas.microsoft.com/office/drawing/2014/main" id="{DA212711-0735-4F66-AE6C-2A753E1A8B01}"/>
                  </a:ext>
                </a:extLst>
              </p:cNvPr>
              <p:cNvSpPr>
                <a:spLocks noChangeArrowheads="1"/>
              </p:cNvSpPr>
              <p:nvPr userDrawn="1"/>
            </p:nvSpPr>
            <p:spPr bwMode="auto">
              <a:xfrm>
                <a:off x="6188" y="2950"/>
                <a:ext cx="13" cy="1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Rectangle 291">
                <a:extLst>
                  <a:ext uri="{FF2B5EF4-FFF2-40B4-BE49-F238E27FC236}">
                    <a16:creationId xmlns:a16="http://schemas.microsoft.com/office/drawing/2014/main" id="{41AC2ADB-92C6-4CEE-8990-08DDCAA1E793}"/>
                  </a:ext>
                </a:extLst>
              </p:cNvPr>
              <p:cNvSpPr>
                <a:spLocks noChangeArrowheads="1"/>
              </p:cNvSpPr>
              <p:nvPr userDrawn="1"/>
            </p:nvSpPr>
            <p:spPr bwMode="auto">
              <a:xfrm>
                <a:off x="6209" y="2950"/>
                <a:ext cx="13" cy="1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Rectangle 292">
                <a:extLst>
                  <a:ext uri="{FF2B5EF4-FFF2-40B4-BE49-F238E27FC236}">
                    <a16:creationId xmlns:a16="http://schemas.microsoft.com/office/drawing/2014/main" id="{0B12C95D-7162-4CD0-BB3F-D683ACA85DF1}"/>
                  </a:ext>
                </a:extLst>
              </p:cNvPr>
              <p:cNvSpPr>
                <a:spLocks noChangeArrowheads="1"/>
              </p:cNvSpPr>
              <p:nvPr userDrawn="1"/>
            </p:nvSpPr>
            <p:spPr bwMode="auto">
              <a:xfrm>
                <a:off x="6231" y="2950"/>
                <a:ext cx="12" cy="1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Rectangle 293">
                <a:extLst>
                  <a:ext uri="{FF2B5EF4-FFF2-40B4-BE49-F238E27FC236}">
                    <a16:creationId xmlns:a16="http://schemas.microsoft.com/office/drawing/2014/main" id="{FFC99800-C5D7-4E62-897E-D3299139CC9D}"/>
                  </a:ext>
                </a:extLst>
              </p:cNvPr>
              <p:cNvSpPr>
                <a:spLocks noChangeArrowheads="1"/>
              </p:cNvSpPr>
              <p:nvPr userDrawn="1"/>
            </p:nvSpPr>
            <p:spPr bwMode="auto">
              <a:xfrm>
                <a:off x="6486" y="3046"/>
                <a:ext cx="13"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Rectangle 294">
                <a:extLst>
                  <a:ext uri="{FF2B5EF4-FFF2-40B4-BE49-F238E27FC236}">
                    <a16:creationId xmlns:a16="http://schemas.microsoft.com/office/drawing/2014/main" id="{ADEF1BE3-8D04-4FD0-BFE0-05CF2A0FF72A}"/>
                  </a:ext>
                </a:extLst>
              </p:cNvPr>
              <p:cNvSpPr>
                <a:spLocks noChangeArrowheads="1"/>
              </p:cNvSpPr>
              <p:nvPr userDrawn="1"/>
            </p:nvSpPr>
            <p:spPr bwMode="auto">
              <a:xfrm>
                <a:off x="6507" y="3046"/>
                <a:ext cx="13" cy="18"/>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Rectangle 295">
                <a:extLst>
                  <a:ext uri="{FF2B5EF4-FFF2-40B4-BE49-F238E27FC236}">
                    <a16:creationId xmlns:a16="http://schemas.microsoft.com/office/drawing/2014/main" id="{D3EFC061-3993-467A-BADE-43DC47300C20}"/>
                  </a:ext>
                </a:extLst>
              </p:cNvPr>
              <p:cNvSpPr>
                <a:spLocks noChangeArrowheads="1"/>
              </p:cNvSpPr>
              <p:nvPr userDrawn="1"/>
            </p:nvSpPr>
            <p:spPr bwMode="auto">
              <a:xfrm>
                <a:off x="6529" y="3046"/>
                <a:ext cx="12" cy="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Rectangle 296">
                <a:extLst>
                  <a:ext uri="{FF2B5EF4-FFF2-40B4-BE49-F238E27FC236}">
                    <a16:creationId xmlns:a16="http://schemas.microsoft.com/office/drawing/2014/main" id="{A02A1C27-F016-465C-9A73-E1965F315C52}"/>
                  </a:ext>
                </a:extLst>
              </p:cNvPr>
              <p:cNvSpPr>
                <a:spLocks noChangeArrowheads="1"/>
              </p:cNvSpPr>
              <p:nvPr userDrawn="1"/>
            </p:nvSpPr>
            <p:spPr bwMode="auto">
              <a:xfrm>
                <a:off x="6550" y="3046"/>
                <a:ext cx="13" cy="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Rectangle 297">
                <a:extLst>
                  <a:ext uri="{FF2B5EF4-FFF2-40B4-BE49-F238E27FC236}">
                    <a16:creationId xmlns:a16="http://schemas.microsoft.com/office/drawing/2014/main" id="{FBD3B35B-A6EE-4700-AFB7-9E6E293533EE}"/>
                  </a:ext>
                </a:extLst>
              </p:cNvPr>
              <p:cNvSpPr>
                <a:spLocks noChangeArrowheads="1"/>
              </p:cNvSpPr>
              <p:nvPr userDrawn="1"/>
            </p:nvSpPr>
            <p:spPr bwMode="auto">
              <a:xfrm>
                <a:off x="6486" y="3078"/>
                <a:ext cx="13" cy="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Rectangle 298">
                <a:extLst>
                  <a:ext uri="{FF2B5EF4-FFF2-40B4-BE49-F238E27FC236}">
                    <a16:creationId xmlns:a16="http://schemas.microsoft.com/office/drawing/2014/main" id="{786051DB-5653-4733-A9C3-EF2E7B321458}"/>
                  </a:ext>
                </a:extLst>
              </p:cNvPr>
              <p:cNvSpPr>
                <a:spLocks noChangeArrowheads="1"/>
              </p:cNvSpPr>
              <p:nvPr userDrawn="1"/>
            </p:nvSpPr>
            <p:spPr bwMode="auto">
              <a:xfrm>
                <a:off x="6507" y="3078"/>
                <a:ext cx="13" cy="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Rectangle 299">
                <a:extLst>
                  <a:ext uri="{FF2B5EF4-FFF2-40B4-BE49-F238E27FC236}">
                    <a16:creationId xmlns:a16="http://schemas.microsoft.com/office/drawing/2014/main" id="{0722E012-9A63-4892-8F1E-06EA263F594D}"/>
                  </a:ext>
                </a:extLst>
              </p:cNvPr>
              <p:cNvSpPr>
                <a:spLocks noChangeArrowheads="1"/>
              </p:cNvSpPr>
              <p:nvPr userDrawn="1"/>
            </p:nvSpPr>
            <p:spPr bwMode="auto">
              <a:xfrm>
                <a:off x="6529" y="3078"/>
                <a:ext cx="12" cy="18"/>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Rectangle 300">
                <a:extLst>
                  <a:ext uri="{FF2B5EF4-FFF2-40B4-BE49-F238E27FC236}">
                    <a16:creationId xmlns:a16="http://schemas.microsoft.com/office/drawing/2014/main" id="{A95B2B69-3391-4797-9DFC-7EA0C48A75FF}"/>
                  </a:ext>
                </a:extLst>
              </p:cNvPr>
              <p:cNvSpPr>
                <a:spLocks noChangeArrowheads="1"/>
              </p:cNvSpPr>
              <p:nvPr userDrawn="1"/>
            </p:nvSpPr>
            <p:spPr bwMode="auto">
              <a:xfrm>
                <a:off x="6550" y="3078"/>
                <a:ext cx="13"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Rectangle 301">
                <a:extLst>
                  <a:ext uri="{FF2B5EF4-FFF2-40B4-BE49-F238E27FC236}">
                    <a16:creationId xmlns:a16="http://schemas.microsoft.com/office/drawing/2014/main" id="{4E2EA6D4-64D0-4FD4-9189-E49A26BB9C0D}"/>
                  </a:ext>
                </a:extLst>
              </p:cNvPr>
              <p:cNvSpPr>
                <a:spLocks noChangeArrowheads="1"/>
              </p:cNvSpPr>
              <p:nvPr userDrawn="1"/>
            </p:nvSpPr>
            <p:spPr bwMode="auto">
              <a:xfrm>
                <a:off x="6486" y="3110"/>
                <a:ext cx="13"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Rectangle 302">
                <a:extLst>
                  <a:ext uri="{FF2B5EF4-FFF2-40B4-BE49-F238E27FC236}">
                    <a16:creationId xmlns:a16="http://schemas.microsoft.com/office/drawing/2014/main" id="{FFA5E57D-3948-4D6D-BF11-49C9A6FDF298}"/>
                  </a:ext>
                </a:extLst>
              </p:cNvPr>
              <p:cNvSpPr>
                <a:spLocks noChangeArrowheads="1"/>
              </p:cNvSpPr>
              <p:nvPr userDrawn="1"/>
            </p:nvSpPr>
            <p:spPr bwMode="auto">
              <a:xfrm>
                <a:off x="6507" y="3110"/>
                <a:ext cx="13" cy="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Rectangle 303">
                <a:extLst>
                  <a:ext uri="{FF2B5EF4-FFF2-40B4-BE49-F238E27FC236}">
                    <a16:creationId xmlns:a16="http://schemas.microsoft.com/office/drawing/2014/main" id="{B47D7B23-9238-4336-8560-66D35164C264}"/>
                  </a:ext>
                </a:extLst>
              </p:cNvPr>
              <p:cNvSpPr>
                <a:spLocks noChangeArrowheads="1"/>
              </p:cNvSpPr>
              <p:nvPr userDrawn="1"/>
            </p:nvSpPr>
            <p:spPr bwMode="auto">
              <a:xfrm>
                <a:off x="6529" y="3110"/>
                <a:ext cx="12" cy="18"/>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Rectangle 304">
                <a:extLst>
                  <a:ext uri="{FF2B5EF4-FFF2-40B4-BE49-F238E27FC236}">
                    <a16:creationId xmlns:a16="http://schemas.microsoft.com/office/drawing/2014/main" id="{4ECAD871-5BD1-41D1-9362-F37624E00C81}"/>
                  </a:ext>
                </a:extLst>
              </p:cNvPr>
              <p:cNvSpPr>
                <a:spLocks noChangeArrowheads="1"/>
              </p:cNvSpPr>
              <p:nvPr userDrawn="1"/>
            </p:nvSpPr>
            <p:spPr bwMode="auto">
              <a:xfrm>
                <a:off x="6550" y="3110"/>
                <a:ext cx="13" cy="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Freeform 305">
                <a:extLst>
                  <a:ext uri="{FF2B5EF4-FFF2-40B4-BE49-F238E27FC236}">
                    <a16:creationId xmlns:a16="http://schemas.microsoft.com/office/drawing/2014/main" id="{EABC2B01-BA57-4BEE-9C1D-75DB098E5475}"/>
                  </a:ext>
                </a:extLst>
              </p:cNvPr>
              <p:cNvSpPr>
                <a:spLocks/>
              </p:cNvSpPr>
              <p:nvPr userDrawn="1"/>
            </p:nvSpPr>
            <p:spPr bwMode="auto">
              <a:xfrm>
                <a:off x="6202" y="2596"/>
                <a:ext cx="141" cy="325"/>
              </a:xfrm>
              <a:custGeom>
                <a:avLst/>
                <a:gdLst>
                  <a:gd name="T0" fmla="*/ 3 w 79"/>
                  <a:gd name="T1" fmla="*/ 183 h 183"/>
                  <a:gd name="T2" fmla="*/ 0 w 79"/>
                  <a:gd name="T3" fmla="*/ 183 h 183"/>
                  <a:gd name="T4" fmla="*/ 0 w 79"/>
                  <a:gd name="T5" fmla="*/ 92 h 183"/>
                  <a:gd name="T6" fmla="*/ 32 w 79"/>
                  <a:gd name="T7" fmla="*/ 60 h 183"/>
                  <a:gd name="T8" fmla="*/ 48 w 79"/>
                  <a:gd name="T9" fmla="*/ 60 h 183"/>
                  <a:gd name="T10" fmla="*/ 76 w 79"/>
                  <a:gd name="T11" fmla="*/ 32 h 183"/>
                  <a:gd name="T12" fmla="*/ 76 w 79"/>
                  <a:gd name="T13" fmla="*/ 0 h 183"/>
                  <a:gd name="T14" fmla="*/ 79 w 79"/>
                  <a:gd name="T15" fmla="*/ 0 h 183"/>
                  <a:gd name="T16" fmla="*/ 79 w 79"/>
                  <a:gd name="T17" fmla="*/ 32 h 183"/>
                  <a:gd name="T18" fmla="*/ 48 w 79"/>
                  <a:gd name="T19" fmla="*/ 63 h 183"/>
                  <a:gd name="T20" fmla="*/ 32 w 79"/>
                  <a:gd name="T21" fmla="*/ 63 h 183"/>
                  <a:gd name="T22" fmla="*/ 3 w 79"/>
                  <a:gd name="T23" fmla="*/ 92 h 183"/>
                  <a:gd name="T24" fmla="*/ 3 w 79"/>
                  <a:gd name="T25"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83">
                    <a:moveTo>
                      <a:pt x="3" y="183"/>
                    </a:moveTo>
                    <a:cubicBezTo>
                      <a:pt x="0" y="183"/>
                      <a:pt x="0" y="183"/>
                      <a:pt x="0" y="183"/>
                    </a:cubicBezTo>
                    <a:cubicBezTo>
                      <a:pt x="0" y="92"/>
                      <a:pt x="0" y="92"/>
                      <a:pt x="0" y="92"/>
                    </a:cubicBezTo>
                    <a:cubicBezTo>
                      <a:pt x="0" y="74"/>
                      <a:pt x="14" y="60"/>
                      <a:pt x="32" y="60"/>
                    </a:cubicBezTo>
                    <a:cubicBezTo>
                      <a:pt x="48" y="60"/>
                      <a:pt x="48" y="60"/>
                      <a:pt x="48" y="60"/>
                    </a:cubicBezTo>
                    <a:cubicBezTo>
                      <a:pt x="63" y="60"/>
                      <a:pt x="76" y="48"/>
                      <a:pt x="76" y="32"/>
                    </a:cubicBezTo>
                    <a:cubicBezTo>
                      <a:pt x="76" y="0"/>
                      <a:pt x="76" y="0"/>
                      <a:pt x="76" y="0"/>
                    </a:cubicBezTo>
                    <a:cubicBezTo>
                      <a:pt x="79" y="0"/>
                      <a:pt x="79" y="0"/>
                      <a:pt x="79" y="0"/>
                    </a:cubicBezTo>
                    <a:cubicBezTo>
                      <a:pt x="79" y="32"/>
                      <a:pt x="79" y="32"/>
                      <a:pt x="79" y="32"/>
                    </a:cubicBezTo>
                    <a:cubicBezTo>
                      <a:pt x="79" y="49"/>
                      <a:pt x="65" y="63"/>
                      <a:pt x="48" y="63"/>
                    </a:cubicBezTo>
                    <a:cubicBezTo>
                      <a:pt x="32" y="63"/>
                      <a:pt x="32" y="63"/>
                      <a:pt x="32" y="63"/>
                    </a:cubicBezTo>
                    <a:cubicBezTo>
                      <a:pt x="16" y="63"/>
                      <a:pt x="3" y="76"/>
                      <a:pt x="3" y="92"/>
                    </a:cubicBezTo>
                    <a:lnTo>
                      <a:pt x="3" y="183"/>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9" name="Freeform 306">
                <a:extLst>
                  <a:ext uri="{FF2B5EF4-FFF2-40B4-BE49-F238E27FC236}">
                    <a16:creationId xmlns:a16="http://schemas.microsoft.com/office/drawing/2014/main" id="{2CB6FDE5-F334-4B7B-8B8B-4103516E476F}"/>
                  </a:ext>
                </a:extLst>
              </p:cNvPr>
              <p:cNvSpPr>
                <a:spLocks/>
              </p:cNvSpPr>
              <p:nvPr userDrawn="1"/>
            </p:nvSpPr>
            <p:spPr bwMode="auto">
              <a:xfrm>
                <a:off x="6463" y="2596"/>
                <a:ext cx="73" cy="439"/>
              </a:xfrm>
              <a:custGeom>
                <a:avLst/>
                <a:gdLst>
                  <a:gd name="T0" fmla="*/ 41 w 41"/>
                  <a:gd name="T1" fmla="*/ 247 h 247"/>
                  <a:gd name="T2" fmla="*/ 38 w 41"/>
                  <a:gd name="T3" fmla="*/ 247 h 247"/>
                  <a:gd name="T4" fmla="*/ 38 w 41"/>
                  <a:gd name="T5" fmla="*/ 123 h 247"/>
                  <a:gd name="T6" fmla="*/ 21 w 41"/>
                  <a:gd name="T7" fmla="*/ 106 h 247"/>
                  <a:gd name="T8" fmla="*/ 20 w 41"/>
                  <a:gd name="T9" fmla="*/ 106 h 247"/>
                  <a:gd name="T10" fmla="*/ 0 w 41"/>
                  <a:gd name="T11" fmla="*/ 86 h 247"/>
                  <a:gd name="T12" fmla="*/ 0 w 41"/>
                  <a:gd name="T13" fmla="*/ 0 h 247"/>
                  <a:gd name="T14" fmla="*/ 3 w 41"/>
                  <a:gd name="T15" fmla="*/ 0 h 247"/>
                  <a:gd name="T16" fmla="*/ 3 w 41"/>
                  <a:gd name="T17" fmla="*/ 86 h 247"/>
                  <a:gd name="T18" fmla="*/ 20 w 41"/>
                  <a:gd name="T19" fmla="*/ 103 h 247"/>
                  <a:gd name="T20" fmla="*/ 21 w 41"/>
                  <a:gd name="T21" fmla="*/ 103 h 247"/>
                  <a:gd name="T22" fmla="*/ 41 w 41"/>
                  <a:gd name="T23" fmla="*/ 123 h 247"/>
                  <a:gd name="T24" fmla="*/ 41 w 41"/>
                  <a:gd name="T25"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247">
                    <a:moveTo>
                      <a:pt x="41" y="247"/>
                    </a:moveTo>
                    <a:cubicBezTo>
                      <a:pt x="38" y="247"/>
                      <a:pt x="38" y="247"/>
                      <a:pt x="38" y="247"/>
                    </a:cubicBezTo>
                    <a:cubicBezTo>
                      <a:pt x="38" y="123"/>
                      <a:pt x="38" y="123"/>
                      <a:pt x="38" y="123"/>
                    </a:cubicBezTo>
                    <a:cubicBezTo>
                      <a:pt x="38" y="113"/>
                      <a:pt x="31" y="106"/>
                      <a:pt x="21" y="106"/>
                    </a:cubicBezTo>
                    <a:cubicBezTo>
                      <a:pt x="20" y="106"/>
                      <a:pt x="20" y="106"/>
                      <a:pt x="20" y="106"/>
                    </a:cubicBezTo>
                    <a:cubicBezTo>
                      <a:pt x="9" y="106"/>
                      <a:pt x="0" y="97"/>
                      <a:pt x="0" y="86"/>
                    </a:cubicBezTo>
                    <a:cubicBezTo>
                      <a:pt x="0" y="0"/>
                      <a:pt x="0" y="0"/>
                      <a:pt x="0" y="0"/>
                    </a:cubicBezTo>
                    <a:cubicBezTo>
                      <a:pt x="3" y="0"/>
                      <a:pt x="3" y="0"/>
                      <a:pt x="3" y="0"/>
                    </a:cubicBezTo>
                    <a:cubicBezTo>
                      <a:pt x="3" y="86"/>
                      <a:pt x="3" y="86"/>
                      <a:pt x="3" y="86"/>
                    </a:cubicBezTo>
                    <a:cubicBezTo>
                      <a:pt x="3" y="95"/>
                      <a:pt x="11" y="103"/>
                      <a:pt x="20" y="103"/>
                    </a:cubicBezTo>
                    <a:cubicBezTo>
                      <a:pt x="21" y="103"/>
                      <a:pt x="21" y="103"/>
                      <a:pt x="21" y="103"/>
                    </a:cubicBezTo>
                    <a:cubicBezTo>
                      <a:pt x="32" y="103"/>
                      <a:pt x="41" y="112"/>
                      <a:pt x="41" y="123"/>
                    </a:cubicBezTo>
                    <a:lnTo>
                      <a:pt x="41" y="247"/>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Rectangle 307">
                <a:extLst>
                  <a:ext uri="{FF2B5EF4-FFF2-40B4-BE49-F238E27FC236}">
                    <a16:creationId xmlns:a16="http://schemas.microsoft.com/office/drawing/2014/main" id="{A38EF7CD-621B-495A-B64A-051DF2966F79}"/>
                  </a:ext>
                </a:extLst>
              </p:cNvPr>
              <p:cNvSpPr>
                <a:spLocks noChangeArrowheads="1"/>
              </p:cNvSpPr>
              <p:nvPr userDrawn="1"/>
            </p:nvSpPr>
            <p:spPr bwMode="auto">
              <a:xfrm>
                <a:off x="6383" y="2596"/>
                <a:ext cx="5" cy="21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2" name="Group 4">
              <a:extLst>
                <a:ext uri="{FF2B5EF4-FFF2-40B4-BE49-F238E27FC236}">
                  <a16:creationId xmlns:a16="http://schemas.microsoft.com/office/drawing/2014/main" id="{DB10F5F6-B62F-4F98-A105-7C554CB0FC31}"/>
                </a:ext>
              </a:extLst>
            </p:cNvPr>
            <p:cNvGrpSpPr>
              <a:grpSpLocks noChangeAspect="1"/>
            </p:cNvGrpSpPr>
            <p:nvPr userDrawn="1"/>
          </p:nvGrpSpPr>
          <p:grpSpPr bwMode="auto">
            <a:xfrm>
              <a:off x="7625796" y="627085"/>
              <a:ext cx="5434428" cy="3785490"/>
              <a:chOff x="5470" y="502"/>
              <a:chExt cx="1460" cy="1017"/>
            </a:xfrm>
          </p:grpSpPr>
          <p:sp>
            <p:nvSpPr>
              <p:cNvPr id="4" name="AutoShape 3">
                <a:extLst>
                  <a:ext uri="{FF2B5EF4-FFF2-40B4-BE49-F238E27FC236}">
                    <a16:creationId xmlns:a16="http://schemas.microsoft.com/office/drawing/2014/main" id="{8ED08270-25A4-4090-8316-02699D540C58}"/>
                  </a:ext>
                </a:extLst>
              </p:cNvPr>
              <p:cNvSpPr>
                <a:spLocks noChangeAspect="1" noChangeArrowheads="1" noTextEdit="1"/>
              </p:cNvSpPr>
              <p:nvPr userDrawn="1"/>
            </p:nvSpPr>
            <p:spPr bwMode="auto">
              <a:xfrm>
                <a:off x="5470" y="502"/>
                <a:ext cx="1460" cy="1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nvGrpSpPr>
              <p:cNvPr id="7" name="Group 205">
                <a:extLst>
                  <a:ext uri="{FF2B5EF4-FFF2-40B4-BE49-F238E27FC236}">
                    <a16:creationId xmlns:a16="http://schemas.microsoft.com/office/drawing/2014/main" id="{C5B78ECB-92CF-4CFA-A2C9-4554CEC9E1AF}"/>
                  </a:ext>
                </a:extLst>
              </p:cNvPr>
              <p:cNvGrpSpPr>
                <a:grpSpLocks/>
              </p:cNvGrpSpPr>
              <p:nvPr userDrawn="1"/>
            </p:nvGrpSpPr>
            <p:grpSpPr bwMode="auto">
              <a:xfrm>
                <a:off x="5845" y="650"/>
                <a:ext cx="742" cy="720"/>
                <a:chOff x="5845" y="650"/>
                <a:chExt cx="742" cy="720"/>
              </a:xfrm>
            </p:grpSpPr>
            <p:sp>
              <p:nvSpPr>
                <p:cNvPr id="49" name="Freeform 6">
                  <a:extLst>
                    <a:ext uri="{FF2B5EF4-FFF2-40B4-BE49-F238E27FC236}">
                      <a16:creationId xmlns:a16="http://schemas.microsoft.com/office/drawing/2014/main" id="{BB2B919C-2F46-44A4-AB63-1A565636E045}"/>
                    </a:ext>
                  </a:extLst>
                </p:cNvPr>
                <p:cNvSpPr>
                  <a:spLocks/>
                </p:cNvSpPr>
                <p:nvPr userDrawn="1"/>
              </p:nvSpPr>
              <p:spPr bwMode="auto">
                <a:xfrm>
                  <a:off x="6120" y="701"/>
                  <a:ext cx="8" cy="85"/>
                </a:xfrm>
                <a:custGeom>
                  <a:avLst/>
                  <a:gdLst>
                    <a:gd name="T0" fmla="*/ 8 w 8"/>
                    <a:gd name="T1" fmla="*/ 85 h 85"/>
                    <a:gd name="T2" fmla="*/ 0 w 8"/>
                    <a:gd name="T3" fmla="*/ 85 h 85"/>
                    <a:gd name="T4" fmla="*/ 1 w 8"/>
                    <a:gd name="T5" fmla="*/ 0 h 85"/>
                    <a:gd name="T6" fmla="*/ 6 w 8"/>
                    <a:gd name="T7" fmla="*/ 0 h 85"/>
                    <a:gd name="T8" fmla="*/ 8 w 8"/>
                    <a:gd name="T9" fmla="*/ 85 h 85"/>
                  </a:gdLst>
                  <a:ahLst/>
                  <a:cxnLst>
                    <a:cxn ang="0">
                      <a:pos x="T0" y="T1"/>
                    </a:cxn>
                    <a:cxn ang="0">
                      <a:pos x="T2" y="T3"/>
                    </a:cxn>
                    <a:cxn ang="0">
                      <a:pos x="T4" y="T5"/>
                    </a:cxn>
                    <a:cxn ang="0">
                      <a:pos x="T6" y="T7"/>
                    </a:cxn>
                    <a:cxn ang="0">
                      <a:pos x="T8" y="T9"/>
                    </a:cxn>
                  </a:cxnLst>
                  <a:rect l="0" t="0" r="r" b="b"/>
                  <a:pathLst>
                    <a:path w="8" h="85">
                      <a:moveTo>
                        <a:pt x="8" y="85"/>
                      </a:moveTo>
                      <a:lnTo>
                        <a:pt x="0" y="85"/>
                      </a:lnTo>
                      <a:lnTo>
                        <a:pt x="1" y="0"/>
                      </a:lnTo>
                      <a:lnTo>
                        <a:pt x="6" y="0"/>
                      </a:lnTo>
                      <a:lnTo>
                        <a:pt x="8" y="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 name="Freeform 7">
                  <a:extLst>
                    <a:ext uri="{FF2B5EF4-FFF2-40B4-BE49-F238E27FC236}">
                      <a16:creationId xmlns:a16="http://schemas.microsoft.com/office/drawing/2014/main" id="{21685852-7ACC-4066-9FEE-D83C891293C5}"/>
                    </a:ext>
                  </a:extLst>
                </p:cNvPr>
                <p:cNvSpPr>
                  <a:spLocks/>
                </p:cNvSpPr>
                <p:nvPr userDrawn="1"/>
              </p:nvSpPr>
              <p:spPr bwMode="auto">
                <a:xfrm>
                  <a:off x="6095" y="699"/>
                  <a:ext cx="31" cy="10"/>
                </a:xfrm>
                <a:custGeom>
                  <a:avLst/>
                  <a:gdLst>
                    <a:gd name="T0" fmla="*/ 67 w 69"/>
                    <a:gd name="T1" fmla="*/ 0 h 23"/>
                    <a:gd name="T2" fmla="*/ 1 w 69"/>
                    <a:gd name="T3" fmla="*/ 17 h 23"/>
                    <a:gd name="T4" fmla="*/ 69 w 69"/>
                    <a:gd name="T5" fmla="*/ 13 h 23"/>
                    <a:gd name="T6" fmla="*/ 67 w 69"/>
                    <a:gd name="T7" fmla="*/ 0 h 23"/>
                  </a:gdLst>
                  <a:ahLst/>
                  <a:cxnLst>
                    <a:cxn ang="0">
                      <a:pos x="T0" y="T1"/>
                    </a:cxn>
                    <a:cxn ang="0">
                      <a:pos x="T2" y="T3"/>
                    </a:cxn>
                    <a:cxn ang="0">
                      <a:pos x="T4" y="T5"/>
                    </a:cxn>
                    <a:cxn ang="0">
                      <a:pos x="T6" y="T7"/>
                    </a:cxn>
                  </a:cxnLst>
                  <a:rect l="0" t="0" r="r" b="b"/>
                  <a:pathLst>
                    <a:path w="69" h="23">
                      <a:moveTo>
                        <a:pt x="67" y="0"/>
                      </a:moveTo>
                      <a:cubicBezTo>
                        <a:pt x="2" y="10"/>
                        <a:pt x="0" y="15"/>
                        <a:pt x="1" y="17"/>
                      </a:cubicBezTo>
                      <a:cubicBezTo>
                        <a:pt x="1" y="19"/>
                        <a:pt x="3" y="23"/>
                        <a:pt x="69" y="13"/>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 name="Freeform 8">
                  <a:extLst>
                    <a:ext uri="{FF2B5EF4-FFF2-40B4-BE49-F238E27FC236}">
                      <a16:creationId xmlns:a16="http://schemas.microsoft.com/office/drawing/2014/main" id="{E10552BE-BC8F-45EB-A8F5-7DA83D2EA27B}"/>
                    </a:ext>
                  </a:extLst>
                </p:cNvPr>
                <p:cNvSpPr>
                  <a:spLocks/>
                </p:cNvSpPr>
                <p:nvPr userDrawn="1"/>
              </p:nvSpPr>
              <p:spPr bwMode="auto">
                <a:xfrm>
                  <a:off x="6120" y="699"/>
                  <a:ext cx="22" cy="29"/>
                </a:xfrm>
                <a:custGeom>
                  <a:avLst/>
                  <a:gdLst>
                    <a:gd name="T0" fmla="*/ 0 w 48"/>
                    <a:gd name="T1" fmla="*/ 7 h 62"/>
                    <a:gd name="T2" fmla="*/ 43 w 48"/>
                    <a:gd name="T3" fmla="*/ 59 h 62"/>
                    <a:gd name="T4" fmla="*/ 11 w 48"/>
                    <a:gd name="T5" fmla="*/ 0 h 62"/>
                    <a:gd name="T6" fmla="*/ 0 w 48"/>
                    <a:gd name="T7" fmla="*/ 7 h 62"/>
                  </a:gdLst>
                  <a:ahLst/>
                  <a:cxnLst>
                    <a:cxn ang="0">
                      <a:pos x="T0" y="T1"/>
                    </a:cxn>
                    <a:cxn ang="0">
                      <a:pos x="T2" y="T3"/>
                    </a:cxn>
                    <a:cxn ang="0">
                      <a:pos x="T4" y="T5"/>
                    </a:cxn>
                    <a:cxn ang="0">
                      <a:pos x="T6" y="T7"/>
                    </a:cxn>
                  </a:cxnLst>
                  <a:rect l="0" t="0" r="r" b="b"/>
                  <a:pathLst>
                    <a:path w="48" h="62">
                      <a:moveTo>
                        <a:pt x="0" y="7"/>
                      </a:moveTo>
                      <a:cubicBezTo>
                        <a:pt x="38" y="62"/>
                        <a:pt x="42" y="60"/>
                        <a:pt x="43" y="59"/>
                      </a:cubicBezTo>
                      <a:cubicBezTo>
                        <a:pt x="45" y="57"/>
                        <a:pt x="48" y="55"/>
                        <a:pt x="11" y="0"/>
                      </a:cubicBez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 name="Freeform 9">
                  <a:extLst>
                    <a:ext uri="{FF2B5EF4-FFF2-40B4-BE49-F238E27FC236}">
                      <a16:creationId xmlns:a16="http://schemas.microsoft.com/office/drawing/2014/main" id="{9C0BDC40-3C3F-45F6-9736-BB1693502149}"/>
                    </a:ext>
                  </a:extLst>
                </p:cNvPr>
                <p:cNvSpPr>
                  <a:spLocks/>
                </p:cNvSpPr>
                <p:nvPr userDrawn="1"/>
              </p:nvSpPr>
              <p:spPr bwMode="auto">
                <a:xfrm>
                  <a:off x="6120" y="673"/>
                  <a:ext cx="15" cy="31"/>
                </a:xfrm>
                <a:custGeom>
                  <a:avLst/>
                  <a:gdLst>
                    <a:gd name="T0" fmla="*/ 0 w 32"/>
                    <a:gd name="T1" fmla="*/ 64 h 68"/>
                    <a:gd name="T2" fmla="*/ 26 w 32"/>
                    <a:gd name="T3" fmla="*/ 2 h 68"/>
                    <a:gd name="T4" fmla="*/ 12 w 32"/>
                    <a:gd name="T5" fmla="*/ 68 h 68"/>
                    <a:gd name="T6" fmla="*/ 0 w 32"/>
                    <a:gd name="T7" fmla="*/ 64 h 68"/>
                  </a:gdLst>
                  <a:ahLst/>
                  <a:cxnLst>
                    <a:cxn ang="0">
                      <a:pos x="T0" y="T1"/>
                    </a:cxn>
                    <a:cxn ang="0">
                      <a:pos x="T2" y="T3"/>
                    </a:cxn>
                    <a:cxn ang="0">
                      <a:pos x="T4" y="T5"/>
                    </a:cxn>
                    <a:cxn ang="0">
                      <a:pos x="T6" y="T7"/>
                    </a:cxn>
                  </a:cxnLst>
                  <a:rect l="0" t="0" r="r" b="b"/>
                  <a:pathLst>
                    <a:path w="32" h="68">
                      <a:moveTo>
                        <a:pt x="0" y="64"/>
                      </a:moveTo>
                      <a:cubicBezTo>
                        <a:pt x="20" y="0"/>
                        <a:pt x="24" y="2"/>
                        <a:pt x="26" y="2"/>
                      </a:cubicBezTo>
                      <a:cubicBezTo>
                        <a:pt x="28" y="3"/>
                        <a:pt x="32" y="4"/>
                        <a:pt x="12" y="68"/>
                      </a:cubicBez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 name="Freeform 10">
                  <a:extLst>
                    <a:ext uri="{FF2B5EF4-FFF2-40B4-BE49-F238E27FC236}">
                      <a16:creationId xmlns:a16="http://schemas.microsoft.com/office/drawing/2014/main" id="{72456EFD-7A4F-4DE5-8D9C-CAE507AD2855}"/>
                    </a:ext>
                  </a:extLst>
                </p:cNvPr>
                <p:cNvSpPr>
                  <a:spLocks/>
                </p:cNvSpPr>
                <p:nvPr userDrawn="1"/>
              </p:nvSpPr>
              <p:spPr bwMode="auto">
                <a:xfrm>
                  <a:off x="6057" y="715"/>
                  <a:ext cx="9" cy="67"/>
                </a:xfrm>
                <a:custGeom>
                  <a:avLst/>
                  <a:gdLst>
                    <a:gd name="T0" fmla="*/ 9 w 9"/>
                    <a:gd name="T1" fmla="*/ 67 h 67"/>
                    <a:gd name="T2" fmla="*/ 0 w 9"/>
                    <a:gd name="T3" fmla="*/ 67 h 67"/>
                    <a:gd name="T4" fmla="*/ 1 w 9"/>
                    <a:gd name="T5" fmla="*/ 0 h 67"/>
                    <a:gd name="T6" fmla="*/ 7 w 9"/>
                    <a:gd name="T7" fmla="*/ 0 h 67"/>
                    <a:gd name="T8" fmla="*/ 9 w 9"/>
                    <a:gd name="T9" fmla="*/ 67 h 67"/>
                  </a:gdLst>
                  <a:ahLst/>
                  <a:cxnLst>
                    <a:cxn ang="0">
                      <a:pos x="T0" y="T1"/>
                    </a:cxn>
                    <a:cxn ang="0">
                      <a:pos x="T2" y="T3"/>
                    </a:cxn>
                    <a:cxn ang="0">
                      <a:pos x="T4" y="T5"/>
                    </a:cxn>
                    <a:cxn ang="0">
                      <a:pos x="T6" y="T7"/>
                    </a:cxn>
                    <a:cxn ang="0">
                      <a:pos x="T8" y="T9"/>
                    </a:cxn>
                  </a:cxnLst>
                  <a:rect l="0" t="0" r="r" b="b"/>
                  <a:pathLst>
                    <a:path w="9" h="67">
                      <a:moveTo>
                        <a:pt x="9" y="67"/>
                      </a:moveTo>
                      <a:lnTo>
                        <a:pt x="0" y="67"/>
                      </a:lnTo>
                      <a:lnTo>
                        <a:pt x="1" y="0"/>
                      </a:lnTo>
                      <a:lnTo>
                        <a:pt x="7" y="0"/>
                      </a:lnTo>
                      <a:lnTo>
                        <a:pt x="9"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 name="Freeform 11">
                  <a:extLst>
                    <a:ext uri="{FF2B5EF4-FFF2-40B4-BE49-F238E27FC236}">
                      <a16:creationId xmlns:a16="http://schemas.microsoft.com/office/drawing/2014/main" id="{223AE499-0677-4AD4-B4E9-53E6183C7EFA}"/>
                    </a:ext>
                  </a:extLst>
                </p:cNvPr>
                <p:cNvSpPr>
                  <a:spLocks/>
                </p:cNvSpPr>
                <p:nvPr userDrawn="1"/>
              </p:nvSpPr>
              <p:spPr bwMode="auto">
                <a:xfrm>
                  <a:off x="6057" y="712"/>
                  <a:ext cx="36" cy="20"/>
                </a:xfrm>
                <a:custGeom>
                  <a:avLst/>
                  <a:gdLst>
                    <a:gd name="T0" fmla="*/ 0 w 79"/>
                    <a:gd name="T1" fmla="*/ 14 h 44"/>
                    <a:gd name="T2" fmla="*/ 78 w 79"/>
                    <a:gd name="T3" fmla="*/ 38 h 44"/>
                    <a:gd name="T4" fmla="*/ 6 w 79"/>
                    <a:gd name="T5" fmla="*/ 0 h 44"/>
                    <a:gd name="T6" fmla="*/ 0 w 79"/>
                    <a:gd name="T7" fmla="*/ 14 h 44"/>
                  </a:gdLst>
                  <a:ahLst/>
                  <a:cxnLst>
                    <a:cxn ang="0">
                      <a:pos x="T0" y="T1"/>
                    </a:cxn>
                    <a:cxn ang="0">
                      <a:pos x="T2" y="T3"/>
                    </a:cxn>
                    <a:cxn ang="0">
                      <a:pos x="T4" y="T5"/>
                    </a:cxn>
                    <a:cxn ang="0">
                      <a:pos x="T6" y="T7"/>
                    </a:cxn>
                  </a:cxnLst>
                  <a:rect l="0" t="0" r="r" b="b"/>
                  <a:pathLst>
                    <a:path w="79" h="44">
                      <a:moveTo>
                        <a:pt x="0" y="14"/>
                      </a:moveTo>
                      <a:cubicBezTo>
                        <a:pt x="73" y="44"/>
                        <a:pt x="77" y="40"/>
                        <a:pt x="78" y="38"/>
                      </a:cubicBezTo>
                      <a:cubicBezTo>
                        <a:pt x="79" y="36"/>
                        <a:pt x="79" y="30"/>
                        <a:pt x="6" y="0"/>
                      </a:cubicBez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 name="Freeform 12">
                  <a:extLst>
                    <a:ext uri="{FF2B5EF4-FFF2-40B4-BE49-F238E27FC236}">
                      <a16:creationId xmlns:a16="http://schemas.microsoft.com/office/drawing/2014/main" id="{FDBD78EB-0BE1-447C-A8BE-037612C4F7E4}"/>
                    </a:ext>
                  </a:extLst>
                </p:cNvPr>
                <p:cNvSpPr>
                  <a:spLocks/>
                </p:cNvSpPr>
                <p:nvPr userDrawn="1"/>
              </p:nvSpPr>
              <p:spPr bwMode="auto">
                <a:xfrm>
                  <a:off x="6056" y="681"/>
                  <a:ext cx="9" cy="36"/>
                </a:xfrm>
                <a:custGeom>
                  <a:avLst/>
                  <a:gdLst>
                    <a:gd name="T0" fmla="*/ 20 w 20"/>
                    <a:gd name="T1" fmla="*/ 78 h 79"/>
                    <a:gd name="T2" fmla="*/ 8 w 20"/>
                    <a:gd name="T3" fmla="*/ 0 h 79"/>
                    <a:gd name="T4" fmla="*/ 5 w 20"/>
                    <a:gd name="T5" fmla="*/ 79 h 79"/>
                    <a:gd name="T6" fmla="*/ 20 w 20"/>
                    <a:gd name="T7" fmla="*/ 78 h 79"/>
                  </a:gdLst>
                  <a:ahLst/>
                  <a:cxnLst>
                    <a:cxn ang="0">
                      <a:pos x="T0" y="T1"/>
                    </a:cxn>
                    <a:cxn ang="0">
                      <a:pos x="T2" y="T3"/>
                    </a:cxn>
                    <a:cxn ang="0">
                      <a:pos x="T4" y="T5"/>
                    </a:cxn>
                    <a:cxn ang="0">
                      <a:pos x="T6" y="T7"/>
                    </a:cxn>
                  </a:cxnLst>
                  <a:rect l="0" t="0" r="r" b="b"/>
                  <a:pathLst>
                    <a:path w="20" h="79">
                      <a:moveTo>
                        <a:pt x="20" y="78"/>
                      </a:moveTo>
                      <a:cubicBezTo>
                        <a:pt x="15" y="0"/>
                        <a:pt x="10" y="0"/>
                        <a:pt x="8" y="0"/>
                      </a:cubicBezTo>
                      <a:cubicBezTo>
                        <a:pt x="5" y="0"/>
                        <a:pt x="0" y="1"/>
                        <a:pt x="5" y="79"/>
                      </a:cubicBezTo>
                      <a:lnTo>
                        <a:pt x="20"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 name="Freeform 13">
                  <a:extLst>
                    <a:ext uri="{FF2B5EF4-FFF2-40B4-BE49-F238E27FC236}">
                      <a16:creationId xmlns:a16="http://schemas.microsoft.com/office/drawing/2014/main" id="{AAB01234-497D-4154-B501-67F96BCDDE00}"/>
                    </a:ext>
                  </a:extLst>
                </p:cNvPr>
                <p:cNvSpPr>
                  <a:spLocks/>
                </p:cNvSpPr>
                <p:nvPr userDrawn="1"/>
              </p:nvSpPr>
              <p:spPr bwMode="auto">
                <a:xfrm>
                  <a:off x="6033" y="713"/>
                  <a:ext cx="31" cy="28"/>
                </a:xfrm>
                <a:custGeom>
                  <a:avLst/>
                  <a:gdLst>
                    <a:gd name="T0" fmla="*/ 69 w 69"/>
                    <a:gd name="T1" fmla="*/ 11 h 63"/>
                    <a:gd name="T2" fmla="*/ 5 w 69"/>
                    <a:gd name="T3" fmla="*/ 58 h 63"/>
                    <a:gd name="T4" fmla="*/ 59 w 69"/>
                    <a:gd name="T5" fmla="*/ 0 h 63"/>
                    <a:gd name="T6" fmla="*/ 69 w 69"/>
                    <a:gd name="T7" fmla="*/ 11 h 63"/>
                  </a:gdLst>
                  <a:ahLst/>
                  <a:cxnLst>
                    <a:cxn ang="0">
                      <a:pos x="T0" y="T1"/>
                    </a:cxn>
                    <a:cxn ang="0">
                      <a:pos x="T2" y="T3"/>
                    </a:cxn>
                    <a:cxn ang="0">
                      <a:pos x="T4" y="T5"/>
                    </a:cxn>
                    <a:cxn ang="0">
                      <a:pos x="T6" y="T7"/>
                    </a:cxn>
                  </a:cxnLst>
                  <a:rect l="0" t="0" r="r" b="b"/>
                  <a:pathLst>
                    <a:path w="69" h="63">
                      <a:moveTo>
                        <a:pt x="69" y="11"/>
                      </a:moveTo>
                      <a:cubicBezTo>
                        <a:pt x="10" y="63"/>
                        <a:pt x="6" y="59"/>
                        <a:pt x="5" y="58"/>
                      </a:cubicBezTo>
                      <a:cubicBezTo>
                        <a:pt x="3" y="56"/>
                        <a:pt x="0" y="52"/>
                        <a:pt x="59" y="0"/>
                      </a:cubicBezTo>
                      <a:lnTo>
                        <a:pt x="69"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 name="Freeform 14">
                  <a:extLst>
                    <a:ext uri="{FF2B5EF4-FFF2-40B4-BE49-F238E27FC236}">
                      <a16:creationId xmlns:a16="http://schemas.microsoft.com/office/drawing/2014/main" id="{548871D5-69BE-4AA1-9AD7-63FACD73DC96}"/>
                    </a:ext>
                  </a:extLst>
                </p:cNvPr>
                <p:cNvSpPr>
                  <a:spLocks/>
                </p:cNvSpPr>
                <p:nvPr userDrawn="1"/>
              </p:nvSpPr>
              <p:spPr bwMode="auto">
                <a:xfrm>
                  <a:off x="6167" y="695"/>
                  <a:ext cx="8" cy="72"/>
                </a:xfrm>
                <a:custGeom>
                  <a:avLst/>
                  <a:gdLst>
                    <a:gd name="T0" fmla="*/ 8 w 8"/>
                    <a:gd name="T1" fmla="*/ 72 h 72"/>
                    <a:gd name="T2" fmla="*/ 0 w 8"/>
                    <a:gd name="T3" fmla="*/ 72 h 72"/>
                    <a:gd name="T4" fmla="*/ 1 w 8"/>
                    <a:gd name="T5" fmla="*/ 0 h 72"/>
                    <a:gd name="T6" fmla="*/ 7 w 8"/>
                    <a:gd name="T7" fmla="*/ 0 h 72"/>
                    <a:gd name="T8" fmla="*/ 8 w 8"/>
                    <a:gd name="T9" fmla="*/ 72 h 72"/>
                  </a:gdLst>
                  <a:ahLst/>
                  <a:cxnLst>
                    <a:cxn ang="0">
                      <a:pos x="T0" y="T1"/>
                    </a:cxn>
                    <a:cxn ang="0">
                      <a:pos x="T2" y="T3"/>
                    </a:cxn>
                    <a:cxn ang="0">
                      <a:pos x="T4" y="T5"/>
                    </a:cxn>
                    <a:cxn ang="0">
                      <a:pos x="T6" y="T7"/>
                    </a:cxn>
                    <a:cxn ang="0">
                      <a:pos x="T8" y="T9"/>
                    </a:cxn>
                  </a:cxnLst>
                  <a:rect l="0" t="0" r="r" b="b"/>
                  <a:pathLst>
                    <a:path w="8" h="72">
                      <a:moveTo>
                        <a:pt x="8" y="72"/>
                      </a:moveTo>
                      <a:lnTo>
                        <a:pt x="0" y="72"/>
                      </a:lnTo>
                      <a:lnTo>
                        <a:pt x="1" y="0"/>
                      </a:lnTo>
                      <a:lnTo>
                        <a:pt x="7" y="0"/>
                      </a:lnTo>
                      <a:lnTo>
                        <a:pt x="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 name="Freeform 15">
                  <a:extLst>
                    <a:ext uri="{FF2B5EF4-FFF2-40B4-BE49-F238E27FC236}">
                      <a16:creationId xmlns:a16="http://schemas.microsoft.com/office/drawing/2014/main" id="{004A3C37-28C0-4F10-B2B7-91D666109E53}"/>
                    </a:ext>
                  </a:extLst>
                </p:cNvPr>
                <p:cNvSpPr>
                  <a:spLocks/>
                </p:cNvSpPr>
                <p:nvPr userDrawn="1"/>
              </p:nvSpPr>
              <p:spPr bwMode="auto">
                <a:xfrm>
                  <a:off x="6157" y="666"/>
                  <a:ext cx="18" cy="33"/>
                </a:xfrm>
                <a:custGeom>
                  <a:avLst/>
                  <a:gdLst>
                    <a:gd name="T0" fmla="*/ 40 w 40"/>
                    <a:gd name="T1" fmla="*/ 66 h 72"/>
                    <a:gd name="T2" fmla="*/ 5 w 40"/>
                    <a:gd name="T3" fmla="*/ 1 h 72"/>
                    <a:gd name="T4" fmla="*/ 27 w 40"/>
                    <a:gd name="T5" fmla="*/ 72 h 72"/>
                    <a:gd name="T6" fmla="*/ 40 w 40"/>
                    <a:gd name="T7" fmla="*/ 66 h 72"/>
                  </a:gdLst>
                  <a:ahLst/>
                  <a:cxnLst>
                    <a:cxn ang="0">
                      <a:pos x="T0" y="T1"/>
                    </a:cxn>
                    <a:cxn ang="0">
                      <a:pos x="T2" y="T3"/>
                    </a:cxn>
                    <a:cxn ang="0">
                      <a:pos x="T4" y="T5"/>
                    </a:cxn>
                    <a:cxn ang="0">
                      <a:pos x="T6" y="T7"/>
                    </a:cxn>
                  </a:cxnLst>
                  <a:rect l="0" t="0" r="r" b="b"/>
                  <a:pathLst>
                    <a:path w="40" h="72">
                      <a:moveTo>
                        <a:pt x="40" y="66"/>
                      </a:moveTo>
                      <a:cubicBezTo>
                        <a:pt x="12" y="0"/>
                        <a:pt x="7" y="0"/>
                        <a:pt x="5" y="1"/>
                      </a:cubicBezTo>
                      <a:cubicBezTo>
                        <a:pt x="3" y="2"/>
                        <a:pt x="0" y="5"/>
                        <a:pt x="27" y="72"/>
                      </a:cubicBezTo>
                      <a:lnTo>
                        <a:pt x="40"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 name="Freeform 16">
                  <a:extLst>
                    <a:ext uri="{FF2B5EF4-FFF2-40B4-BE49-F238E27FC236}">
                      <a16:creationId xmlns:a16="http://schemas.microsoft.com/office/drawing/2014/main" id="{07EAB6C3-B38B-43C4-A214-023A7EA0274A}"/>
                    </a:ext>
                  </a:extLst>
                </p:cNvPr>
                <p:cNvSpPr>
                  <a:spLocks/>
                </p:cNvSpPr>
                <p:nvPr userDrawn="1"/>
              </p:nvSpPr>
              <p:spPr bwMode="auto">
                <a:xfrm>
                  <a:off x="6148" y="692"/>
                  <a:ext cx="26" cy="29"/>
                </a:xfrm>
                <a:custGeom>
                  <a:avLst/>
                  <a:gdLst>
                    <a:gd name="T0" fmla="*/ 48 w 58"/>
                    <a:gd name="T1" fmla="*/ 0 h 63"/>
                    <a:gd name="T2" fmla="*/ 5 w 58"/>
                    <a:gd name="T3" fmla="*/ 58 h 63"/>
                    <a:gd name="T4" fmla="*/ 58 w 58"/>
                    <a:gd name="T5" fmla="*/ 9 h 63"/>
                    <a:gd name="T6" fmla="*/ 48 w 58"/>
                    <a:gd name="T7" fmla="*/ 0 h 63"/>
                  </a:gdLst>
                  <a:ahLst/>
                  <a:cxnLst>
                    <a:cxn ang="0">
                      <a:pos x="T0" y="T1"/>
                    </a:cxn>
                    <a:cxn ang="0">
                      <a:pos x="T2" y="T3"/>
                    </a:cxn>
                    <a:cxn ang="0">
                      <a:pos x="T4" y="T5"/>
                    </a:cxn>
                    <a:cxn ang="0">
                      <a:pos x="T6" y="T7"/>
                    </a:cxn>
                  </a:cxnLst>
                  <a:rect l="0" t="0" r="r" b="b"/>
                  <a:pathLst>
                    <a:path w="58" h="63">
                      <a:moveTo>
                        <a:pt x="48" y="0"/>
                      </a:moveTo>
                      <a:cubicBezTo>
                        <a:pt x="0" y="54"/>
                        <a:pt x="4" y="57"/>
                        <a:pt x="5" y="58"/>
                      </a:cubicBezTo>
                      <a:cubicBezTo>
                        <a:pt x="7" y="60"/>
                        <a:pt x="10" y="63"/>
                        <a:pt x="58" y="9"/>
                      </a:cubicBez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 name="Freeform 17">
                  <a:extLst>
                    <a:ext uri="{FF2B5EF4-FFF2-40B4-BE49-F238E27FC236}">
                      <a16:creationId xmlns:a16="http://schemas.microsoft.com/office/drawing/2014/main" id="{CE4A21AB-5813-4AFA-A6B9-5BC696E5A863}"/>
                    </a:ext>
                  </a:extLst>
                </p:cNvPr>
                <p:cNvSpPr>
                  <a:spLocks/>
                </p:cNvSpPr>
                <p:nvPr userDrawn="1"/>
              </p:nvSpPr>
              <p:spPr bwMode="auto">
                <a:xfrm>
                  <a:off x="6170" y="692"/>
                  <a:ext cx="33" cy="8"/>
                </a:xfrm>
                <a:custGeom>
                  <a:avLst/>
                  <a:gdLst>
                    <a:gd name="T0" fmla="*/ 1 w 72"/>
                    <a:gd name="T1" fmla="*/ 0 h 19"/>
                    <a:gd name="T2" fmla="*/ 72 w 72"/>
                    <a:gd name="T3" fmla="*/ 12 h 19"/>
                    <a:gd name="T4" fmla="*/ 0 w 72"/>
                    <a:gd name="T5" fmla="*/ 14 h 19"/>
                    <a:gd name="T6" fmla="*/ 1 w 72"/>
                    <a:gd name="T7" fmla="*/ 0 h 19"/>
                  </a:gdLst>
                  <a:ahLst/>
                  <a:cxnLst>
                    <a:cxn ang="0">
                      <a:pos x="T0" y="T1"/>
                    </a:cxn>
                    <a:cxn ang="0">
                      <a:pos x="T2" y="T3"/>
                    </a:cxn>
                    <a:cxn ang="0">
                      <a:pos x="T4" y="T5"/>
                    </a:cxn>
                    <a:cxn ang="0">
                      <a:pos x="T6" y="T7"/>
                    </a:cxn>
                  </a:cxnLst>
                  <a:rect l="0" t="0" r="r" b="b"/>
                  <a:pathLst>
                    <a:path w="72" h="19">
                      <a:moveTo>
                        <a:pt x="1" y="0"/>
                      </a:moveTo>
                      <a:cubicBezTo>
                        <a:pt x="72" y="5"/>
                        <a:pt x="72" y="10"/>
                        <a:pt x="72" y="12"/>
                      </a:cubicBezTo>
                      <a:cubicBezTo>
                        <a:pt x="72" y="14"/>
                        <a:pt x="72" y="19"/>
                        <a:pt x="0" y="14"/>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 name="Oval 18">
                  <a:extLst>
                    <a:ext uri="{FF2B5EF4-FFF2-40B4-BE49-F238E27FC236}">
                      <a16:creationId xmlns:a16="http://schemas.microsoft.com/office/drawing/2014/main" id="{FD3F83C7-9E9B-495C-A3E4-6E76C3C79E58}"/>
                    </a:ext>
                  </a:extLst>
                </p:cNvPr>
                <p:cNvSpPr>
                  <a:spLocks noChangeArrowheads="1"/>
                </p:cNvSpPr>
                <p:nvPr userDrawn="1"/>
              </p:nvSpPr>
              <p:spPr bwMode="auto">
                <a:xfrm>
                  <a:off x="5868" y="773"/>
                  <a:ext cx="600" cy="597"/>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 name="Freeform 19">
                  <a:extLst>
                    <a:ext uri="{FF2B5EF4-FFF2-40B4-BE49-F238E27FC236}">
                      <a16:creationId xmlns:a16="http://schemas.microsoft.com/office/drawing/2014/main" id="{0AF7C7A2-4916-4B8A-A5A5-F08820D6197A}"/>
                    </a:ext>
                  </a:extLst>
                </p:cNvPr>
                <p:cNvSpPr>
                  <a:spLocks/>
                </p:cNvSpPr>
                <p:nvPr userDrawn="1"/>
              </p:nvSpPr>
              <p:spPr bwMode="auto">
                <a:xfrm>
                  <a:off x="5902" y="807"/>
                  <a:ext cx="566" cy="563"/>
                </a:xfrm>
                <a:custGeom>
                  <a:avLst/>
                  <a:gdLst>
                    <a:gd name="T0" fmla="*/ 886 w 1241"/>
                    <a:gd name="T1" fmla="*/ 0 h 1241"/>
                    <a:gd name="T2" fmla="*/ 960 w 1241"/>
                    <a:gd name="T3" fmla="*/ 303 h 1241"/>
                    <a:gd name="T4" fmla="*/ 303 w 1241"/>
                    <a:gd name="T5" fmla="*/ 960 h 1241"/>
                    <a:gd name="T6" fmla="*/ 0 w 1241"/>
                    <a:gd name="T7" fmla="*/ 887 h 1241"/>
                    <a:gd name="T8" fmla="*/ 583 w 1241"/>
                    <a:gd name="T9" fmla="*/ 1241 h 1241"/>
                    <a:gd name="T10" fmla="*/ 1241 w 1241"/>
                    <a:gd name="T11" fmla="*/ 584 h 1241"/>
                    <a:gd name="T12" fmla="*/ 886 w 1241"/>
                    <a:gd name="T13" fmla="*/ 0 h 1241"/>
                  </a:gdLst>
                  <a:ahLst/>
                  <a:cxnLst>
                    <a:cxn ang="0">
                      <a:pos x="T0" y="T1"/>
                    </a:cxn>
                    <a:cxn ang="0">
                      <a:pos x="T2" y="T3"/>
                    </a:cxn>
                    <a:cxn ang="0">
                      <a:pos x="T4" y="T5"/>
                    </a:cxn>
                    <a:cxn ang="0">
                      <a:pos x="T6" y="T7"/>
                    </a:cxn>
                    <a:cxn ang="0">
                      <a:pos x="T8" y="T9"/>
                    </a:cxn>
                    <a:cxn ang="0">
                      <a:pos x="T10" y="T11"/>
                    </a:cxn>
                    <a:cxn ang="0">
                      <a:pos x="T12" y="T13"/>
                    </a:cxn>
                  </a:cxnLst>
                  <a:rect l="0" t="0" r="r" b="b"/>
                  <a:pathLst>
                    <a:path w="1241" h="1241">
                      <a:moveTo>
                        <a:pt x="886" y="0"/>
                      </a:moveTo>
                      <a:cubicBezTo>
                        <a:pt x="933" y="91"/>
                        <a:pt x="960" y="194"/>
                        <a:pt x="960" y="303"/>
                      </a:cubicBezTo>
                      <a:cubicBezTo>
                        <a:pt x="960" y="666"/>
                        <a:pt x="666" y="960"/>
                        <a:pt x="303" y="960"/>
                      </a:cubicBezTo>
                      <a:cubicBezTo>
                        <a:pt x="193" y="960"/>
                        <a:pt x="91" y="934"/>
                        <a:pt x="0" y="887"/>
                      </a:cubicBezTo>
                      <a:cubicBezTo>
                        <a:pt x="109" y="1097"/>
                        <a:pt x="330" y="1241"/>
                        <a:pt x="583" y="1241"/>
                      </a:cubicBezTo>
                      <a:cubicBezTo>
                        <a:pt x="946" y="1241"/>
                        <a:pt x="1241" y="947"/>
                        <a:pt x="1241" y="584"/>
                      </a:cubicBezTo>
                      <a:cubicBezTo>
                        <a:pt x="1241" y="330"/>
                        <a:pt x="1097" y="110"/>
                        <a:pt x="886" y="0"/>
                      </a:cubicBezTo>
                      <a:close/>
                    </a:path>
                  </a:pathLst>
                </a:custGeom>
                <a:solidFill>
                  <a:srgbClr val="9AB3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 name="Oval 20">
                  <a:extLst>
                    <a:ext uri="{FF2B5EF4-FFF2-40B4-BE49-F238E27FC236}">
                      <a16:creationId xmlns:a16="http://schemas.microsoft.com/office/drawing/2014/main" id="{456035C9-F75C-4834-A91D-D006D3037E12}"/>
                    </a:ext>
                  </a:extLst>
                </p:cNvPr>
                <p:cNvSpPr>
                  <a:spLocks noChangeArrowheads="1"/>
                </p:cNvSpPr>
                <p:nvPr userDrawn="1"/>
              </p:nvSpPr>
              <p:spPr bwMode="auto">
                <a:xfrm>
                  <a:off x="6141" y="946"/>
                  <a:ext cx="48" cy="47"/>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 name="Freeform 21">
                  <a:extLst>
                    <a:ext uri="{FF2B5EF4-FFF2-40B4-BE49-F238E27FC236}">
                      <a16:creationId xmlns:a16="http://schemas.microsoft.com/office/drawing/2014/main" id="{AEE6744C-CFB5-41C0-B2D8-95758A188E61}"/>
                    </a:ext>
                  </a:extLst>
                </p:cNvPr>
                <p:cNvSpPr>
                  <a:spLocks/>
                </p:cNvSpPr>
                <p:nvPr userDrawn="1"/>
              </p:nvSpPr>
              <p:spPr bwMode="auto">
                <a:xfrm>
                  <a:off x="6162" y="946"/>
                  <a:ext cx="27" cy="47"/>
                </a:xfrm>
                <a:custGeom>
                  <a:avLst/>
                  <a:gdLst>
                    <a:gd name="T0" fmla="*/ 44 w 60"/>
                    <a:gd name="T1" fmla="*/ 52 h 104"/>
                    <a:gd name="T2" fmla="*/ 0 w 60"/>
                    <a:gd name="T3" fmla="*/ 0 h 104"/>
                    <a:gd name="T4" fmla="*/ 8 w 60"/>
                    <a:gd name="T5" fmla="*/ 0 h 104"/>
                    <a:gd name="T6" fmla="*/ 60 w 60"/>
                    <a:gd name="T7" fmla="*/ 52 h 104"/>
                    <a:gd name="T8" fmla="*/ 8 w 60"/>
                    <a:gd name="T9" fmla="*/ 104 h 104"/>
                    <a:gd name="T10" fmla="*/ 0 w 60"/>
                    <a:gd name="T11" fmla="*/ 103 h 104"/>
                    <a:gd name="T12" fmla="*/ 44 w 60"/>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60" h="104">
                      <a:moveTo>
                        <a:pt x="44" y="52"/>
                      </a:moveTo>
                      <a:cubicBezTo>
                        <a:pt x="44" y="26"/>
                        <a:pt x="25" y="4"/>
                        <a:pt x="0" y="0"/>
                      </a:cubicBezTo>
                      <a:cubicBezTo>
                        <a:pt x="3" y="0"/>
                        <a:pt x="5" y="0"/>
                        <a:pt x="8" y="0"/>
                      </a:cubicBezTo>
                      <a:cubicBezTo>
                        <a:pt x="36" y="0"/>
                        <a:pt x="60" y="23"/>
                        <a:pt x="60" y="52"/>
                      </a:cubicBezTo>
                      <a:cubicBezTo>
                        <a:pt x="60" y="80"/>
                        <a:pt x="36" y="104"/>
                        <a:pt x="8" y="104"/>
                      </a:cubicBezTo>
                      <a:cubicBezTo>
                        <a:pt x="5" y="104"/>
                        <a:pt x="3" y="104"/>
                        <a:pt x="0" y="103"/>
                      </a:cubicBezTo>
                      <a:cubicBezTo>
                        <a:pt x="25" y="100"/>
                        <a:pt x="44" y="78"/>
                        <a:pt x="44" y="52"/>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 name="Freeform 22">
                  <a:extLst>
                    <a:ext uri="{FF2B5EF4-FFF2-40B4-BE49-F238E27FC236}">
                      <a16:creationId xmlns:a16="http://schemas.microsoft.com/office/drawing/2014/main" id="{2D8C8EE8-01F6-4753-820F-AE4C08CCF808}"/>
                    </a:ext>
                  </a:extLst>
                </p:cNvPr>
                <p:cNvSpPr>
                  <a:spLocks/>
                </p:cNvSpPr>
                <p:nvPr userDrawn="1"/>
              </p:nvSpPr>
              <p:spPr bwMode="auto">
                <a:xfrm>
                  <a:off x="6163" y="961"/>
                  <a:ext cx="4" cy="56"/>
                </a:xfrm>
                <a:custGeom>
                  <a:avLst/>
                  <a:gdLst>
                    <a:gd name="T0" fmla="*/ 4 w 8"/>
                    <a:gd name="T1" fmla="*/ 123 h 123"/>
                    <a:gd name="T2" fmla="*/ 0 w 8"/>
                    <a:gd name="T3" fmla="*/ 119 h 123"/>
                    <a:gd name="T4" fmla="*/ 0 w 8"/>
                    <a:gd name="T5" fmla="*/ 4 h 123"/>
                    <a:gd name="T6" fmla="*/ 4 w 8"/>
                    <a:gd name="T7" fmla="*/ 0 h 123"/>
                    <a:gd name="T8" fmla="*/ 8 w 8"/>
                    <a:gd name="T9" fmla="*/ 4 h 123"/>
                    <a:gd name="T10" fmla="*/ 8 w 8"/>
                    <a:gd name="T11" fmla="*/ 119 h 123"/>
                    <a:gd name="T12" fmla="*/ 4 w 8"/>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8" h="123">
                      <a:moveTo>
                        <a:pt x="4" y="123"/>
                      </a:moveTo>
                      <a:cubicBezTo>
                        <a:pt x="2" y="123"/>
                        <a:pt x="0" y="121"/>
                        <a:pt x="0" y="119"/>
                      </a:cubicBezTo>
                      <a:cubicBezTo>
                        <a:pt x="0" y="4"/>
                        <a:pt x="0" y="4"/>
                        <a:pt x="0" y="4"/>
                      </a:cubicBezTo>
                      <a:cubicBezTo>
                        <a:pt x="0" y="1"/>
                        <a:pt x="2" y="0"/>
                        <a:pt x="4" y="0"/>
                      </a:cubicBezTo>
                      <a:cubicBezTo>
                        <a:pt x="6" y="0"/>
                        <a:pt x="8" y="1"/>
                        <a:pt x="8" y="4"/>
                      </a:cubicBezTo>
                      <a:cubicBezTo>
                        <a:pt x="8" y="119"/>
                        <a:pt x="8" y="119"/>
                        <a:pt x="8" y="119"/>
                      </a:cubicBezTo>
                      <a:cubicBezTo>
                        <a:pt x="8" y="121"/>
                        <a:pt x="6" y="123"/>
                        <a:pt x="4" y="123"/>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 name="Freeform 23">
                  <a:extLst>
                    <a:ext uri="{FF2B5EF4-FFF2-40B4-BE49-F238E27FC236}">
                      <a16:creationId xmlns:a16="http://schemas.microsoft.com/office/drawing/2014/main" id="{54A2C2AC-C8A2-4E79-95DF-2A7EBE5CFEEF}"/>
                    </a:ext>
                  </a:extLst>
                </p:cNvPr>
                <p:cNvSpPr>
                  <a:spLocks/>
                </p:cNvSpPr>
                <p:nvPr userDrawn="1"/>
              </p:nvSpPr>
              <p:spPr bwMode="auto">
                <a:xfrm>
                  <a:off x="6154" y="973"/>
                  <a:ext cx="20" cy="13"/>
                </a:xfrm>
                <a:custGeom>
                  <a:avLst/>
                  <a:gdLst>
                    <a:gd name="T0" fmla="*/ 24 w 45"/>
                    <a:gd name="T1" fmla="*/ 29 h 29"/>
                    <a:gd name="T2" fmla="*/ 2 w 45"/>
                    <a:gd name="T3" fmla="*/ 7 h 29"/>
                    <a:gd name="T4" fmla="*/ 2 w 45"/>
                    <a:gd name="T5" fmla="*/ 1 h 29"/>
                    <a:gd name="T6" fmla="*/ 7 w 45"/>
                    <a:gd name="T7" fmla="*/ 1 h 29"/>
                    <a:gd name="T8" fmla="*/ 25 w 45"/>
                    <a:gd name="T9" fmla="*/ 19 h 29"/>
                    <a:gd name="T10" fmla="*/ 39 w 45"/>
                    <a:gd name="T11" fmla="*/ 10 h 29"/>
                    <a:gd name="T12" fmla="*/ 44 w 45"/>
                    <a:gd name="T13" fmla="*/ 11 h 29"/>
                    <a:gd name="T14" fmla="*/ 43 w 45"/>
                    <a:gd name="T15" fmla="*/ 17 h 29"/>
                    <a:gd name="T16" fmla="*/ 24 w 45"/>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29">
                      <a:moveTo>
                        <a:pt x="24" y="29"/>
                      </a:moveTo>
                      <a:cubicBezTo>
                        <a:pt x="2" y="7"/>
                        <a:pt x="2" y="7"/>
                        <a:pt x="2" y="7"/>
                      </a:cubicBezTo>
                      <a:cubicBezTo>
                        <a:pt x="0" y="5"/>
                        <a:pt x="0" y="3"/>
                        <a:pt x="2" y="1"/>
                      </a:cubicBezTo>
                      <a:cubicBezTo>
                        <a:pt x="3" y="0"/>
                        <a:pt x="6" y="0"/>
                        <a:pt x="7" y="1"/>
                      </a:cubicBezTo>
                      <a:cubicBezTo>
                        <a:pt x="25" y="19"/>
                        <a:pt x="25" y="19"/>
                        <a:pt x="25" y="19"/>
                      </a:cubicBezTo>
                      <a:cubicBezTo>
                        <a:pt x="39" y="10"/>
                        <a:pt x="39" y="10"/>
                        <a:pt x="39" y="10"/>
                      </a:cubicBezTo>
                      <a:cubicBezTo>
                        <a:pt x="41" y="9"/>
                        <a:pt x="43" y="9"/>
                        <a:pt x="44" y="11"/>
                      </a:cubicBezTo>
                      <a:cubicBezTo>
                        <a:pt x="45" y="13"/>
                        <a:pt x="45" y="15"/>
                        <a:pt x="43" y="17"/>
                      </a:cubicBezTo>
                      <a:lnTo>
                        <a:pt x="24" y="29"/>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 name="Oval 24">
                  <a:extLst>
                    <a:ext uri="{FF2B5EF4-FFF2-40B4-BE49-F238E27FC236}">
                      <a16:creationId xmlns:a16="http://schemas.microsoft.com/office/drawing/2014/main" id="{1273A130-CC98-4DB9-9FAB-FFAA23BF7459}"/>
                    </a:ext>
                  </a:extLst>
                </p:cNvPr>
                <p:cNvSpPr>
                  <a:spLocks noChangeArrowheads="1"/>
                </p:cNvSpPr>
                <p:nvPr userDrawn="1"/>
              </p:nvSpPr>
              <p:spPr bwMode="auto">
                <a:xfrm>
                  <a:off x="6186" y="875"/>
                  <a:ext cx="61" cy="61"/>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 name="Freeform 25">
                  <a:extLst>
                    <a:ext uri="{FF2B5EF4-FFF2-40B4-BE49-F238E27FC236}">
                      <a16:creationId xmlns:a16="http://schemas.microsoft.com/office/drawing/2014/main" id="{4888B7F1-751F-442D-97E3-954D4A2E5F9D}"/>
                    </a:ext>
                  </a:extLst>
                </p:cNvPr>
                <p:cNvSpPr>
                  <a:spLocks/>
                </p:cNvSpPr>
                <p:nvPr userDrawn="1"/>
              </p:nvSpPr>
              <p:spPr bwMode="auto">
                <a:xfrm>
                  <a:off x="6212" y="875"/>
                  <a:ext cx="35" cy="61"/>
                </a:xfrm>
                <a:custGeom>
                  <a:avLst/>
                  <a:gdLst>
                    <a:gd name="T0" fmla="*/ 58 w 78"/>
                    <a:gd name="T1" fmla="*/ 68 h 135"/>
                    <a:gd name="T2" fmla="*/ 0 w 78"/>
                    <a:gd name="T3" fmla="*/ 1 h 135"/>
                    <a:gd name="T4" fmla="*/ 10 w 78"/>
                    <a:gd name="T5" fmla="*/ 0 h 135"/>
                    <a:gd name="T6" fmla="*/ 78 w 78"/>
                    <a:gd name="T7" fmla="*/ 68 h 135"/>
                    <a:gd name="T8" fmla="*/ 10 w 78"/>
                    <a:gd name="T9" fmla="*/ 135 h 135"/>
                    <a:gd name="T10" fmla="*/ 0 w 78"/>
                    <a:gd name="T11" fmla="*/ 135 h 135"/>
                    <a:gd name="T12" fmla="*/ 58 w 78"/>
                    <a:gd name="T13" fmla="*/ 68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8"/>
                      </a:moveTo>
                      <a:cubicBezTo>
                        <a:pt x="58" y="34"/>
                        <a:pt x="33" y="6"/>
                        <a:pt x="0" y="1"/>
                      </a:cubicBezTo>
                      <a:cubicBezTo>
                        <a:pt x="4" y="0"/>
                        <a:pt x="7" y="0"/>
                        <a:pt x="10" y="0"/>
                      </a:cubicBezTo>
                      <a:cubicBezTo>
                        <a:pt x="48" y="0"/>
                        <a:pt x="78" y="30"/>
                        <a:pt x="78" y="68"/>
                      </a:cubicBezTo>
                      <a:cubicBezTo>
                        <a:pt x="78" y="105"/>
                        <a:pt x="48" y="135"/>
                        <a:pt x="10" y="135"/>
                      </a:cubicBezTo>
                      <a:cubicBezTo>
                        <a:pt x="7" y="135"/>
                        <a:pt x="4" y="135"/>
                        <a:pt x="0" y="135"/>
                      </a:cubicBezTo>
                      <a:cubicBezTo>
                        <a:pt x="33" y="130"/>
                        <a:pt x="58" y="102"/>
                        <a:pt x="58" y="6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 name="Freeform 26">
                  <a:extLst>
                    <a:ext uri="{FF2B5EF4-FFF2-40B4-BE49-F238E27FC236}">
                      <a16:creationId xmlns:a16="http://schemas.microsoft.com/office/drawing/2014/main" id="{02352C4A-6A43-4AD9-8B76-879A5B6647E3}"/>
                    </a:ext>
                  </a:extLst>
                </p:cNvPr>
                <p:cNvSpPr>
                  <a:spLocks/>
                </p:cNvSpPr>
                <p:nvPr userDrawn="1"/>
              </p:nvSpPr>
              <p:spPr bwMode="auto">
                <a:xfrm>
                  <a:off x="6215" y="895"/>
                  <a:ext cx="3" cy="71"/>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1"/>
                        <a:pt x="2" y="0"/>
                        <a:pt x="3" y="0"/>
                      </a:cubicBezTo>
                      <a:cubicBezTo>
                        <a:pt x="5" y="0"/>
                        <a:pt x="6" y="1"/>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 name="Freeform 27">
                  <a:extLst>
                    <a:ext uri="{FF2B5EF4-FFF2-40B4-BE49-F238E27FC236}">
                      <a16:creationId xmlns:a16="http://schemas.microsoft.com/office/drawing/2014/main" id="{37EB6262-EBD3-420E-B6E1-9A4C2C7BA82F}"/>
                    </a:ext>
                  </a:extLst>
                </p:cNvPr>
                <p:cNvSpPr>
                  <a:spLocks/>
                </p:cNvSpPr>
                <p:nvPr userDrawn="1"/>
              </p:nvSpPr>
              <p:spPr bwMode="auto">
                <a:xfrm>
                  <a:off x="6203" y="911"/>
                  <a:ext cx="25" cy="16"/>
                </a:xfrm>
                <a:custGeom>
                  <a:avLst/>
                  <a:gdLst>
                    <a:gd name="T0" fmla="*/ 29 w 54"/>
                    <a:gd name="T1" fmla="*/ 34 h 34"/>
                    <a:gd name="T2" fmla="*/ 1 w 54"/>
                    <a:gd name="T3" fmla="*/ 6 h 34"/>
                    <a:gd name="T4" fmla="*/ 1 w 54"/>
                    <a:gd name="T5" fmla="*/ 2 h 34"/>
                    <a:gd name="T6" fmla="*/ 5 w 54"/>
                    <a:gd name="T7" fmla="*/ 2 h 34"/>
                    <a:gd name="T8" fmla="*/ 30 w 54"/>
                    <a:gd name="T9" fmla="*/ 26 h 34"/>
                    <a:gd name="T10" fmla="*/ 49 w 54"/>
                    <a:gd name="T11" fmla="*/ 13 h 34"/>
                    <a:gd name="T12" fmla="*/ 53 w 54"/>
                    <a:gd name="T13" fmla="*/ 14 h 34"/>
                    <a:gd name="T14" fmla="*/ 52 w 54"/>
                    <a:gd name="T15" fmla="*/ 18 h 34"/>
                    <a:gd name="T16" fmla="*/ 29 w 54"/>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4">
                      <a:moveTo>
                        <a:pt x="29" y="34"/>
                      </a:moveTo>
                      <a:cubicBezTo>
                        <a:pt x="1" y="6"/>
                        <a:pt x="1" y="6"/>
                        <a:pt x="1" y="6"/>
                      </a:cubicBezTo>
                      <a:cubicBezTo>
                        <a:pt x="0" y="5"/>
                        <a:pt x="0" y="3"/>
                        <a:pt x="1" y="2"/>
                      </a:cubicBezTo>
                      <a:cubicBezTo>
                        <a:pt x="2" y="0"/>
                        <a:pt x="4" y="0"/>
                        <a:pt x="5" y="2"/>
                      </a:cubicBezTo>
                      <a:cubicBezTo>
                        <a:pt x="30" y="26"/>
                        <a:pt x="30" y="26"/>
                        <a:pt x="30" y="26"/>
                      </a:cubicBezTo>
                      <a:cubicBezTo>
                        <a:pt x="49" y="13"/>
                        <a:pt x="49" y="13"/>
                        <a:pt x="49" y="13"/>
                      </a:cubicBezTo>
                      <a:cubicBezTo>
                        <a:pt x="50" y="12"/>
                        <a:pt x="52" y="13"/>
                        <a:pt x="53" y="14"/>
                      </a:cubicBezTo>
                      <a:cubicBezTo>
                        <a:pt x="54" y="15"/>
                        <a:pt x="54" y="17"/>
                        <a:pt x="52" y="18"/>
                      </a:cubicBezTo>
                      <a:lnTo>
                        <a:pt x="29" y="34"/>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 name="Oval 28">
                  <a:extLst>
                    <a:ext uri="{FF2B5EF4-FFF2-40B4-BE49-F238E27FC236}">
                      <a16:creationId xmlns:a16="http://schemas.microsoft.com/office/drawing/2014/main" id="{46D72020-DC9F-4333-9D2E-2C81F00D5D4E}"/>
                    </a:ext>
                  </a:extLst>
                </p:cNvPr>
                <p:cNvSpPr>
                  <a:spLocks noChangeArrowheads="1"/>
                </p:cNvSpPr>
                <p:nvPr userDrawn="1"/>
              </p:nvSpPr>
              <p:spPr bwMode="auto">
                <a:xfrm>
                  <a:off x="6116" y="833"/>
                  <a:ext cx="62" cy="62"/>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 name="Freeform 29">
                  <a:extLst>
                    <a:ext uri="{FF2B5EF4-FFF2-40B4-BE49-F238E27FC236}">
                      <a16:creationId xmlns:a16="http://schemas.microsoft.com/office/drawing/2014/main" id="{A2327BAA-0252-46B8-99AD-E8C12E6EEA0B}"/>
                    </a:ext>
                  </a:extLst>
                </p:cNvPr>
                <p:cNvSpPr>
                  <a:spLocks/>
                </p:cNvSpPr>
                <p:nvPr userDrawn="1"/>
              </p:nvSpPr>
              <p:spPr bwMode="auto">
                <a:xfrm>
                  <a:off x="6142" y="833"/>
                  <a:ext cx="36" cy="62"/>
                </a:xfrm>
                <a:custGeom>
                  <a:avLst/>
                  <a:gdLst>
                    <a:gd name="T0" fmla="*/ 58 w 78"/>
                    <a:gd name="T1" fmla="*/ 67 h 135"/>
                    <a:gd name="T2" fmla="*/ 0 w 78"/>
                    <a:gd name="T3" fmla="*/ 0 h 135"/>
                    <a:gd name="T4" fmla="*/ 10 w 78"/>
                    <a:gd name="T5" fmla="*/ 0 h 135"/>
                    <a:gd name="T6" fmla="*/ 78 w 78"/>
                    <a:gd name="T7" fmla="*/ 67 h 135"/>
                    <a:gd name="T8" fmla="*/ 10 w 78"/>
                    <a:gd name="T9" fmla="*/ 135 h 135"/>
                    <a:gd name="T10" fmla="*/ 0 w 78"/>
                    <a:gd name="T11" fmla="*/ 134 h 135"/>
                    <a:gd name="T12" fmla="*/ 58 w 78"/>
                    <a:gd name="T13" fmla="*/ 67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7"/>
                      </a:moveTo>
                      <a:cubicBezTo>
                        <a:pt x="58" y="33"/>
                        <a:pt x="33" y="5"/>
                        <a:pt x="0" y="0"/>
                      </a:cubicBezTo>
                      <a:cubicBezTo>
                        <a:pt x="4" y="0"/>
                        <a:pt x="7" y="0"/>
                        <a:pt x="10" y="0"/>
                      </a:cubicBezTo>
                      <a:cubicBezTo>
                        <a:pt x="48" y="0"/>
                        <a:pt x="78" y="30"/>
                        <a:pt x="78" y="67"/>
                      </a:cubicBezTo>
                      <a:cubicBezTo>
                        <a:pt x="78" y="105"/>
                        <a:pt x="48" y="135"/>
                        <a:pt x="10" y="135"/>
                      </a:cubicBezTo>
                      <a:cubicBezTo>
                        <a:pt x="7" y="135"/>
                        <a:pt x="4" y="135"/>
                        <a:pt x="0" y="134"/>
                      </a:cubicBezTo>
                      <a:cubicBezTo>
                        <a:pt x="33" y="129"/>
                        <a:pt x="58" y="101"/>
                        <a:pt x="58" y="67"/>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 name="Freeform 30">
                  <a:extLst>
                    <a:ext uri="{FF2B5EF4-FFF2-40B4-BE49-F238E27FC236}">
                      <a16:creationId xmlns:a16="http://schemas.microsoft.com/office/drawing/2014/main" id="{0D97F72E-800D-4D27-87A4-4B208D302287}"/>
                    </a:ext>
                  </a:extLst>
                </p:cNvPr>
                <p:cNvSpPr>
                  <a:spLocks/>
                </p:cNvSpPr>
                <p:nvPr userDrawn="1"/>
              </p:nvSpPr>
              <p:spPr bwMode="auto">
                <a:xfrm>
                  <a:off x="6146" y="853"/>
                  <a:ext cx="2" cy="71"/>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2"/>
                        <a:pt x="2" y="0"/>
                        <a:pt x="3" y="0"/>
                      </a:cubicBezTo>
                      <a:cubicBezTo>
                        <a:pt x="5" y="0"/>
                        <a:pt x="6" y="2"/>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 name="Freeform 31">
                  <a:extLst>
                    <a:ext uri="{FF2B5EF4-FFF2-40B4-BE49-F238E27FC236}">
                      <a16:creationId xmlns:a16="http://schemas.microsoft.com/office/drawing/2014/main" id="{FDF95E51-6F5D-4186-AC08-A611EA63625A}"/>
                    </a:ext>
                  </a:extLst>
                </p:cNvPr>
                <p:cNvSpPr>
                  <a:spLocks/>
                </p:cNvSpPr>
                <p:nvPr userDrawn="1"/>
              </p:nvSpPr>
              <p:spPr bwMode="auto">
                <a:xfrm>
                  <a:off x="6134" y="870"/>
                  <a:ext cx="24" cy="15"/>
                </a:xfrm>
                <a:custGeom>
                  <a:avLst/>
                  <a:gdLst>
                    <a:gd name="T0" fmla="*/ 29 w 54"/>
                    <a:gd name="T1" fmla="*/ 33 h 33"/>
                    <a:gd name="T2" fmla="*/ 1 w 54"/>
                    <a:gd name="T3" fmla="*/ 5 h 33"/>
                    <a:gd name="T4" fmla="*/ 1 w 54"/>
                    <a:gd name="T5" fmla="*/ 1 h 33"/>
                    <a:gd name="T6" fmla="*/ 5 w 54"/>
                    <a:gd name="T7" fmla="*/ 1 h 33"/>
                    <a:gd name="T8" fmla="*/ 30 w 54"/>
                    <a:gd name="T9" fmla="*/ 26 h 33"/>
                    <a:gd name="T10" fmla="*/ 49 w 54"/>
                    <a:gd name="T11" fmla="*/ 13 h 33"/>
                    <a:gd name="T12" fmla="*/ 53 w 54"/>
                    <a:gd name="T13" fmla="*/ 14 h 33"/>
                    <a:gd name="T14" fmla="*/ 52 w 54"/>
                    <a:gd name="T15" fmla="*/ 18 h 33"/>
                    <a:gd name="T16" fmla="*/ 29 w 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3">
                      <a:moveTo>
                        <a:pt x="29" y="33"/>
                      </a:moveTo>
                      <a:cubicBezTo>
                        <a:pt x="1" y="5"/>
                        <a:pt x="1" y="5"/>
                        <a:pt x="1" y="5"/>
                      </a:cubicBezTo>
                      <a:cubicBezTo>
                        <a:pt x="0" y="4"/>
                        <a:pt x="0" y="2"/>
                        <a:pt x="1" y="1"/>
                      </a:cubicBezTo>
                      <a:cubicBezTo>
                        <a:pt x="2" y="0"/>
                        <a:pt x="4" y="0"/>
                        <a:pt x="5" y="1"/>
                      </a:cubicBezTo>
                      <a:cubicBezTo>
                        <a:pt x="30" y="26"/>
                        <a:pt x="30" y="26"/>
                        <a:pt x="30" y="26"/>
                      </a:cubicBezTo>
                      <a:cubicBezTo>
                        <a:pt x="49" y="13"/>
                        <a:pt x="49" y="13"/>
                        <a:pt x="49" y="13"/>
                      </a:cubicBezTo>
                      <a:cubicBezTo>
                        <a:pt x="50" y="12"/>
                        <a:pt x="52" y="12"/>
                        <a:pt x="53" y="14"/>
                      </a:cubicBezTo>
                      <a:cubicBezTo>
                        <a:pt x="54" y="15"/>
                        <a:pt x="54" y="17"/>
                        <a:pt x="52" y="18"/>
                      </a:cubicBezTo>
                      <a:lnTo>
                        <a:pt x="29" y="3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 name="Freeform 32">
                  <a:extLst>
                    <a:ext uri="{FF2B5EF4-FFF2-40B4-BE49-F238E27FC236}">
                      <a16:creationId xmlns:a16="http://schemas.microsoft.com/office/drawing/2014/main" id="{C13D6874-0E9E-4406-B721-FFA17F8756C5}"/>
                    </a:ext>
                  </a:extLst>
                </p:cNvPr>
                <p:cNvSpPr>
                  <a:spLocks/>
                </p:cNvSpPr>
                <p:nvPr userDrawn="1"/>
              </p:nvSpPr>
              <p:spPr bwMode="auto">
                <a:xfrm>
                  <a:off x="5984" y="744"/>
                  <a:ext cx="285" cy="99"/>
                </a:xfrm>
                <a:custGeom>
                  <a:avLst/>
                  <a:gdLst>
                    <a:gd name="T0" fmla="*/ 123 w 626"/>
                    <a:gd name="T1" fmla="*/ 63 h 219"/>
                    <a:gd name="T2" fmla="*/ 195 w 626"/>
                    <a:gd name="T3" fmla="*/ 65 h 219"/>
                    <a:gd name="T4" fmla="*/ 259 w 626"/>
                    <a:gd name="T5" fmla="*/ 74 h 219"/>
                    <a:gd name="T6" fmla="*/ 363 w 626"/>
                    <a:gd name="T7" fmla="*/ 18 h 219"/>
                    <a:gd name="T8" fmla="*/ 421 w 626"/>
                    <a:gd name="T9" fmla="*/ 13 h 219"/>
                    <a:gd name="T10" fmla="*/ 584 w 626"/>
                    <a:gd name="T11" fmla="*/ 117 h 219"/>
                    <a:gd name="T12" fmla="*/ 0 w 626"/>
                    <a:gd name="T13" fmla="*/ 208 h 219"/>
                    <a:gd name="T14" fmla="*/ 123 w 626"/>
                    <a:gd name="T15" fmla="*/ 63 h 2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19">
                      <a:moveTo>
                        <a:pt x="123" y="63"/>
                      </a:moveTo>
                      <a:cubicBezTo>
                        <a:pt x="141" y="42"/>
                        <a:pt x="167" y="33"/>
                        <a:pt x="195" y="65"/>
                      </a:cubicBezTo>
                      <a:cubicBezTo>
                        <a:pt x="219" y="87"/>
                        <a:pt x="246" y="81"/>
                        <a:pt x="259" y="74"/>
                      </a:cubicBezTo>
                      <a:cubicBezTo>
                        <a:pt x="272" y="67"/>
                        <a:pt x="363" y="18"/>
                        <a:pt x="363" y="18"/>
                      </a:cubicBezTo>
                      <a:cubicBezTo>
                        <a:pt x="363" y="18"/>
                        <a:pt x="386" y="0"/>
                        <a:pt x="421" y="13"/>
                      </a:cubicBezTo>
                      <a:cubicBezTo>
                        <a:pt x="510" y="45"/>
                        <a:pt x="626" y="146"/>
                        <a:pt x="584" y="117"/>
                      </a:cubicBezTo>
                      <a:cubicBezTo>
                        <a:pt x="88" y="182"/>
                        <a:pt x="183" y="219"/>
                        <a:pt x="0" y="208"/>
                      </a:cubicBezTo>
                      <a:cubicBezTo>
                        <a:pt x="65" y="168"/>
                        <a:pt x="105" y="83"/>
                        <a:pt x="123" y="6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 name="Rectangle 33">
                  <a:extLst>
                    <a:ext uri="{FF2B5EF4-FFF2-40B4-BE49-F238E27FC236}">
                      <a16:creationId xmlns:a16="http://schemas.microsoft.com/office/drawing/2014/main" id="{E442CF56-962E-4C07-871A-FD36C0A77DCA}"/>
                    </a:ext>
                  </a:extLst>
                </p:cNvPr>
                <p:cNvSpPr>
                  <a:spLocks noChangeArrowheads="1"/>
                </p:cNvSpPr>
                <p:nvPr userDrawn="1"/>
              </p:nvSpPr>
              <p:spPr bwMode="auto">
                <a:xfrm>
                  <a:off x="5989" y="836"/>
                  <a:ext cx="5" cy="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 name="Oval 34">
                  <a:extLst>
                    <a:ext uri="{FF2B5EF4-FFF2-40B4-BE49-F238E27FC236}">
                      <a16:creationId xmlns:a16="http://schemas.microsoft.com/office/drawing/2014/main" id="{B576DC7A-F5E1-404D-95AA-62C8CB77EB0E}"/>
                    </a:ext>
                  </a:extLst>
                </p:cNvPr>
                <p:cNvSpPr>
                  <a:spLocks noChangeArrowheads="1"/>
                </p:cNvSpPr>
                <p:nvPr userDrawn="1"/>
              </p:nvSpPr>
              <p:spPr bwMode="auto">
                <a:xfrm>
                  <a:off x="5961" y="778"/>
                  <a:ext cx="60" cy="6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 name="Rectangle 35">
                  <a:extLst>
                    <a:ext uri="{FF2B5EF4-FFF2-40B4-BE49-F238E27FC236}">
                      <a16:creationId xmlns:a16="http://schemas.microsoft.com/office/drawing/2014/main" id="{CE8502DB-3EF3-4D9D-BDB2-C4ACB5C0790E}"/>
                    </a:ext>
                  </a:extLst>
                </p:cNvPr>
                <p:cNvSpPr>
                  <a:spLocks noChangeArrowheads="1"/>
                </p:cNvSpPr>
                <p:nvPr userDrawn="1"/>
              </p:nvSpPr>
              <p:spPr bwMode="auto">
                <a:xfrm>
                  <a:off x="5986" y="791"/>
                  <a:ext cx="10" cy="35"/>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 name="Freeform 36">
                  <a:extLst>
                    <a:ext uri="{FF2B5EF4-FFF2-40B4-BE49-F238E27FC236}">
                      <a16:creationId xmlns:a16="http://schemas.microsoft.com/office/drawing/2014/main" id="{56DCE53B-54BE-4B1D-8204-3D55024454AC}"/>
                    </a:ext>
                  </a:extLst>
                </p:cNvPr>
                <p:cNvSpPr>
                  <a:spLocks/>
                </p:cNvSpPr>
                <p:nvPr userDrawn="1"/>
              </p:nvSpPr>
              <p:spPr bwMode="auto">
                <a:xfrm>
                  <a:off x="5971" y="803"/>
                  <a:ext cx="41" cy="11"/>
                </a:xfrm>
                <a:custGeom>
                  <a:avLst/>
                  <a:gdLst>
                    <a:gd name="T0" fmla="*/ 38 w 41"/>
                    <a:gd name="T1" fmla="*/ 0 h 11"/>
                    <a:gd name="T2" fmla="*/ 41 w 41"/>
                    <a:gd name="T3" fmla="*/ 11 h 11"/>
                    <a:gd name="T4" fmla="*/ 0 w 41"/>
                    <a:gd name="T5" fmla="*/ 11 h 11"/>
                    <a:gd name="T6" fmla="*/ 3 w 41"/>
                    <a:gd name="T7" fmla="*/ 0 h 11"/>
                    <a:gd name="T8" fmla="*/ 38 w 41"/>
                    <a:gd name="T9" fmla="*/ 0 h 11"/>
                  </a:gdLst>
                  <a:ahLst/>
                  <a:cxnLst>
                    <a:cxn ang="0">
                      <a:pos x="T0" y="T1"/>
                    </a:cxn>
                    <a:cxn ang="0">
                      <a:pos x="T2" y="T3"/>
                    </a:cxn>
                    <a:cxn ang="0">
                      <a:pos x="T4" y="T5"/>
                    </a:cxn>
                    <a:cxn ang="0">
                      <a:pos x="T6" y="T7"/>
                    </a:cxn>
                    <a:cxn ang="0">
                      <a:pos x="T8" y="T9"/>
                    </a:cxn>
                  </a:cxnLst>
                  <a:rect l="0" t="0" r="r" b="b"/>
                  <a:pathLst>
                    <a:path w="41" h="11">
                      <a:moveTo>
                        <a:pt x="38" y="0"/>
                      </a:moveTo>
                      <a:lnTo>
                        <a:pt x="41" y="11"/>
                      </a:lnTo>
                      <a:lnTo>
                        <a:pt x="0" y="11"/>
                      </a:lnTo>
                      <a:lnTo>
                        <a:pt x="3" y="0"/>
                      </a:lnTo>
                      <a:lnTo>
                        <a:pt x="38"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 name="Rectangle 37">
                  <a:extLst>
                    <a:ext uri="{FF2B5EF4-FFF2-40B4-BE49-F238E27FC236}">
                      <a16:creationId xmlns:a16="http://schemas.microsoft.com/office/drawing/2014/main" id="{18C6B39C-03D4-465B-92E2-58AF50C8031E}"/>
                    </a:ext>
                  </a:extLst>
                </p:cNvPr>
                <p:cNvSpPr>
                  <a:spLocks noChangeArrowheads="1"/>
                </p:cNvSpPr>
                <p:nvPr userDrawn="1"/>
              </p:nvSpPr>
              <p:spPr bwMode="auto">
                <a:xfrm>
                  <a:off x="5868" y="906"/>
                  <a:ext cx="82" cy="1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 name="Rectangle 38">
                  <a:extLst>
                    <a:ext uri="{FF2B5EF4-FFF2-40B4-BE49-F238E27FC236}">
                      <a16:creationId xmlns:a16="http://schemas.microsoft.com/office/drawing/2014/main" id="{761F2989-C2D1-4547-95F1-543D341224C9}"/>
                    </a:ext>
                  </a:extLst>
                </p:cNvPr>
                <p:cNvSpPr>
                  <a:spLocks noChangeArrowheads="1"/>
                </p:cNvSpPr>
                <p:nvPr userDrawn="1"/>
              </p:nvSpPr>
              <p:spPr bwMode="auto">
                <a:xfrm>
                  <a:off x="5868" y="906"/>
                  <a:ext cx="82" cy="124"/>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 name="Rectangle 39">
                  <a:extLst>
                    <a:ext uri="{FF2B5EF4-FFF2-40B4-BE49-F238E27FC236}">
                      <a16:creationId xmlns:a16="http://schemas.microsoft.com/office/drawing/2014/main" id="{A773C274-9471-40F7-AE01-4B1CF68C1A30}"/>
                    </a:ext>
                  </a:extLst>
                </p:cNvPr>
                <p:cNvSpPr>
                  <a:spLocks noChangeArrowheads="1"/>
                </p:cNvSpPr>
                <p:nvPr userDrawn="1"/>
              </p:nvSpPr>
              <p:spPr bwMode="auto">
                <a:xfrm>
                  <a:off x="5881" y="921"/>
                  <a:ext cx="9"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 name="Rectangle 40">
                  <a:extLst>
                    <a:ext uri="{FF2B5EF4-FFF2-40B4-BE49-F238E27FC236}">
                      <a16:creationId xmlns:a16="http://schemas.microsoft.com/office/drawing/2014/main" id="{5C9F98EB-81FF-4787-89DF-80152A704CDE}"/>
                    </a:ext>
                  </a:extLst>
                </p:cNvPr>
                <p:cNvSpPr>
                  <a:spLocks noChangeArrowheads="1"/>
                </p:cNvSpPr>
                <p:nvPr userDrawn="1"/>
              </p:nvSpPr>
              <p:spPr bwMode="auto">
                <a:xfrm>
                  <a:off x="5897" y="921"/>
                  <a:ext cx="8"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 name="Rectangle 41">
                  <a:extLst>
                    <a:ext uri="{FF2B5EF4-FFF2-40B4-BE49-F238E27FC236}">
                      <a16:creationId xmlns:a16="http://schemas.microsoft.com/office/drawing/2014/main" id="{FEB55C59-DFD6-450B-BF31-373EDD548726}"/>
                    </a:ext>
                  </a:extLst>
                </p:cNvPr>
                <p:cNvSpPr>
                  <a:spLocks noChangeArrowheads="1"/>
                </p:cNvSpPr>
                <p:nvPr userDrawn="1"/>
              </p:nvSpPr>
              <p:spPr bwMode="auto">
                <a:xfrm>
                  <a:off x="5912" y="921"/>
                  <a:ext cx="9"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 name="Rectangle 42">
                  <a:extLst>
                    <a:ext uri="{FF2B5EF4-FFF2-40B4-BE49-F238E27FC236}">
                      <a16:creationId xmlns:a16="http://schemas.microsoft.com/office/drawing/2014/main" id="{0D40248C-6FDF-4F73-821F-FFA3AA60C4AF}"/>
                    </a:ext>
                  </a:extLst>
                </p:cNvPr>
                <p:cNvSpPr>
                  <a:spLocks noChangeArrowheads="1"/>
                </p:cNvSpPr>
                <p:nvPr userDrawn="1"/>
              </p:nvSpPr>
              <p:spPr bwMode="auto">
                <a:xfrm>
                  <a:off x="5928" y="921"/>
                  <a:ext cx="9"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 name="Rectangle 43">
                  <a:extLst>
                    <a:ext uri="{FF2B5EF4-FFF2-40B4-BE49-F238E27FC236}">
                      <a16:creationId xmlns:a16="http://schemas.microsoft.com/office/drawing/2014/main" id="{2D7AB2F3-F216-4439-A132-DA5528814BF0}"/>
                    </a:ext>
                  </a:extLst>
                </p:cNvPr>
                <p:cNvSpPr>
                  <a:spLocks noChangeArrowheads="1"/>
                </p:cNvSpPr>
                <p:nvPr userDrawn="1"/>
              </p:nvSpPr>
              <p:spPr bwMode="auto">
                <a:xfrm>
                  <a:off x="6032" y="906"/>
                  <a:ext cx="83" cy="1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 name="Rectangle 44">
                  <a:extLst>
                    <a:ext uri="{FF2B5EF4-FFF2-40B4-BE49-F238E27FC236}">
                      <a16:creationId xmlns:a16="http://schemas.microsoft.com/office/drawing/2014/main" id="{40697BA5-7290-48B5-A6F9-0B74CFB8CEA3}"/>
                    </a:ext>
                  </a:extLst>
                </p:cNvPr>
                <p:cNvSpPr>
                  <a:spLocks noChangeArrowheads="1"/>
                </p:cNvSpPr>
                <p:nvPr userDrawn="1"/>
              </p:nvSpPr>
              <p:spPr bwMode="auto">
                <a:xfrm>
                  <a:off x="6032" y="906"/>
                  <a:ext cx="83" cy="124"/>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 name="Rectangle 45">
                  <a:extLst>
                    <a:ext uri="{FF2B5EF4-FFF2-40B4-BE49-F238E27FC236}">
                      <a16:creationId xmlns:a16="http://schemas.microsoft.com/office/drawing/2014/main" id="{D47503F9-608E-4B05-AB00-E78D0E14AECB}"/>
                    </a:ext>
                  </a:extLst>
                </p:cNvPr>
                <p:cNvSpPr>
                  <a:spLocks noChangeArrowheads="1"/>
                </p:cNvSpPr>
                <p:nvPr userDrawn="1"/>
              </p:nvSpPr>
              <p:spPr bwMode="auto">
                <a:xfrm>
                  <a:off x="5950" y="861"/>
                  <a:ext cx="83" cy="16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 name="Rectangle 46">
                  <a:extLst>
                    <a:ext uri="{FF2B5EF4-FFF2-40B4-BE49-F238E27FC236}">
                      <a16:creationId xmlns:a16="http://schemas.microsoft.com/office/drawing/2014/main" id="{A6F59162-6706-41BA-951D-8438B6BEF668}"/>
                    </a:ext>
                  </a:extLst>
                </p:cNvPr>
                <p:cNvSpPr>
                  <a:spLocks noChangeArrowheads="1"/>
                </p:cNvSpPr>
                <p:nvPr userDrawn="1"/>
              </p:nvSpPr>
              <p:spPr bwMode="auto">
                <a:xfrm>
                  <a:off x="5964" y="876"/>
                  <a:ext cx="8"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 name="Rectangle 47">
                  <a:extLst>
                    <a:ext uri="{FF2B5EF4-FFF2-40B4-BE49-F238E27FC236}">
                      <a16:creationId xmlns:a16="http://schemas.microsoft.com/office/drawing/2014/main" id="{95131BBD-570A-4983-8959-AE5EEE6FDF41}"/>
                    </a:ext>
                  </a:extLst>
                </p:cNvPr>
                <p:cNvSpPr>
                  <a:spLocks noChangeArrowheads="1"/>
                </p:cNvSpPr>
                <p:nvPr userDrawn="1"/>
              </p:nvSpPr>
              <p:spPr bwMode="auto">
                <a:xfrm>
                  <a:off x="5979" y="876"/>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 name="Rectangle 48">
                  <a:extLst>
                    <a:ext uri="{FF2B5EF4-FFF2-40B4-BE49-F238E27FC236}">
                      <a16:creationId xmlns:a16="http://schemas.microsoft.com/office/drawing/2014/main" id="{C9CC271E-8512-4C55-9F61-0FA7957E833D}"/>
                    </a:ext>
                  </a:extLst>
                </p:cNvPr>
                <p:cNvSpPr>
                  <a:spLocks noChangeArrowheads="1"/>
                </p:cNvSpPr>
                <p:nvPr userDrawn="1"/>
              </p:nvSpPr>
              <p:spPr bwMode="auto">
                <a:xfrm>
                  <a:off x="5995" y="876"/>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 name="Rectangle 49">
                  <a:extLst>
                    <a:ext uri="{FF2B5EF4-FFF2-40B4-BE49-F238E27FC236}">
                      <a16:creationId xmlns:a16="http://schemas.microsoft.com/office/drawing/2014/main" id="{371A0B73-89F9-4C27-9511-3E648A2D1BA8}"/>
                    </a:ext>
                  </a:extLst>
                </p:cNvPr>
                <p:cNvSpPr>
                  <a:spLocks noChangeArrowheads="1"/>
                </p:cNvSpPr>
                <p:nvPr userDrawn="1"/>
              </p:nvSpPr>
              <p:spPr bwMode="auto">
                <a:xfrm>
                  <a:off x="6011" y="876"/>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 name="Rectangle 50">
                  <a:extLst>
                    <a:ext uri="{FF2B5EF4-FFF2-40B4-BE49-F238E27FC236}">
                      <a16:creationId xmlns:a16="http://schemas.microsoft.com/office/drawing/2014/main" id="{7648EB2F-80C2-4685-8032-4D23F45CC43C}"/>
                    </a:ext>
                  </a:extLst>
                </p:cNvPr>
                <p:cNvSpPr>
                  <a:spLocks noChangeArrowheads="1"/>
                </p:cNvSpPr>
                <p:nvPr userDrawn="1"/>
              </p:nvSpPr>
              <p:spPr bwMode="auto">
                <a:xfrm>
                  <a:off x="5964" y="897"/>
                  <a:ext cx="8"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 name="Rectangle 51">
                  <a:extLst>
                    <a:ext uri="{FF2B5EF4-FFF2-40B4-BE49-F238E27FC236}">
                      <a16:creationId xmlns:a16="http://schemas.microsoft.com/office/drawing/2014/main" id="{987317CC-C084-4858-95C4-98FC97780155}"/>
                    </a:ext>
                  </a:extLst>
                </p:cNvPr>
                <p:cNvSpPr>
                  <a:spLocks noChangeArrowheads="1"/>
                </p:cNvSpPr>
                <p:nvPr userDrawn="1"/>
              </p:nvSpPr>
              <p:spPr bwMode="auto">
                <a:xfrm>
                  <a:off x="5979" y="897"/>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 name="Rectangle 52">
                  <a:extLst>
                    <a:ext uri="{FF2B5EF4-FFF2-40B4-BE49-F238E27FC236}">
                      <a16:creationId xmlns:a16="http://schemas.microsoft.com/office/drawing/2014/main" id="{16422EAC-967C-4FEE-AAD5-E1070CCE7114}"/>
                    </a:ext>
                  </a:extLst>
                </p:cNvPr>
                <p:cNvSpPr>
                  <a:spLocks noChangeArrowheads="1"/>
                </p:cNvSpPr>
                <p:nvPr userDrawn="1"/>
              </p:nvSpPr>
              <p:spPr bwMode="auto">
                <a:xfrm>
                  <a:off x="5995" y="897"/>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6" name="Rectangle 53">
                  <a:extLst>
                    <a:ext uri="{FF2B5EF4-FFF2-40B4-BE49-F238E27FC236}">
                      <a16:creationId xmlns:a16="http://schemas.microsoft.com/office/drawing/2014/main" id="{EF991CC4-6613-4BE3-A351-BAEE9C0A3E60}"/>
                    </a:ext>
                  </a:extLst>
                </p:cNvPr>
                <p:cNvSpPr>
                  <a:spLocks noChangeArrowheads="1"/>
                </p:cNvSpPr>
                <p:nvPr userDrawn="1"/>
              </p:nvSpPr>
              <p:spPr bwMode="auto">
                <a:xfrm>
                  <a:off x="6011" y="897"/>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7" name="Rectangle 54">
                  <a:extLst>
                    <a:ext uri="{FF2B5EF4-FFF2-40B4-BE49-F238E27FC236}">
                      <a16:creationId xmlns:a16="http://schemas.microsoft.com/office/drawing/2014/main" id="{0629C337-52DC-4086-ACAC-FCA4144CBEB5}"/>
                    </a:ext>
                  </a:extLst>
                </p:cNvPr>
                <p:cNvSpPr>
                  <a:spLocks noChangeArrowheads="1"/>
                </p:cNvSpPr>
                <p:nvPr userDrawn="1"/>
              </p:nvSpPr>
              <p:spPr bwMode="auto">
                <a:xfrm>
                  <a:off x="5964" y="918"/>
                  <a:ext cx="8"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8" name="Rectangle 55">
                  <a:extLst>
                    <a:ext uri="{FF2B5EF4-FFF2-40B4-BE49-F238E27FC236}">
                      <a16:creationId xmlns:a16="http://schemas.microsoft.com/office/drawing/2014/main" id="{F4ED4F18-569B-4F45-8B88-CE9EEF7316AE}"/>
                    </a:ext>
                  </a:extLst>
                </p:cNvPr>
                <p:cNvSpPr>
                  <a:spLocks noChangeArrowheads="1"/>
                </p:cNvSpPr>
                <p:nvPr userDrawn="1"/>
              </p:nvSpPr>
              <p:spPr bwMode="auto">
                <a:xfrm>
                  <a:off x="5979" y="918"/>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9" name="Rectangle 56">
                  <a:extLst>
                    <a:ext uri="{FF2B5EF4-FFF2-40B4-BE49-F238E27FC236}">
                      <a16:creationId xmlns:a16="http://schemas.microsoft.com/office/drawing/2014/main" id="{05B2D64D-F193-4341-984E-75FACD5987F5}"/>
                    </a:ext>
                  </a:extLst>
                </p:cNvPr>
                <p:cNvSpPr>
                  <a:spLocks noChangeArrowheads="1"/>
                </p:cNvSpPr>
                <p:nvPr userDrawn="1"/>
              </p:nvSpPr>
              <p:spPr bwMode="auto">
                <a:xfrm>
                  <a:off x="5995" y="918"/>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0" name="Rectangle 57">
                  <a:extLst>
                    <a:ext uri="{FF2B5EF4-FFF2-40B4-BE49-F238E27FC236}">
                      <a16:creationId xmlns:a16="http://schemas.microsoft.com/office/drawing/2014/main" id="{1C9F76BC-3F55-4F42-9C95-1874BB4D119D}"/>
                    </a:ext>
                  </a:extLst>
                </p:cNvPr>
                <p:cNvSpPr>
                  <a:spLocks noChangeArrowheads="1"/>
                </p:cNvSpPr>
                <p:nvPr userDrawn="1"/>
              </p:nvSpPr>
              <p:spPr bwMode="auto">
                <a:xfrm>
                  <a:off x="6011" y="918"/>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1" name="Rectangle 58">
                  <a:extLst>
                    <a:ext uri="{FF2B5EF4-FFF2-40B4-BE49-F238E27FC236}">
                      <a16:creationId xmlns:a16="http://schemas.microsoft.com/office/drawing/2014/main" id="{22F6DCE7-9FAD-414A-BF14-CA75B7416C78}"/>
                    </a:ext>
                  </a:extLst>
                </p:cNvPr>
                <p:cNvSpPr>
                  <a:spLocks noChangeArrowheads="1"/>
                </p:cNvSpPr>
                <p:nvPr userDrawn="1"/>
              </p:nvSpPr>
              <p:spPr bwMode="auto">
                <a:xfrm>
                  <a:off x="5964" y="939"/>
                  <a:ext cx="8"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2" name="Rectangle 59">
                  <a:extLst>
                    <a:ext uri="{FF2B5EF4-FFF2-40B4-BE49-F238E27FC236}">
                      <a16:creationId xmlns:a16="http://schemas.microsoft.com/office/drawing/2014/main" id="{E96D370E-4C77-4E42-9D00-63CBDF335151}"/>
                    </a:ext>
                  </a:extLst>
                </p:cNvPr>
                <p:cNvSpPr>
                  <a:spLocks noChangeArrowheads="1"/>
                </p:cNvSpPr>
                <p:nvPr userDrawn="1"/>
              </p:nvSpPr>
              <p:spPr bwMode="auto">
                <a:xfrm>
                  <a:off x="5979" y="939"/>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3" name="Rectangle 60">
                  <a:extLst>
                    <a:ext uri="{FF2B5EF4-FFF2-40B4-BE49-F238E27FC236}">
                      <a16:creationId xmlns:a16="http://schemas.microsoft.com/office/drawing/2014/main" id="{D88C8C7C-787A-4D4C-994E-EAF0A57B85CA}"/>
                    </a:ext>
                  </a:extLst>
                </p:cNvPr>
                <p:cNvSpPr>
                  <a:spLocks noChangeArrowheads="1"/>
                </p:cNvSpPr>
                <p:nvPr userDrawn="1"/>
              </p:nvSpPr>
              <p:spPr bwMode="auto">
                <a:xfrm>
                  <a:off x="5995" y="939"/>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4" name="Rectangle 61">
                  <a:extLst>
                    <a:ext uri="{FF2B5EF4-FFF2-40B4-BE49-F238E27FC236}">
                      <a16:creationId xmlns:a16="http://schemas.microsoft.com/office/drawing/2014/main" id="{66282EA4-F8D6-44C2-920D-DB93020E0BE0}"/>
                    </a:ext>
                  </a:extLst>
                </p:cNvPr>
                <p:cNvSpPr>
                  <a:spLocks noChangeArrowheads="1"/>
                </p:cNvSpPr>
                <p:nvPr userDrawn="1"/>
              </p:nvSpPr>
              <p:spPr bwMode="auto">
                <a:xfrm>
                  <a:off x="6011" y="939"/>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5" name="Rectangle 62">
                  <a:extLst>
                    <a:ext uri="{FF2B5EF4-FFF2-40B4-BE49-F238E27FC236}">
                      <a16:creationId xmlns:a16="http://schemas.microsoft.com/office/drawing/2014/main" id="{5DB5C3E7-496E-4805-8B2B-3B69E4E1A8E6}"/>
                    </a:ext>
                  </a:extLst>
                </p:cNvPr>
                <p:cNvSpPr>
                  <a:spLocks noChangeArrowheads="1"/>
                </p:cNvSpPr>
                <p:nvPr userDrawn="1"/>
              </p:nvSpPr>
              <p:spPr bwMode="auto">
                <a:xfrm>
                  <a:off x="5964" y="960"/>
                  <a:ext cx="8"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6" name="Rectangle 63">
                  <a:extLst>
                    <a:ext uri="{FF2B5EF4-FFF2-40B4-BE49-F238E27FC236}">
                      <a16:creationId xmlns:a16="http://schemas.microsoft.com/office/drawing/2014/main" id="{6C0407E7-041A-44C8-B010-DEFA2B0A57B6}"/>
                    </a:ext>
                  </a:extLst>
                </p:cNvPr>
                <p:cNvSpPr>
                  <a:spLocks noChangeArrowheads="1"/>
                </p:cNvSpPr>
                <p:nvPr userDrawn="1"/>
              </p:nvSpPr>
              <p:spPr bwMode="auto">
                <a:xfrm>
                  <a:off x="5979" y="960"/>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Rectangle 64">
                  <a:extLst>
                    <a:ext uri="{FF2B5EF4-FFF2-40B4-BE49-F238E27FC236}">
                      <a16:creationId xmlns:a16="http://schemas.microsoft.com/office/drawing/2014/main" id="{A03E9D0C-488F-405A-BFA7-E856F923AA56}"/>
                    </a:ext>
                  </a:extLst>
                </p:cNvPr>
                <p:cNvSpPr>
                  <a:spLocks noChangeArrowheads="1"/>
                </p:cNvSpPr>
                <p:nvPr userDrawn="1"/>
              </p:nvSpPr>
              <p:spPr bwMode="auto">
                <a:xfrm>
                  <a:off x="5995" y="960"/>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65">
                  <a:extLst>
                    <a:ext uri="{FF2B5EF4-FFF2-40B4-BE49-F238E27FC236}">
                      <a16:creationId xmlns:a16="http://schemas.microsoft.com/office/drawing/2014/main" id="{4239FE54-1575-45C3-811D-6B9E05BB0E22}"/>
                    </a:ext>
                  </a:extLst>
                </p:cNvPr>
                <p:cNvSpPr>
                  <a:spLocks noChangeArrowheads="1"/>
                </p:cNvSpPr>
                <p:nvPr userDrawn="1"/>
              </p:nvSpPr>
              <p:spPr bwMode="auto">
                <a:xfrm>
                  <a:off x="6011" y="960"/>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66">
                  <a:extLst>
                    <a:ext uri="{FF2B5EF4-FFF2-40B4-BE49-F238E27FC236}">
                      <a16:creationId xmlns:a16="http://schemas.microsoft.com/office/drawing/2014/main" id="{7BBB5900-B1B2-4C3F-9A93-A29CA9070842}"/>
                    </a:ext>
                  </a:extLst>
                </p:cNvPr>
                <p:cNvSpPr>
                  <a:spLocks noChangeArrowheads="1"/>
                </p:cNvSpPr>
                <p:nvPr userDrawn="1"/>
              </p:nvSpPr>
              <p:spPr bwMode="auto">
                <a:xfrm>
                  <a:off x="5964" y="982"/>
                  <a:ext cx="8"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67">
                  <a:extLst>
                    <a:ext uri="{FF2B5EF4-FFF2-40B4-BE49-F238E27FC236}">
                      <a16:creationId xmlns:a16="http://schemas.microsoft.com/office/drawing/2014/main" id="{DF15587E-8AF5-43CD-89B8-8DC92A7795E8}"/>
                    </a:ext>
                  </a:extLst>
                </p:cNvPr>
                <p:cNvSpPr>
                  <a:spLocks noChangeArrowheads="1"/>
                </p:cNvSpPr>
                <p:nvPr userDrawn="1"/>
              </p:nvSpPr>
              <p:spPr bwMode="auto">
                <a:xfrm>
                  <a:off x="5979" y="982"/>
                  <a:ext cx="9"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68">
                  <a:extLst>
                    <a:ext uri="{FF2B5EF4-FFF2-40B4-BE49-F238E27FC236}">
                      <a16:creationId xmlns:a16="http://schemas.microsoft.com/office/drawing/2014/main" id="{7FCF745F-EF8F-4138-AD20-E0BF14A53754}"/>
                    </a:ext>
                  </a:extLst>
                </p:cNvPr>
                <p:cNvSpPr>
                  <a:spLocks noChangeArrowheads="1"/>
                </p:cNvSpPr>
                <p:nvPr userDrawn="1"/>
              </p:nvSpPr>
              <p:spPr bwMode="auto">
                <a:xfrm>
                  <a:off x="5995" y="982"/>
                  <a:ext cx="9"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69">
                  <a:extLst>
                    <a:ext uri="{FF2B5EF4-FFF2-40B4-BE49-F238E27FC236}">
                      <a16:creationId xmlns:a16="http://schemas.microsoft.com/office/drawing/2014/main" id="{E3BE8C4F-29F3-4F77-9774-C2AA89D892FE}"/>
                    </a:ext>
                  </a:extLst>
                </p:cNvPr>
                <p:cNvSpPr>
                  <a:spLocks noChangeArrowheads="1"/>
                </p:cNvSpPr>
                <p:nvPr userDrawn="1"/>
              </p:nvSpPr>
              <p:spPr bwMode="auto">
                <a:xfrm>
                  <a:off x="6011" y="982"/>
                  <a:ext cx="9"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Rectangle 70">
                  <a:extLst>
                    <a:ext uri="{FF2B5EF4-FFF2-40B4-BE49-F238E27FC236}">
                      <a16:creationId xmlns:a16="http://schemas.microsoft.com/office/drawing/2014/main" id="{E07A3C77-0038-424C-853F-521F2BE60A79}"/>
                    </a:ext>
                  </a:extLst>
                </p:cNvPr>
                <p:cNvSpPr>
                  <a:spLocks noChangeArrowheads="1"/>
                </p:cNvSpPr>
                <p:nvPr userDrawn="1"/>
              </p:nvSpPr>
              <p:spPr bwMode="auto">
                <a:xfrm>
                  <a:off x="5964" y="1003"/>
                  <a:ext cx="8"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Rectangle 71">
                  <a:extLst>
                    <a:ext uri="{FF2B5EF4-FFF2-40B4-BE49-F238E27FC236}">
                      <a16:creationId xmlns:a16="http://schemas.microsoft.com/office/drawing/2014/main" id="{876F787E-8643-43BD-8B11-335FBE42CA77}"/>
                    </a:ext>
                  </a:extLst>
                </p:cNvPr>
                <p:cNvSpPr>
                  <a:spLocks noChangeArrowheads="1"/>
                </p:cNvSpPr>
                <p:nvPr userDrawn="1"/>
              </p:nvSpPr>
              <p:spPr bwMode="auto">
                <a:xfrm>
                  <a:off x="5979" y="1003"/>
                  <a:ext cx="9"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Rectangle 72">
                  <a:extLst>
                    <a:ext uri="{FF2B5EF4-FFF2-40B4-BE49-F238E27FC236}">
                      <a16:creationId xmlns:a16="http://schemas.microsoft.com/office/drawing/2014/main" id="{9A7AE278-7359-4E11-B75F-D913194263A5}"/>
                    </a:ext>
                  </a:extLst>
                </p:cNvPr>
                <p:cNvSpPr>
                  <a:spLocks noChangeArrowheads="1"/>
                </p:cNvSpPr>
                <p:nvPr userDrawn="1"/>
              </p:nvSpPr>
              <p:spPr bwMode="auto">
                <a:xfrm>
                  <a:off x="5995" y="1003"/>
                  <a:ext cx="9"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Rectangle 73">
                  <a:extLst>
                    <a:ext uri="{FF2B5EF4-FFF2-40B4-BE49-F238E27FC236}">
                      <a16:creationId xmlns:a16="http://schemas.microsoft.com/office/drawing/2014/main" id="{32433726-F996-4D73-93CD-D7F5BCCDE3E7}"/>
                    </a:ext>
                  </a:extLst>
                </p:cNvPr>
                <p:cNvSpPr>
                  <a:spLocks noChangeArrowheads="1"/>
                </p:cNvSpPr>
                <p:nvPr userDrawn="1"/>
              </p:nvSpPr>
              <p:spPr bwMode="auto">
                <a:xfrm>
                  <a:off x="6011" y="1003"/>
                  <a:ext cx="9"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Rectangle 74">
                  <a:extLst>
                    <a:ext uri="{FF2B5EF4-FFF2-40B4-BE49-F238E27FC236}">
                      <a16:creationId xmlns:a16="http://schemas.microsoft.com/office/drawing/2014/main" id="{DD0EB608-1BB3-4A52-AC12-E5D5716FF59F}"/>
                    </a:ext>
                  </a:extLst>
                </p:cNvPr>
                <p:cNvSpPr>
                  <a:spLocks noChangeArrowheads="1"/>
                </p:cNvSpPr>
                <p:nvPr userDrawn="1"/>
              </p:nvSpPr>
              <p:spPr bwMode="auto">
                <a:xfrm>
                  <a:off x="5868" y="898"/>
                  <a:ext cx="82" cy="9"/>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Rectangle 75">
                  <a:extLst>
                    <a:ext uri="{FF2B5EF4-FFF2-40B4-BE49-F238E27FC236}">
                      <a16:creationId xmlns:a16="http://schemas.microsoft.com/office/drawing/2014/main" id="{CA5AB09E-44E3-4D78-9A65-9A0276747DB9}"/>
                    </a:ext>
                  </a:extLst>
                </p:cNvPr>
                <p:cNvSpPr>
                  <a:spLocks noChangeArrowheads="1"/>
                </p:cNvSpPr>
                <p:nvPr userDrawn="1"/>
              </p:nvSpPr>
              <p:spPr bwMode="auto">
                <a:xfrm>
                  <a:off x="5950" y="853"/>
                  <a:ext cx="83" cy="8"/>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Rectangle 76">
                  <a:extLst>
                    <a:ext uri="{FF2B5EF4-FFF2-40B4-BE49-F238E27FC236}">
                      <a16:creationId xmlns:a16="http://schemas.microsoft.com/office/drawing/2014/main" id="{C1D32E52-68BB-4000-B08A-C439D8D4AC1D}"/>
                    </a:ext>
                  </a:extLst>
                </p:cNvPr>
                <p:cNvSpPr>
                  <a:spLocks noChangeArrowheads="1"/>
                </p:cNvSpPr>
                <p:nvPr userDrawn="1"/>
              </p:nvSpPr>
              <p:spPr bwMode="auto">
                <a:xfrm>
                  <a:off x="6033" y="898"/>
                  <a:ext cx="82" cy="9"/>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Rectangle 77">
                  <a:extLst>
                    <a:ext uri="{FF2B5EF4-FFF2-40B4-BE49-F238E27FC236}">
                      <a16:creationId xmlns:a16="http://schemas.microsoft.com/office/drawing/2014/main" id="{251BC3F9-BBBE-4EF8-8AAC-A60977150B2F}"/>
                    </a:ext>
                  </a:extLst>
                </p:cNvPr>
                <p:cNvSpPr>
                  <a:spLocks noChangeArrowheads="1"/>
                </p:cNvSpPr>
                <p:nvPr userDrawn="1"/>
              </p:nvSpPr>
              <p:spPr bwMode="auto">
                <a:xfrm>
                  <a:off x="6045" y="921"/>
                  <a:ext cx="9"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Rectangle 78">
                  <a:extLst>
                    <a:ext uri="{FF2B5EF4-FFF2-40B4-BE49-F238E27FC236}">
                      <a16:creationId xmlns:a16="http://schemas.microsoft.com/office/drawing/2014/main" id="{03C41181-5FD1-4303-9989-637CFAB6062C}"/>
                    </a:ext>
                  </a:extLst>
                </p:cNvPr>
                <p:cNvSpPr>
                  <a:spLocks noChangeArrowheads="1"/>
                </p:cNvSpPr>
                <p:nvPr userDrawn="1"/>
              </p:nvSpPr>
              <p:spPr bwMode="auto">
                <a:xfrm>
                  <a:off x="6061" y="921"/>
                  <a:ext cx="9"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Rectangle 79">
                  <a:extLst>
                    <a:ext uri="{FF2B5EF4-FFF2-40B4-BE49-F238E27FC236}">
                      <a16:creationId xmlns:a16="http://schemas.microsoft.com/office/drawing/2014/main" id="{D9F3143F-2968-4C81-908B-1BDA06FC2F76}"/>
                    </a:ext>
                  </a:extLst>
                </p:cNvPr>
                <p:cNvSpPr>
                  <a:spLocks noChangeArrowheads="1"/>
                </p:cNvSpPr>
                <p:nvPr userDrawn="1"/>
              </p:nvSpPr>
              <p:spPr bwMode="auto">
                <a:xfrm>
                  <a:off x="6077" y="921"/>
                  <a:ext cx="8"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3" name="Rectangle 80">
                  <a:extLst>
                    <a:ext uri="{FF2B5EF4-FFF2-40B4-BE49-F238E27FC236}">
                      <a16:creationId xmlns:a16="http://schemas.microsoft.com/office/drawing/2014/main" id="{8ADD3039-EF87-42B7-A560-C8283CD8D5BD}"/>
                    </a:ext>
                  </a:extLst>
                </p:cNvPr>
                <p:cNvSpPr>
                  <a:spLocks noChangeArrowheads="1"/>
                </p:cNvSpPr>
                <p:nvPr userDrawn="1"/>
              </p:nvSpPr>
              <p:spPr bwMode="auto">
                <a:xfrm>
                  <a:off x="6093" y="921"/>
                  <a:ext cx="8"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4" name="Rectangle 81">
                  <a:extLst>
                    <a:ext uri="{FF2B5EF4-FFF2-40B4-BE49-F238E27FC236}">
                      <a16:creationId xmlns:a16="http://schemas.microsoft.com/office/drawing/2014/main" id="{627C25F2-51A4-4252-864A-56D0042CAD13}"/>
                    </a:ext>
                  </a:extLst>
                </p:cNvPr>
                <p:cNvSpPr>
                  <a:spLocks noChangeArrowheads="1"/>
                </p:cNvSpPr>
                <p:nvPr userDrawn="1"/>
              </p:nvSpPr>
              <p:spPr bwMode="auto">
                <a:xfrm>
                  <a:off x="5845" y="1030"/>
                  <a:ext cx="292"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5" name="Freeform 82">
                  <a:extLst>
                    <a:ext uri="{FF2B5EF4-FFF2-40B4-BE49-F238E27FC236}">
                      <a16:creationId xmlns:a16="http://schemas.microsoft.com/office/drawing/2014/main" id="{D0A13F4A-EEF4-43EE-9BE8-9C52E21CBB7A}"/>
                    </a:ext>
                  </a:extLst>
                </p:cNvPr>
                <p:cNvSpPr>
                  <a:spLocks/>
                </p:cNvSpPr>
                <p:nvPr userDrawn="1"/>
              </p:nvSpPr>
              <p:spPr bwMode="auto">
                <a:xfrm>
                  <a:off x="6226" y="670"/>
                  <a:ext cx="234" cy="119"/>
                </a:xfrm>
                <a:custGeom>
                  <a:avLst/>
                  <a:gdLst>
                    <a:gd name="T0" fmla="*/ 481 w 513"/>
                    <a:gd name="T1" fmla="*/ 0 h 261"/>
                    <a:gd name="T2" fmla="*/ 441 w 513"/>
                    <a:gd name="T3" fmla="*/ 65 h 261"/>
                    <a:gd name="T4" fmla="*/ 126 w 513"/>
                    <a:gd name="T5" fmla="*/ 65 h 261"/>
                    <a:gd name="T6" fmla="*/ 0 w 513"/>
                    <a:gd name="T7" fmla="*/ 261 h 261"/>
                    <a:gd name="T8" fmla="*/ 115 w 513"/>
                    <a:gd name="T9" fmla="*/ 261 h 261"/>
                    <a:gd name="T10" fmla="*/ 306 w 513"/>
                    <a:gd name="T11" fmla="*/ 110 h 261"/>
                    <a:gd name="T12" fmla="*/ 412 w 513"/>
                    <a:gd name="T13" fmla="*/ 110 h 261"/>
                    <a:gd name="T14" fmla="*/ 496 w 513"/>
                    <a:gd name="T15" fmla="*/ 111 h 261"/>
                    <a:gd name="T16" fmla="*/ 513 w 513"/>
                    <a:gd name="T17" fmla="*/ 0 h 261"/>
                    <a:gd name="T18" fmla="*/ 481 w 513"/>
                    <a:gd name="T1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261">
                      <a:moveTo>
                        <a:pt x="481" y="0"/>
                      </a:moveTo>
                      <a:cubicBezTo>
                        <a:pt x="441" y="65"/>
                        <a:pt x="441" y="65"/>
                        <a:pt x="441" y="65"/>
                      </a:cubicBezTo>
                      <a:cubicBezTo>
                        <a:pt x="126" y="65"/>
                        <a:pt x="126" y="65"/>
                        <a:pt x="126" y="65"/>
                      </a:cubicBezTo>
                      <a:cubicBezTo>
                        <a:pt x="17" y="65"/>
                        <a:pt x="0" y="153"/>
                        <a:pt x="0" y="261"/>
                      </a:cubicBezTo>
                      <a:cubicBezTo>
                        <a:pt x="115" y="261"/>
                        <a:pt x="115" y="261"/>
                        <a:pt x="115" y="261"/>
                      </a:cubicBezTo>
                      <a:cubicBezTo>
                        <a:pt x="208" y="261"/>
                        <a:pt x="286" y="197"/>
                        <a:pt x="306" y="110"/>
                      </a:cubicBezTo>
                      <a:cubicBezTo>
                        <a:pt x="412" y="110"/>
                        <a:pt x="412" y="110"/>
                        <a:pt x="412" y="110"/>
                      </a:cubicBezTo>
                      <a:cubicBezTo>
                        <a:pt x="496" y="111"/>
                        <a:pt x="496" y="111"/>
                        <a:pt x="496" y="111"/>
                      </a:cubicBezTo>
                      <a:cubicBezTo>
                        <a:pt x="513" y="0"/>
                        <a:pt x="513" y="0"/>
                        <a:pt x="513" y="0"/>
                      </a:cubicBezTo>
                      <a:lnTo>
                        <a:pt x="481"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6" name="Line 83">
                  <a:extLst>
                    <a:ext uri="{FF2B5EF4-FFF2-40B4-BE49-F238E27FC236}">
                      <a16:creationId xmlns:a16="http://schemas.microsoft.com/office/drawing/2014/main" id="{B72F98EB-CA78-4075-8C2A-9EB84C096511}"/>
                    </a:ext>
                  </a:extLst>
                </p:cNvPr>
                <p:cNvSpPr>
                  <a:spLocks noChangeShapeType="1"/>
                </p:cNvSpPr>
                <p:nvPr userDrawn="1"/>
              </p:nvSpPr>
              <p:spPr bwMode="auto">
                <a:xfrm>
                  <a:off x="6315" y="659"/>
                  <a:ext cx="0" cy="45"/>
                </a:xfrm>
                <a:prstGeom prst="line">
                  <a:avLst/>
                </a:prstGeom>
                <a:noFill/>
                <a:ln w="635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127" name="Oval 84">
                  <a:extLst>
                    <a:ext uri="{FF2B5EF4-FFF2-40B4-BE49-F238E27FC236}">
                      <a16:creationId xmlns:a16="http://schemas.microsoft.com/office/drawing/2014/main" id="{7FA1ED9E-D248-4008-ACA0-C575DC5FBE6E}"/>
                    </a:ext>
                  </a:extLst>
                </p:cNvPr>
                <p:cNvSpPr>
                  <a:spLocks noChangeArrowheads="1"/>
                </p:cNvSpPr>
                <p:nvPr userDrawn="1"/>
              </p:nvSpPr>
              <p:spPr bwMode="auto">
                <a:xfrm>
                  <a:off x="6231" y="650"/>
                  <a:ext cx="168" cy="17"/>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8" name="Freeform 85">
                  <a:extLst>
                    <a:ext uri="{FF2B5EF4-FFF2-40B4-BE49-F238E27FC236}">
                      <a16:creationId xmlns:a16="http://schemas.microsoft.com/office/drawing/2014/main" id="{E4CFE463-7216-441C-A2AC-DF7F7CE14540}"/>
                    </a:ext>
                  </a:extLst>
                </p:cNvPr>
                <p:cNvSpPr>
                  <a:spLocks/>
                </p:cNvSpPr>
                <p:nvPr userDrawn="1"/>
              </p:nvSpPr>
              <p:spPr bwMode="auto">
                <a:xfrm>
                  <a:off x="6227" y="700"/>
                  <a:ext cx="106" cy="67"/>
                </a:xfrm>
                <a:custGeom>
                  <a:avLst/>
                  <a:gdLst>
                    <a:gd name="T0" fmla="*/ 124 w 233"/>
                    <a:gd name="T1" fmla="*/ 0 h 147"/>
                    <a:gd name="T2" fmla="*/ 233 w 233"/>
                    <a:gd name="T3" fmla="*/ 0 h 147"/>
                    <a:gd name="T4" fmla="*/ 85 w 233"/>
                    <a:gd name="T5" fmla="*/ 147 h 147"/>
                    <a:gd name="T6" fmla="*/ 0 w 233"/>
                    <a:gd name="T7" fmla="*/ 147 h 147"/>
                    <a:gd name="T8" fmla="*/ 124 w 233"/>
                    <a:gd name="T9" fmla="*/ 0 h 147"/>
                  </a:gdLst>
                  <a:ahLst/>
                  <a:cxnLst>
                    <a:cxn ang="0">
                      <a:pos x="T0" y="T1"/>
                    </a:cxn>
                    <a:cxn ang="0">
                      <a:pos x="T2" y="T3"/>
                    </a:cxn>
                    <a:cxn ang="0">
                      <a:pos x="T4" y="T5"/>
                    </a:cxn>
                    <a:cxn ang="0">
                      <a:pos x="T6" y="T7"/>
                    </a:cxn>
                    <a:cxn ang="0">
                      <a:pos x="T8" y="T9"/>
                    </a:cxn>
                  </a:cxnLst>
                  <a:rect l="0" t="0" r="r" b="b"/>
                  <a:pathLst>
                    <a:path w="233" h="147">
                      <a:moveTo>
                        <a:pt x="124" y="0"/>
                      </a:moveTo>
                      <a:cubicBezTo>
                        <a:pt x="233" y="0"/>
                        <a:pt x="233" y="0"/>
                        <a:pt x="233" y="0"/>
                      </a:cubicBezTo>
                      <a:cubicBezTo>
                        <a:pt x="233" y="81"/>
                        <a:pt x="167" y="147"/>
                        <a:pt x="85" y="147"/>
                      </a:cubicBezTo>
                      <a:cubicBezTo>
                        <a:pt x="0" y="147"/>
                        <a:pt x="0" y="147"/>
                        <a:pt x="0" y="147"/>
                      </a:cubicBezTo>
                      <a:cubicBezTo>
                        <a:pt x="6" y="62"/>
                        <a:pt x="33" y="0"/>
                        <a:pt x="1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9" name="Freeform 86">
                  <a:extLst>
                    <a:ext uri="{FF2B5EF4-FFF2-40B4-BE49-F238E27FC236}">
                      <a16:creationId xmlns:a16="http://schemas.microsoft.com/office/drawing/2014/main" id="{EAF5C90D-8BD1-4B13-B253-448E06C0C290}"/>
                    </a:ext>
                  </a:extLst>
                </p:cNvPr>
                <p:cNvSpPr>
                  <a:spLocks/>
                </p:cNvSpPr>
                <p:nvPr userDrawn="1"/>
              </p:nvSpPr>
              <p:spPr bwMode="auto">
                <a:xfrm>
                  <a:off x="6227" y="700"/>
                  <a:ext cx="96" cy="67"/>
                </a:xfrm>
                <a:custGeom>
                  <a:avLst/>
                  <a:gdLst>
                    <a:gd name="T0" fmla="*/ 209 w 209"/>
                    <a:gd name="T1" fmla="*/ 0 h 147"/>
                    <a:gd name="T2" fmla="*/ 124 w 209"/>
                    <a:gd name="T3" fmla="*/ 0 h 147"/>
                    <a:gd name="T4" fmla="*/ 0 w 209"/>
                    <a:gd name="T5" fmla="*/ 147 h 147"/>
                    <a:gd name="T6" fmla="*/ 85 w 209"/>
                    <a:gd name="T7" fmla="*/ 147 h 147"/>
                    <a:gd name="T8" fmla="*/ 209 w 209"/>
                    <a:gd name="T9" fmla="*/ 0 h 147"/>
                  </a:gdLst>
                  <a:ahLst/>
                  <a:cxnLst>
                    <a:cxn ang="0">
                      <a:pos x="T0" y="T1"/>
                    </a:cxn>
                    <a:cxn ang="0">
                      <a:pos x="T2" y="T3"/>
                    </a:cxn>
                    <a:cxn ang="0">
                      <a:pos x="T4" y="T5"/>
                    </a:cxn>
                    <a:cxn ang="0">
                      <a:pos x="T6" y="T7"/>
                    </a:cxn>
                    <a:cxn ang="0">
                      <a:pos x="T8" y="T9"/>
                    </a:cxn>
                  </a:cxnLst>
                  <a:rect l="0" t="0" r="r" b="b"/>
                  <a:pathLst>
                    <a:path w="209" h="147">
                      <a:moveTo>
                        <a:pt x="209" y="0"/>
                      </a:moveTo>
                      <a:cubicBezTo>
                        <a:pt x="124" y="0"/>
                        <a:pt x="124" y="0"/>
                        <a:pt x="124" y="0"/>
                      </a:cubicBezTo>
                      <a:cubicBezTo>
                        <a:pt x="33" y="0"/>
                        <a:pt x="6" y="62"/>
                        <a:pt x="0" y="147"/>
                      </a:cubicBezTo>
                      <a:cubicBezTo>
                        <a:pt x="85" y="147"/>
                        <a:pt x="85" y="147"/>
                        <a:pt x="85" y="147"/>
                      </a:cubicBezTo>
                      <a:cubicBezTo>
                        <a:pt x="91" y="62"/>
                        <a:pt x="117" y="0"/>
                        <a:pt x="209" y="0"/>
                      </a:cubicBezTo>
                      <a:close/>
                    </a:path>
                  </a:pathLst>
                </a:custGeom>
                <a:solidFill>
                  <a:srgbClr val="78C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0" name="Line 87">
                  <a:extLst>
                    <a:ext uri="{FF2B5EF4-FFF2-40B4-BE49-F238E27FC236}">
                      <a16:creationId xmlns:a16="http://schemas.microsoft.com/office/drawing/2014/main" id="{239BC0BA-756D-4074-A2C0-ECE7BE6F96D1}"/>
                    </a:ext>
                  </a:extLst>
                </p:cNvPr>
                <p:cNvSpPr>
                  <a:spLocks noChangeShapeType="1"/>
                </p:cNvSpPr>
                <p:nvPr userDrawn="1"/>
              </p:nvSpPr>
              <p:spPr bwMode="auto">
                <a:xfrm>
                  <a:off x="6500" y="690"/>
                  <a:ext cx="87" cy="0"/>
                </a:xfrm>
                <a:prstGeom prst="line">
                  <a:avLst/>
                </a:prstGeom>
                <a:noFill/>
                <a:ln w="635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131" name="Line 88">
                  <a:extLst>
                    <a:ext uri="{FF2B5EF4-FFF2-40B4-BE49-F238E27FC236}">
                      <a16:creationId xmlns:a16="http://schemas.microsoft.com/office/drawing/2014/main" id="{6396362A-F79D-4374-811D-0BB75F1C8D9C}"/>
                    </a:ext>
                  </a:extLst>
                </p:cNvPr>
                <p:cNvSpPr>
                  <a:spLocks noChangeShapeType="1"/>
                </p:cNvSpPr>
                <p:nvPr userDrawn="1"/>
              </p:nvSpPr>
              <p:spPr bwMode="auto">
                <a:xfrm>
                  <a:off x="6483" y="705"/>
                  <a:ext cx="86" cy="0"/>
                </a:xfrm>
                <a:prstGeom prst="line">
                  <a:avLst/>
                </a:prstGeom>
                <a:noFill/>
                <a:ln w="635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132" name="Freeform 89">
                  <a:extLst>
                    <a:ext uri="{FF2B5EF4-FFF2-40B4-BE49-F238E27FC236}">
                      <a16:creationId xmlns:a16="http://schemas.microsoft.com/office/drawing/2014/main" id="{7BFA5190-82D5-4760-AF21-A8769759AB2F}"/>
                    </a:ext>
                  </a:extLst>
                </p:cNvPr>
                <p:cNvSpPr>
                  <a:spLocks/>
                </p:cNvSpPr>
                <p:nvPr userDrawn="1"/>
              </p:nvSpPr>
              <p:spPr bwMode="auto">
                <a:xfrm>
                  <a:off x="6327" y="1205"/>
                  <a:ext cx="12" cy="59"/>
                </a:xfrm>
                <a:custGeom>
                  <a:avLst/>
                  <a:gdLst>
                    <a:gd name="T0" fmla="*/ 23 w 26"/>
                    <a:gd name="T1" fmla="*/ 105 h 131"/>
                    <a:gd name="T2" fmla="*/ 19 w 26"/>
                    <a:gd name="T3" fmla="*/ 105 h 131"/>
                    <a:gd name="T4" fmla="*/ 19 w 26"/>
                    <a:gd name="T5" fmla="*/ 0 h 131"/>
                    <a:gd name="T6" fmla="*/ 7 w 26"/>
                    <a:gd name="T7" fmla="*/ 0 h 131"/>
                    <a:gd name="T8" fmla="*/ 7 w 26"/>
                    <a:gd name="T9" fmla="*/ 105 h 131"/>
                    <a:gd name="T10" fmla="*/ 4 w 26"/>
                    <a:gd name="T11" fmla="*/ 105 h 131"/>
                    <a:gd name="T12" fmla="*/ 0 w 26"/>
                    <a:gd name="T13" fmla="*/ 108 h 131"/>
                    <a:gd name="T14" fmla="*/ 0 w 26"/>
                    <a:gd name="T15" fmla="*/ 131 h 131"/>
                    <a:gd name="T16" fmla="*/ 26 w 26"/>
                    <a:gd name="T17" fmla="*/ 131 h 131"/>
                    <a:gd name="T18" fmla="*/ 26 w 26"/>
                    <a:gd name="T19" fmla="*/ 108 h 131"/>
                    <a:gd name="T20" fmla="*/ 23 w 26"/>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31">
                      <a:moveTo>
                        <a:pt x="23" y="105"/>
                      </a:moveTo>
                      <a:cubicBezTo>
                        <a:pt x="19" y="105"/>
                        <a:pt x="19" y="105"/>
                        <a:pt x="19" y="105"/>
                      </a:cubicBezTo>
                      <a:cubicBezTo>
                        <a:pt x="19" y="0"/>
                        <a:pt x="19" y="0"/>
                        <a:pt x="19" y="0"/>
                      </a:cubicBezTo>
                      <a:cubicBezTo>
                        <a:pt x="7" y="0"/>
                        <a:pt x="7" y="0"/>
                        <a:pt x="7" y="0"/>
                      </a:cubicBezTo>
                      <a:cubicBezTo>
                        <a:pt x="7" y="105"/>
                        <a:pt x="7" y="105"/>
                        <a:pt x="7" y="105"/>
                      </a:cubicBezTo>
                      <a:cubicBezTo>
                        <a:pt x="4" y="105"/>
                        <a:pt x="4" y="105"/>
                        <a:pt x="4" y="105"/>
                      </a:cubicBezTo>
                      <a:cubicBezTo>
                        <a:pt x="2" y="105"/>
                        <a:pt x="0" y="106"/>
                        <a:pt x="0" y="108"/>
                      </a:cubicBezTo>
                      <a:cubicBezTo>
                        <a:pt x="0" y="131"/>
                        <a:pt x="0" y="131"/>
                        <a:pt x="0" y="131"/>
                      </a:cubicBezTo>
                      <a:cubicBezTo>
                        <a:pt x="26" y="131"/>
                        <a:pt x="26" y="131"/>
                        <a:pt x="26" y="131"/>
                      </a:cubicBezTo>
                      <a:cubicBezTo>
                        <a:pt x="26" y="108"/>
                        <a:pt x="26" y="108"/>
                        <a:pt x="26" y="108"/>
                      </a:cubicBezTo>
                      <a:cubicBezTo>
                        <a:pt x="26" y="106"/>
                        <a:pt x="25" y="105"/>
                        <a:pt x="23" y="105"/>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90">
                  <a:extLst>
                    <a:ext uri="{FF2B5EF4-FFF2-40B4-BE49-F238E27FC236}">
                      <a16:creationId xmlns:a16="http://schemas.microsoft.com/office/drawing/2014/main" id="{0C2E0EF5-B742-4355-91BC-1599A47F5B60}"/>
                    </a:ext>
                  </a:extLst>
                </p:cNvPr>
                <p:cNvSpPr>
                  <a:spLocks/>
                </p:cNvSpPr>
                <p:nvPr userDrawn="1"/>
              </p:nvSpPr>
              <p:spPr bwMode="auto">
                <a:xfrm>
                  <a:off x="6327" y="1205"/>
                  <a:ext cx="6" cy="59"/>
                </a:xfrm>
                <a:custGeom>
                  <a:avLst/>
                  <a:gdLst>
                    <a:gd name="T0" fmla="*/ 4 w 12"/>
                    <a:gd name="T1" fmla="*/ 105 h 131"/>
                    <a:gd name="T2" fmla="*/ 7 w 12"/>
                    <a:gd name="T3" fmla="*/ 105 h 131"/>
                    <a:gd name="T4" fmla="*/ 7 w 12"/>
                    <a:gd name="T5" fmla="*/ 0 h 131"/>
                    <a:gd name="T6" fmla="*/ 12 w 12"/>
                    <a:gd name="T7" fmla="*/ 0 h 131"/>
                    <a:gd name="T8" fmla="*/ 12 w 12"/>
                    <a:gd name="T9" fmla="*/ 105 h 131"/>
                    <a:gd name="T10" fmla="*/ 8 w 12"/>
                    <a:gd name="T11" fmla="*/ 105 h 131"/>
                    <a:gd name="T12" fmla="*/ 5 w 12"/>
                    <a:gd name="T13" fmla="*/ 108 h 131"/>
                    <a:gd name="T14" fmla="*/ 5 w 12"/>
                    <a:gd name="T15" fmla="*/ 131 h 131"/>
                    <a:gd name="T16" fmla="*/ 0 w 12"/>
                    <a:gd name="T17" fmla="*/ 131 h 131"/>
                    <a:gd name="T18" fmla="*/ 0 w 12"/>
                    <a:gd name="T19" fmla="*/ 108 h 131"/>
                    <a:gd name="T20" fmla="*/ 4 w 12"/>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31">
                      <a:moveTo>
                        <a:pt x="4" y="105"/>
                      </a:moveTo>
                      <a:cubicBezTo>
                        <a:pt x="7" y="105"/>
                        <a:pt x="7" y="105"/>
                        <a:pt x="7" y="105"/>
                      </a:cubicBezTo>
                      <a:cubicBezTo>
                        <a:pt x="7" y="0"/>
                        <a:pt x="7" y="0"/>
                        <a:pt x="7" y="0"/>
                      </a:cubicBezTo>
                      <a:cubicBezTo>
                        <a:pt x="12" y="0"/>
                        <a:pt x="12" y="0"/>
                        <a:pt x="12" y="0"/>
                      </a:cubicBezTo>
                      <a:cubicBezTo>
                        <a:pt x="12" y="105"/>
                        <a:pt x="12" y="105"/>
                        <a:pt x="12" y="105"/>
                      </a:cubicBezTo>
                      <a:cubicBezTo>
                        <a:pt x="8" y="105"/>
                        <a:pt x="8" y="105"/>
                        <a:pt x="8" y="105"/>
                      </a:cubicBezTo>
                      <a:cubicBezTo>
                        <a:pt x="6" y="105"/>
                        <a:pt x="5" y="106"/>
                        <a:pt x="5" y="108"/>
                      </a:cubicBezTo>
                      <a:cubicBezTo>
                        <a:pt x="5" y="131"/>
                        <a:pt x="5" y="131"/>
                        <a:pt x="5" y="131"/>
                      </a:cubicBezTo>
                      <a:cubicBezTo>
                        <a:pt x="0" y="131"/>
                        <a:pt x="0" y="131"/>
                        <a:pt x="0" y="131"/>
                      </a:cubicBezTo>
                      <a:cubicBezTo>
                        <a:pt x="0" y="108"/>
                        <a:pt x="0" y="108"/>
                        <a:pt x="0" y="108"/>
                      </a:cubicBezTo>
                      <a:cubicBezTo>
                        <a:pt x="0" y="106"/>
                        <a:pt x="2" y="105"/>
                        <a:pt x="4" y="105"/>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91">
                  <a:extLst>
                    <a:ext uri="{FF2B5EF4-FFF2-40B4-BE49-F238E27FC236}">
                      <a16:creationId xmlns:a16="http://schemas.microsoft.com/office/drawing/2014/main" id="{D6E6B819-B219-4745-A82D-6A2A250E140A}"/>
                    </a:ext>
                  </a:extLst>
                </p:cNvPr>
                <p:cNvSpPr>
                  <a:spLocks/>
                </p:cNvSpPr>
                <p:nvPr userDrawn="1"/>
              </p:nvSpPr>
              <p:spPr bwMode="auto">
                <a:xfrm>
                  <a:off x="6242" y="1115"/>
                  <a:ext cx="47" cy="46"/>
                </a:xfrm>
                <a:custGeom>
                  <a:avLst/>
                  <a:gdLst>
                    <a:gd name="T0" fmla="*/ 47 w 47"/>
                    <a:gd name="T1" fmla="*/ 30 h 46"/>
                    <a:gd name="T2" fmla="*/ 31 w 47"/>
                    <a:gd name="T3" fmla="*/ 46 h 46"/>
                    <a:gd name="T4" fmla="*/ 0 w 47"/>
                    <a:gd name="T5" fmla="*/ 16 h 46"/>
                    <a:gd name="T6" fmla="*/ 17 w 47"/>
                    <a:gd name="T7" fmla="*/ 0 h 46"/>
                    <a:gd name="T8" fmla="*/ 47 w 47"/>
                    <a:gd name="T9" fmla="*/ 30 h 46"/>
                  </a:gdLst>
                  <a:ahLst/>
                  <a:cxnLst>
                    <a:cxn ang="0">
                      <a:pos x="T0" y="T1"/>
                    </a:cxn>
                    <a:cxn ang="0">
                      <a:pos x="T2" y="T3"/>
                    </a:cxn>
                    <a:cxn ang="0">
                      <a:pos x="T4" y="T5"/>
                    </a:cxn>
                    <a:cxn ang="0">
                      <a:pos x="T6" y="T7"/>
                    </a:cxn>
                    <a:cxn ang="0">
                      <a:pos x="T8" y="T9"/>
                    </a:cxn>
                  </a:cxnLst>
                  <a:rect l="0" t="0" r="r" b="b"/>
                  <a:pathLst>
                    <a:path w="47" h="46">
                      <a:moveTo>
                        <a:pt x="47" y="30"/>
                      </a:moveTo>
                      <a:lnTo>
                        <a:pt x="31" y="46"/>
                      </a:lnTo>
                      <a:lnTo>
                        <a:pt x="0" y="16"/>
                      </a:lnTo>
                      <a:lnTo>
                        <a:pt x="17" y="0"/>
                      </a:lnTo>
                      <a:lnTo>
                        <a:pt x="47" y="3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92">
                  <a:extLst>
                    <a:ext uri="{FF2B5EF4-FFF2-40B4-BE49-F238E27FC236}">
                      <a16:creationId xmlns:a16="http://schemas.microsoft.com/office/drawing/2014/main" id="{88A73BD7-1E32-4B51-9601-991FAC3518A1}"/>
                    </a:ext>
                  </a:extLst>
                </p:cNvPr>
                <p:cNvSpPr>
                  <a:spLocks/>
                </p:cNvSpPr>
                <p:nvPr userDrawn="1"/>
              </p:nvSpPr>
              <p:spPr bwMode="auto">
                <a:xfrm>
                  <a:off x="6166" y="1039"/>
                  <a:ext cx="89" cy="88"/>
                </a:xfrm>
                <a:custGeom>
                  <a:avLst/>
                  <a:gdLst>
                    <a:gd name="T0" fmla="*/ 191 w 195"/>
                    <a:gd name="T1" fmla="*/ 171 h 195"/>
                    <a:gd name="T2" fmla="*/ 191 w 195"/>
                    <a:gd name="T3" fmla="*/ 185 h 195"/>
                    <a:gd name="T4" fmla="*/ 185 w 195"/>
                    <a:gd name="T5" fmla="*/ 191 h 195"/>
                    <a:gd name="T6" fmla="*/ 170 w 195"/>
                    <a:gd name="T7" fmla="*/ 191 h 195"/>
                    <a:gd name="T8" fmla="*/ 4 w 195"/>
                    <a:gd name="T9" fmla="*/ 25 h 195"/>
                    <a:gd name="T10" fmla="*/ 4 w 195"/>
                    <a:gd name="T11" fmla="*/ 10 h 195"/>
                    <a:gd name="T12" fmla="*/ 10 w 195"/>
                    <a:gd name="T13" fmla="*/ 4 h 195"/>
                    <a:gd name="T14" fmla="*/ 24 w 195"/>
                    <a:gd name="T15" fmla="*/ 4 h 195"/>
                    <a:gd name="T16" fmla="*/ 191 w 195"/>
                    <a:gd name="T17" fmla="*/ 17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195">
                      <a:moveTo>
                        <a:pt x="191" y="171"/>
                      </a:moveTo>
                      <a:cubicBezTo>
                        <a:pt x="195" y="174"/>
                        <a:pt x="195" y="181"/>
                        <a:pt x="191" y="185"/>
                      </a:cubicBezTo>
                      <a:cubicBezTo>
                        <a:pt x="185" y="191"/>
                        <a:pt x="185" y="191"/>
                        <a:pt x="185" y="191"/>
                      </a:cubicBezTo>
                      <a:cubicBezTo>
                        <a:pt x="181" y="195"/>
                        <a:pt x="174" y="195"/>
                        <a:pt x="170" y="191"/>
                      </a:cubicBezTo>
                      <a:cubicBezTo>
                        <a:pt x="4" y="25"/>
                        <a:pt x="4" y="25"/>
                        <a:pt x="4" y="25"/>
                      </a:cubicBezTo>
                      <a:cubicBezTo>
                        <a:pt x="0" y="21"/>
                        <a:pt x="0" y="14"/>
                        <a:pt x="4" y="10"/>
                      </a:cubicBezTo>
                      <a:cubicBezTo>
                        <a:pt x="10" y="4"/>
                        <a:pt x="10" y="4"/>
                        <a:pt x="10" y="4"/>
                      </a:cubicBezTo>
                      <a:cubicBezTo>
                        <a:pt x="14" y="0"/>
                        <a:pt x="21" y="0"/>
                        <a:pt x="24" y="4"/>
                      </a:cubicBezTo>
                      <a:lnTo>
                        <a:pt x="191" y="17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93">
                  <a:extLst>
                    <a:ext uri="{FF2B5EF4-FFF2-40B4-BE49-F238E27FC236}">
                      <a16:creationId xmlns:a16="http://schemas.microsoft.com/office/drawing/2014/main" id="{19B23D7D-2813-4DB3-8E57-076681AB29B8}"/>
                    </a:ext>
                  </a:extLst>
                </p:cNvPr>
                <p:cNvSpPr>
                  <a:spLocks/>
                </p:cNvSpPr>
                <p:nvPr userDrawn="1"/>
              </p:nvSpPr>
              <p:spPr bwMode="auto">
                <a:xfrm>
                  <a:off x="6265" y="1137"/>
                  <a:ext cx="151" cy="150"/>
                </a:xfrm>
                <a:custGeom>
                  <a:avLst/>
                  <a:gdLst>
                    <a:gd name="T0" fmla="*/ 151 w 151"/>
                    <a:gd name="T1" fmla="*/ 128 h 150"/>
                    <a:gd name="T2" fmla="*/ 128 w 151"/>
                    <a:gd name="T3" fmla="*/ 150 h 150"/>
                    <a:gd name="T4" fmla="*/ 0 w 151"/>
                    <a:gd name="T5" fmla="*/ 23 h 150"/>
                    <a:gd name="T6" fmla="*/ 22 w 151"/>
                    <a:gd name="T7" fmla="*/ 0 h 150"/>
                    <a:gd name="T8" fmla="*/ 151 w 151"/>
                    <a:gd name="T9" fmla="*/ 128 h 150"/>
                  </a:gdLst>
                  <a:ahLst/>
                  <a:cxnLst>
                    <a:cxn ang="0">
                      <a:pos x="T0" y="T1"/>
                    </a:cxn>
                    <a:cxn ang="0">
                      <a:pos x="T2" y="T3"/>
                    </a:cxn>
                    <a:cxn ang="0">
                      <a:pos x="T4" y="T5"/>
                    </a:cxn>
                    <a:cxn ang="0">
                      <a:pos x="T6" y="T7"/>
                    </a:cxn>
                    <a:cxn ang="0">
                      <a:pos x="T8" y="T9"/>
                    </a:cxn>
                  </a:cxnLst>
                  <a:rect l="0" t="0" r="r" b="b"/>
                  <a:pathLst>
                    <a:path w="151" h="150">
                      <a:moveTo>
                        <a:pt x="151" y="128"/>
                      </a:moveTo>
                      <a:lnTo>
                        <a:pt x="128" y="150"/>
                      </a:lnTo>
                      <a:lnTo>
                        <a:pt x="0" y="23"/>
                      </a:lnTo>
                      <a:lnTo>
                        <a:pt x="22" y="0"/>
                      </a:lnTo>
                      <a:lnTo>
                        <a:pt x="151" y="1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Line 94">
                  <a:extLst>
                    <a:ext uri="{FF2B5EF4-FFF2-40B4-BE49-F238E27FC236}">
                      <a16:creationId xmlns:a16="http://schemas.microsoft.com/office/drawing/2014/main" id="{4FCD27CF-786C-413D-B0EA-58AB992ECEDA}"/>
                    </a:ext>
                  </a:extLst>
                </p:cNvPr>
                <p:cNvSpPr>
                  <a:spLocks noChangeShapeType="1"/>
                </p:cNvSpPr>
                <p:nvPr userDrawn="1"/>
              </p:nvSpPr>
              <p:spPr bwMode="auto">
                <a:xfrm flipV="1">
                  <a:off x="6242" y="1115"/>
                  <a:ext cx="17" cy="16"/>
                </a:xfrm>
                <a:prstGeom prst="line">
                  <a:avLst/>
                </a:prstGeom>
                <a:noFill/>
                <a:ln w="14288"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138" name="Line 95">
                  <a:extLst>
                    <a:ext uri="{FF2B5EF4-FFF2-40B4-BE49-F238E27FC236}">
                      <a16:creationId xmlns:a16="http://schemas.microsoft.com/office/drawing/2014/main" id="{B11EDC3C-8877-4DFD-9D26-6A53D14E107A}"/>
                    </a:ext>
                  </a:extLst>
                </p:cNvPr>
                <p:cNvSpPr>
                  <a:spLocks noChangeShapeType="1"/>
                </p:cNvSpPr>
                <p:nvPr userDrawn="1"/>
              </p:nvSpPr>
              <p:spPr bwMode="auto">
                <a:xfrm flipV="1">
                  <a:off x="6191" y="1063"/>
                  <a:ext cx="10" cy="11"/>
                </a:xfrm>
                <a:prstGeom prst="line">
                  <a:avLst/>
                </a:prstGeom>
                <a:noFill/>
                <a:ln w="14288"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96">
                  <a:extLst>
                    <a:ext uri="{FF2B5EF4-FFF2-40B4-BE49-F238E27FC236}">
                      <a16:creationId xmlns:a16="http://schemas.microsoft.com/office/drawing/2014/main" id="{8A167BFA-CF71-42A0-977B-E6011032D49C}"/>
                    </a:ext>
                  </a:extLst>
                </p:cNvPr>
                <p:cNvSpPr>
                  <a:spLocks/>
                </p:cNvSpPr>
                <p:nvPr userDrawn="1"/>
              </p:nvSpPr>
              <p:spPr bwMode="auto">
                <a:xfrm>
                  <a:off x="6281" y="1139"/>
                  <a:ext cx="135" cy="127"/>
                </a:xfrm>
                <a:custGeom>
                  <a:avLst/>
                  <a:gdLst>
                    <a:gd name="T0" fmla="*/ 135 w 135"/>
                    <a:gd name="T1" fmla="*/ 126 h 127"/>
                    <a:gd name="T2" fmla="*/ 133 w 135"/>
                    <a:gd name="T3" fmla="*/ 127 h 127"/>
                    <a:gd name="T4" fmla="*/ 0 w 135"/>
                    <a:gd name="T5" fmla="*/ 8 h 127"/>
                    <a:gd name="T6" fmla="*/ 8 w 135"/>
                    <a:gd name="T7" fmla="*/ 0 h 127"/>
                    <a:gd name="T8" fmla="*/ 135 w 135"/>
                    <a:gd name="T9" fmla="*/ 126 h 127"/>
                  </a:gdLst>
                  <a:ahLst/>
                  <a:cxnLst>
                    <a:cxn ang="0">
                      <a:pos x="T0" y="T1"/>
                    </a:cxn>
                    <a:cxn ang="0">
                      <a:pos x="T2" y="T3"/>
                    </a:cxn>
                    <a:cxn ang="0">
                      <a:pos x="T4" y="T5"/>
                    </a:cxn>
                    <a:cxn ang="0">
                      <a:pos x="T6" y="T7"/>
                    </a:cxn>
                    <a:cxn ang="0">
                      <a:pos x="T8" y="T9"/>
                    </a:cxn>
                  </a:cxnLst>
                  <a:rect l="0" t="0" r="r" b="b"/>
                  <a:pathLst>
                    <a:path w="135" h="127">
                      <a:moveTo>
                        <a:pt x="135" y="126"/>
                      </a:moveTo>
                      <a:lnTo>
                        <a:pt x="133" y="127"/>
                      </a:lnTo>
                      <a:lnTo>
                        <a:pt x="0" y="8"/>
                      </a:lnTo>
                      <a:lnTo>
                        <a:pt x="8" y="0"/>
                      </a:lnTo>
                      <a:lnTo>
                        <a:pt x="135" y="126"/>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97">
                  <a:extLst>
                    <a:ext uri="{FF2B5EF4-FFF2-40B4-BE49-F238E27FC236}">
                      <a16:creationId xmlns:a16="http://schemas.microsoft.com/office/drawing/2014/main" id="{A0D3FA31-71A9-4F04-8225-E9D37A4E580D}"/>
                    </a:ext>
                  </a:extLst>
                </p:cNvPr>
                <p:cNvSpPr>
                  <a:spLocks/>
                </p:cNvSpPr>
                <p:nvPr userDrawn="1"/>
              </p:nvSpPr>
              <p:spPr bwMode="auto">
                <a:xfrm>
                  <a:off x="6266" y="1153"/>
                  <a:ext cx="129" cy="134"/>
                </a:xfrm>
                <a:custGeom>
                  <a:avLst/>
                  <a:gdLst>
                    <a:gd name="T0" fmla="*/ 127 w 129"/>
                    <a:gd name="T1" fmla="*/ 134 h 134"/>
                    <a:gd name="T2" fmla="*/ 129 w 129"/>
                    <a:gd name="T3" fmla="*/ 132 h 134"/>
                    <a:gd name="T4" fmla="*/ 9 w 129"/>
                    <a:gd name="T5" fmla="*/ 0 h 134"/>
                    <a:gd name="T6" fmla="*/ 0 w 129"/>
                    <a:gd name="T7" fmla="*/ 8 h 134"/>
                    <a:gd name="T8" fmla="*/ 127 w 129"/>
                    <a:gd name="T9" fmla="*/ 134 h 134"/>
                  </a:gdLst>
                  <a:ahLst/>
                  <a:cxnLst>
                    <a:cxn ang="0">
                      <a:pos x="T0" y="T1"/>
                    </a:cxn>
                    <a:cxn ang="0">
                      <a:pos x="T2" y="T3"/>
                    </a:cxn>
                    <a:cxn ang="0">
                      <a:pos x="T4" y="T5"/>
                    </a:cxn>
                    <a:cxn ang="0">
                      <a:pos x="T6" y="T7"/>
                    </a:cxn>
                    <a:cxn ang="0">
                      <a:pos x="T8" y="T9"/>
                    </a:cxn>
                  </a:cxnLst>
                  <a:rect l="0" t="0" r="r" b="b"/>
                  <a:pathLst>
                    <a:path w="129" h="134">
                      <a:moveTo>
                        <a:pt x="127" y="134"/>
                      </a:moveTo>
                      <a:lnTo>
                        <a:pt x="129" y="132"/>
                      </a:lnTo>
                      <a:lnTo>
                        <a:pt x="9" y="0"/>
                      </a:lnTo>
                      <a:lnTo>
                        <a:pt x="0" y="8"/>
                      </a:lnTo>
                      <a:lnTo>
                        <a:pt x="127" y="13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Freeform 98">
                  <a:extLst>
                    <a:ext uri="{FF2B5EF4-FFF2-40B4-BE49-F238E27FC236}">
                      <a16:creationId xmlns:a16="http://schemas.microsoft.com/office/drawing/2014/main" id="{6CD5718C-FCD9-4EEE-9EE3-C7CE964F29E0}"/>
                    </a:ext>
                  </a:extLst>
                </p:cNvPr>
                <p:cNvSpPr>
                  <a:spLocks/>
                </p:cNvSpPr>
                <p:nvPr userDrawn="1"/>
              </p:nvSpPr>
              <p:spPr bwMode="auto">
                <a:xfrm>
                  <a:off x="6294" y="1264"/>
                  <a:ext cx="127" cy="19"/>
                </a:xfrm>
                <a:custGeom>
                  <a:avLst/>
                  <a:gdLst>
                    <a:gd name="T0" fmla="*/ 280 w 280"/>
                    <a:gd name="T1" fmla="*/ 17 h 41"/>
                    <a:gd name="T2" fmla="*/ 263 w 280"/>
                    <a:gd name="T3" fmla="*/ 0 h 41"/>
                    <a:gd name="T4" fmla="*/ 16 w 280"/>
                    <a:gd name="T5" fmla="*/ 0 h 41"/>
                    <a:gd name="T6" fmla="*/ 0 w 280"/>
                    <a:gd name="T7" fmla="*/ 17 h 41"/>
                    <a:gd name="T8" fmla="*/ 0 w 280"/>
                    <a:gd name="T9" fmla="*/ 24 h 41"/>
                    <a:gd name="T10" fmla="*/ 16 w 280"/>
                    <a:gd name="T11" fmla="*/ 41 h 41"/>
                    <a:gd name="T12" fmla="*/ 263 w 280"/>
                    <a:gd name="T13" fmla="*/ 41 h 41"/>
                    <a:gd name="T14" fmla="*/ 280 w 280"/>
                    <a:gd name="T15" fmla="*/ 24 h 41"/>
                    <a:gd name="T16" fmla="*/ 280 w 280"/>
                    <a:gd name="T17" fmla="*/ 1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0" h="41">
                      <a:moveTo>
                        <a:pt x="280" y="17"/>
                      </a:moveTo>
                      <a:cubicBezTo>
                        <a:pt x="280" y="8"/>
                        <a:pt x="272" y="0"/>
                        <a:pt x="263" y="0"/>
                      </a:cubicBezTo>
                      <a:cubicBezTo>
                        <a:pt x="16" y="0"/>
                        <a:pt x="16" y="0"/>
                        <a:pt x="16" y="0"/>
                      </a:cubicBezTo>
                      <a:cubicBezTo>
                        <a:pt x="7" y="0"/>
                        <a:pt x="0" y="8"/>
                        <a:pt x="0" y="17"/>
                      </a:cubicBezTo>
                      <a:cubicBezTo>
                        <a:pt x="0" y="24"/>
                        <a:pt x="0" y="24"/>
                        <a:pt x="0" y="24"/>
                      </a:cubicBezTo>
                      <a:cubicBezTo>
                        <a:pt x="0" y="33"/>
                        <a:pt x="7" y="41"/>
                        <a:pt x="16" y="41"/>
                      </a:cubicBezTo>
                      <a:cubicBezTo>
                        <a:pt x="263" y="41"/>
                        <a:pt x="263" y="41"/>
                        <a:pt x="263" y="41"/>
                      </a:cubicBezTo>
                      <a:cubicBezTo>
                        <a:pt x="272" y="41"/>
                        <a:pt x="280" y="33"/>
                        <a:pt x="280" y="24"/>
                      </a:cubicBezTo>
                      <a:lnTo>
                        <a:pt x="280" y="1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2" name="Oval 99">
                  <a:extLst>
                    <a:ext uri="{FF2B5EF4-FFF2-40B4-BE49-F238E27FC236}">
                      <a16:creationId xmlns:a16="http://schemas.microsoft.com/office/drawing/2014/main" id="{CBF33669-C732-4305-90FC-B00DE2D10C91}"/>
                    </a:ext>
                  </a:extLst>
                </p:cNvPr>
                <p:cNvSpPr>
                  <a:spLocks noChangeArrowheads="1"/>
                </p:cNvSpPr>
                <p:nvPr userDrawn="1"/>
              </p:nvSpPr>
              <p:spPr bwMode="auto">
                <a:xfrm>
                  <a:off x="6235" y="1288"/>
                  <a:ext cx="37" cy="3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3" name="Oval 100">
                  <a:extLst>
                    <a:ext uri="{FF2B5EF4-FFF2-40B4-BE49-F238E27FC236}">
                      <a16:creationId xmlns:a16="http://schemas.microsoft.com/office/drawing/2014/main" id="{F0FB1127-119D-408F-AC70-98FFC9869B7F}"/>
                    </a:ext>
                  </a:extLst>
                </p:cNvPr>
                <p:cNvSpPr>
                  <a:spLocks noChangeArrowheads="1"/>
                </p:cNvSpPr>
                <p:nvPr userDrawn="1"/>
              </p:nvSpPr>
              <p:spPr bwMode="auto">
                <a:xfrm>
                  <a:off x="6309" y="1288"/>
                  <a:ext cx="36" cy="3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4" name="Oval 101">
                  <a:extLst>
                    <a:ext uri="{FF2B5EF4-FFF2-40B4-BE49-F238E27FC236}">
                      <a16:creationId xmlns:a16="http://schemas.microsoft.com/office/drawing/2014/main" id="{A3789E18-7EEE-4921-9718-E3111D872CFC}"/>
                    </a:ext>
                  </a:extLst>
                </p:cNvPr>
                <p:cNvSpPr>
                  <a:spLocks noChangeArrowheads="1"/>
                </p:cNvSpPr>
                <p:nvPr userDrawn="1"/>
              </p:nvSpPr>
              <p:spPr bwMode="auto">
                <a:xfrm>
                  <a:off x="6364" y="1288"/>
                  <a:ext cx="37" cy="3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5" name="Freeform 102">
                  <a:extLst>
                    <a:ext uri="{FF2B5EF4-FFF2-40B4-BE49-F238E27FC236}">
                      <a16:creationId xmlns:a16="http://schemas.microsoft.com/office/drawing/2014/main" id="{CFF27981-F1C0-4141-B3F8-2B18F53E845E}"/>
                    </a:ext>
                  </a:extLst>
                </p:cNvPr>
                <p:cNvSpPr>
                  <a:spLocks/>
                </p:cNvSpPr>
                <p:nvPr userDrawn="1"/>
              </p:nvSpPr>
              <p:spPr bwMode="auto">
                <a:xfrm>
                  <a:off x="6209" y="1229"/>
                  <a:ext cx="66" cy="77"/>
                </a:xfrm>
                <a:custGeom>
                  <a:avLst/>
                  <a:gdLst>
                    <a:gd name="T0" fmla="*/ 143 w 143"/>
                    <a:gd name="T1" fmla="*/ 0 h 171"/>
                    <a:gd name="T2" fmla="*/ 38 w 143"/>
                    <a:gd name="T3" fmla="*/ 0 h 171"/>
                    <a:gd name="T4" fmla="*/ 9 w 143"/>
                    <a:gd name="T5" fmla="*/ 171 h 171"/>
                    <a:gd name="T6" fmla="*/ 114 w 143"/>
                    <a:gd name="T7" fmla="*/ 171 h 171"/>
                    <a:gd name="T8" fmla="*/ 143 w 143"/>
                    <a:gd name="T9" fmla="*/ 0 h 171"/>
                  </a:gdLst>
                  <a:ahLst/>
                  <a:cxnLst>
                    <a:cxn ang="0">
                      <a:pos x="T0" y="T1"/>
                    </a:cxn>
                    <a:cxn ang="0">
                      <a:pos x="T2" y="T3"/>
                    </a:cxn>
                    <a:cxn ang="0">
                      <a:pos x="T4" y="T5"/>
                    </a:cxn>
                    <a:cxn ang="0">
                      <a:pos x="T6" y="T7"/>
                    </a:cxn>
                    <a:cxn ang="0">
                      <a:pos x="T8" y="T9"/>
                    </a:cxn>
                  </a:cxnLst>
                  <a:rect l="0" t="0" r="r" b="b"/>
                  <a:pathLst>
                    <a:path w="143" h="171">
                      <a:moveTo>
                        <a:pt x="143" y="0"/>
                      </a:moveTo>
                      <a:cubicBezTo>
                        <a:pt x="112" y="0"/>
                        <a:pt x="56" y="0"/>
                        <a:pt x="38" y="0"/>
                      </a:cubicBezTo>
                      <a:cubicBezTo>
                        <a:pt x="0" y="44"/>
                        <a:pt x="9" y="171"/>
                        <a:pt x="9" y="171"/>
                      </a:cubicBezTo>
                      <a:cubicBezTo>
                        <a:pt x="114" y="171"/>
                        <a:pt x="114" y="171"/>
                        <a:pt x="114" y="171"/>
                      </a:cubicBezTo>
                      <a:cubicBezTo>
                        <a:pt x="114" y="171"/>
                        <a:pt x="105" y="44"/>
                        <a:pt x="143"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6" name="Freeform 103">
                  <a:extLst>
                    <a:ext uri="{FF2B5EF4-FFF2-40B4-BE49-F238E27FC236}">
                      <a16:creationId xmlns:a16="http://schemas.microsoft.com/office/drawing/2014/main" id="{18BABFF7-7DB4-4C83-8B87-E6212E8C5F36}"/>
                    </a:ext>
                  </a:extLst>
                </p:cNvPr>
                <p:cNvSpPr>
                  <a:spLocks/>
                </p:cNvSpPr>
                <p:nvPr userDrawn="1"/>
              </p:nvSpPr>
              <p:spPr bwMode="auto">
                <a:xfrm>
                  <a:off x="6274" y="1283"/>
                  <a:ext cx="0"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0" y="0"/>
                        <a:pt x="0" y="0"/>
                        <a:pt x="0" y="0"/>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7" name="Freeform 104">
                  <a:extLst>
                    <a:ext uri="{FF2B5EF4-FFF2-40B4-BE49-F238E27FC236}">
                      <a16:creationId xmlns:a16="http://schemas.microsoft.com/office/drawing/2014/main" id="{F4A4686F-9A33-4D75-88F0-D09C5A2FA740}"/>
                    </a:ext>
                  </a:extLst>
                </p:cNvPr>
                <p:cNvSpPr>
                  <a:spLocks/>
                </p:cNvSpPr>
                <p:nvPr userDrawn="1"/>
              </p:nvSpPr>
              <p:spPr bwMode="auto">
                <a:xfrm>
                  <a:off x="6209" y="1229"/>
                  <a:ext cx="25" cy="77"/>
                </a:xfrm>
                <a:custGeom>
                  <a:avLst/>
                  <a:gdLst>
                    <a:gd name="T0" fmla="*/ 54 w 54"/>
                    <a:gd name="T1" fmla="*/ 0 h 171"/>
                    <a:gd name="T2" fmla="*/ 39 w 54"/>
                    <a:gd name="T3" fmla="*/ 0 h 171"/>
                    <a:gd name="T4" fmla="*/ 10 w 54"/>
                    <a:gd name="T5" fmla="*/ 171 h 171"/>
                    <a:gd name="T6" fmla="*/ 25 w 54"/>
                    <a:gd name="T7" fmla="*/ 171 h 171"/>
                    <a:gd name="T8" fmla="*/ 54 w 54"/>
                    <a:gd name="T9" fmla="*/ 0 h 171"/>
                  </a:gdLst>
                  <a:ahLst/>
                  <a:cxnLst>
                    <a:cxn ang="0">
                      <a:pos x="T0" y="T1"/>
                    </a:cxn>
                    <a:cxn ang="0">
                      <a:pos x="T2" y="T3"/>
                    </a:cxn>
                    <a:cxn ang="0">
                      <a:pos x="T4" y="T5"/>
                    </a:cxn>
                    <a:cxn ang="0">
                      <a:pos x="T6" y="T7"/>
                    </a:cxn>
                    <a:cxn ang="0">
                      <a:pos x="T8" y="T9"/>
                    </a:cxn>
                  </a:cxnLst>
                  <a:rect l="0" t="0" r="r" b="b"/>
                  <a:pathLst>
                    <a:path w="54" h="171">
                      <a:moveTo>
                        <a:pt x="54" y="0"/>
                      </a:moveTo>
                      <a:cubicBezTo>
                        <a:pt x="48" y="0"/>
                        <a:pt x="43" y="0"/>
                        <a:pt x="39" y="0"/>
                      </a:cubicBezTo>
                      <a:cubicBezTo>
                        <a:pt x="0" y="44"/>
                        <a:pt x="10" y="171"/>
                        <a:pt x="10" y="171"/>
                      </a:cubicBezTo>
                      <a:cubicBezTo>
                        <a:pt x="25" y="171"/>
                        <a:pt x="25" y="171"/>
                        <a:pt x="25" y="171"/>
                      </a:cubicBezTo>
                      <a:cubicBezTo>
                        <a:pt x="25" y="171"/>
                        <a:pt x="16" y="44"/>
                        <a:pt x="54" y="0"/>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8" name="Freeform 105">
                  <a:extLst>
                    <a:ext uri="{FF2B5EF4-FFF2-40B4-BE49-F238E27FC236}">
                      <a16:creationId xmlns:a16="http://schemas.microsoft.com/office/drawing/2014/main" id="{67B0E895-53AA-4087-AF6F-24E4465FC07D}"/>
                    </a:ext>
                  </a:extLst>
                </p:cNvPr>
                <p:cNvSpPr>
                  <a:spLocks/>
                </p:cNvSpPr>
                <p:nvPr userDrawn="1"/>
              </p:nvSpPr>
              <p:spPr bwMode="auto">
                <a:xfrm>
                  <a:off x="6251" y="1229"/>
                  <a:ext cx="174" cy="77"/>
                </a:xfrm>
                <a:custGeom>
                  <a:avLst/>
                  <a:gdLst>
                    <a:gd name="T0" fmla="*/ 373 w 382"/>
                    <a:gd name="T1" fmla="*/ 120 h 171"/>
                    <a:gd name="T2" fmla="*/ 127 w 382"/>
                    <a:gd name="T3" fmla="*/ 120 h 171"/>
                    <a:gd name="T4" fmla="*/ 126 w 382"/>
                    <a:gd name="T5" fmla="*/ 120 h 171"/>
                    <a:gd name="T6" fmla="*/ 126 w 382"/>
                    <a:gd name="T7" fmla="*/ 0 h 171"/>
                    <a:gd name="T8" fmla="*/ 38 w 382"/>
                    <a:gd name="T9" fmla="*/ 0 h 171"/>
                    <a:gd name="T10" fmla="*/ 9 w 382"/>
                    <a:gd name="T11" fmla="*/ 171 h 171"/>
                    <a:gd name="T12" fmla="*/ 373 w 382"/>
                    <a:gd name="T13" fmla="*/ 171 h 171"/>
                    <a:gd name="T14" fmla="*/ 382 w 382"/>
                    <a:gd name="T15" fmla="*/ 163 h 171"/>
                    <a:gd name="T16" fmla="*/ 382 w 382"/>
                    <a:gd name="T17" fmla="*/ 128 h 171"/>
                    <a:gd name="T18" fmla="*/ 373 w 382"/>
                    <a:gd name="T19" fmla="*/ 12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171">
                      <a:moveTo>
                        <a:pt x="373" y="120"/>
                      </a:moveTo>
                      <a:cubicBezTo>
                        <a:pt x="127" y="120"/>
                        <a:pt x="127" y="120"/>
                        <a:pt x="127" y="120"/>
                      </a:cubicBezTo>
                      <a:cubicBezTo>
                        <a:pt x="127" y="120"/>
                        <a:pt x="127" y="120"/>
                        <a:pt x="126" y="120"/>
                      </a:cubicBezTo>
                      <a:cubicBezTo>
                        <a:pt x="126" y="0"/>
                        <a:pt x="126" y="0"/>
                        <a:pt x="126" y="0"/>
                      </a:cubicBezTo>
                      <a:cubicBezTo>
                        <a:pt x="126" y="0"/>
                        <a:pt x="69" y="0"/>
                        <a:pt x="38" y="0"/>
                      </a:cubicBezTo>
                      <a:cubicBezTo>
                        <a:pt x="0" y="44"/>
                        <a:pt x="9" y="171"/>
                        <a:pt x="9" y="171"/>
                      </a:cubicBezTo>
                      <a:cubicBezTo>
                        <a:pt x="373" y="171"/>
                        <a:pt x="373" y="171"/>
                        <a:pt x="373" y="171"/>
                      </a:cubicBezTo>
                      <a:cubicBezTo>
                        <a:pt x="378" y="171"/>
                        <a:pt x="382" y="168"/>
                        <a:pt x="382" y="163"/>
                      </a:cubicBezTo>
                      <a:cubicBezTo>
                        <a:pt x="382" y="128"/>
                        <a:pt x="382" y="128"/>
                        <a:pt x="382" y="128"/>
                      </a:cubicBezTo>
                      <a:cubicBezTo>
                        <a:pt x="382" y="124"/>
                        <a:pt x="378" y="120"/>
                        <a:pt x="373" y="12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9" name="Freeform 106">
                  <a:extLst>
                    <a:ext uri="{FF2B5EF4-FFF2-40B4-BE49-F238E27FC236}">
                      <a16:creationId xmlns:a16="http://schemas.microsoft.com/office/drawing/2014/main" id="{BF97D152-F0ED-4407-BC2A-065F1304D863}"/>
                    </a:ext>
                  </a:extLst>
                </p:cNvPr>
                <p:cNvSpPr>
                  <a:spLocks/>
                </p:cNvSpPr>
                <p:nvPr userDrawn="1"/>
              </p:nvSpPr>
              <p:spPr bwMode="auto">
                <a:xfrm>
                  <a:off x="6251" y="1229"/>
                  <a:ext cx="57" cy="77"/>
                </a:xfrm>
                <a:custGeom>
                  <a:avLst/>
                  <a:gdLst>
                    <a:gd name="T0" fmla="*/ 47 w 126"/>
                    <a:gd name="T1" fmla="*/ 8 h 171"/>
                    <a:gd name="T2" fmla="*/ 126 w 126"/>
                    <a:gd name="T3" fmla="*/ 8 h 171"/>
                    <a:gd name="T4" fmla="*/ 126 w 126"/>
                    <a:gd name="T5" fmla="*/ 0 h 171"/>
                    <a:gd name="T6" fmla="*/ 38 w 126"/>
                    <a:gd name="T7" fmla="*/ 0 h 171"/>
                    <a:gd name="T8" fmla="*/ 9 w 126"/>
                    <a:gd name="T9" fmla="*/ 171 h 171"/>
                    <a:gd name="T10" fmla="*/ 17 w 126"/>
                    <a:gd name="T11" fmla="*/ 171 h 171"/>
                    <a:gd name="T12" fmla="*/ 47 w 126"/>
                    <a:gd name="T13" fmla="*/ 8 h 171"/>
                  </a:gdLst>
                  <a:ahLst/>
                  <a:cxnLst>
                    <a:cxn ang="0">
                      <a:pos x="T0" y="T1"/>
                    </a:cxn>
                    <a:cxn ang="0">
                      <a:pos x="T2" y="T3"/>
                    </a:cxn>
                    <a:cxn ang="0">
                      <a:pos x="T4" y="T5"/>
                    </a:cxn>
                    <a:cxn ang="0">
                      <a:pos x="T6" y="T7"/>
                    </a:cxn>
                    <a:cxn ang="0">
                      <a:pos x="T8" y="T9"/>
                    </a:cxn>
                    <a:cxn ang="0">
                      <a:pos x="T10" y="T11"/>
                    </a:cxn>
                    <a:cxn ang="0">
                      <a:pos x="T12" y="T13"/>
                    </a:cxn>
                  </a:cxnLst>
                  <a:rect l="0" t="0" r="r" b="b"/>
                  <a:pathLst>
                    <a:path w="126" h="171">
                      <a:moveTo>
                        <a:pt x="47" y="8"/>
                      </a:moveTo>
                      <a:cubicBezTo>
                        <a:pt x="71" y="8"/>
                        <a:pt x="109" y="8"/>
                        <a:pt x="126" y="8"/>
                      </a:cubicBezTo>
                      <a:cubicBezTo>
                        <a:pt x="126" y="0"/>
                        <a:pt x="126" y="0"/>
                        <a:pt x="126" y="0"/>
                      </a:cubicBezTo>
                      <a:cubicBezTo>
                        <a:pt x="126" y="0"/>
                        <a:pt x="69" y="0"/>
                        <a:pt x="38" y="0"/>
                      </a:cubicBezTo>
                      <a:cubicBezTo>
                        <a:pt x="0" y="44"/>
                        <a:pt x="9" y="171"/>
                        <a:pt x="9" y="171"/>
                      </a:cubicBezTo>
                      <a:cubicBezTo>
                        <a:pt x="17" y="171"/>
                        <a:pt x="17" y="171"/>
                        <a:pt x="17" y="171"/>
                      </a:cubicBezTo>
                      <a:cubicBezTo>
                        <a:pt x="16" y="142"/>
                        <a:pt x="14" y="46"/>
                        <a:pt x="47" y="8"/>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0" name="Freeform 107">
                  <a:extLst>
                    <a:ext uri="{FF2B5EF4-FFF2-40B4-BE49-F238E27FC236}">
                      <a16:creationId xmlns:a16="http://schemas.microsoft.com/office/drawing/2014/main" id="{4BCEEA36-1490-45CF-81AA-660D43F22C58}"/>
                    </a:ext>
                  </a:extLst>
                </p:cNvPr>
                <p:cNvSpPr>
                  <a:spLocks/>
                </p:cNvSpPr>
                <p:nvPr userDrawn="1"/>
              </p:nvSpPr>
              <p:spPr bwMode="auto">
                <a:xfrm>
                  <a:off x="6255" y="130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1" name="Freeform 108">
                  <a:extLst>
                    <a:ext uri="{FF2B5EF4-FFF2-40B4-BE49-F238E27FC236}">
                      <a16:creationId xmlns:a16="http://schemas.microsoft.com/office/drawing/2014/main" id="{C6D7E401-E59F-4537-B11E-3A3CB956BB2B}"/>
                    </a:ext>
                  </a:extLst>
                </p:cNvPr>
                <p:cNvSpPr>
                  <a:spLocks/>
                </p:cNvSpPr>
                <p:nvPr userDrawn="1"/>
              </p:nvSpPr>
              <p:spPr bwMode="auto">
                <a:xfrm>
                  <a:off x="6255" y="130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2" name="Freeform 109">
                  <a:extLst>
                    <a:ext uri="{FF2B5EF4-FFF2-40B4-BE49-F238E27FC236}">
                      <a16:creationId xmlns:a16="http://schemas.microsoft.com/office/drawing/2014/main" id="{84F9F9B1-3FA2-4DDB-888D-525B8B4956B7}"/>
                    </a:ext>
                  </a:extLst>
                </p:cNvPr>
                <p:cNvSpPr>
                  <a:spLocks/>
                </p:cNvSpPr>
                <p:nvPr userDrawn="1"/>
              </p:nvSpPr>
              <p:spPr bwMode="auto">
                <a:xfrm>
                  <a:off x="6255" y="130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3" name="Freeform 110">
                  <a:extLst>
                    <a:ext uri="{FF2B5EF4-FFF2-40B4-BE49-F238E27FC236}">
                      <a16:creationId xmlns:a16="http://schemas.microsoft.com/office/drawing/2014/main" id="{CAC79B52-9250-4D2A-B724-ADF1829E0418}"/>
                    </a:ext>
                  </a:extLst>
                </p:cNvPr>
                <p:cNvSpPr>
                  <a:spLocks/>
                </p:cNvSpPr>
                <p:nvPr userDrawn="1"/>
              </p:nvSpPr>
              <p:spPr bwMode="auto">
                <a:xfrm>
                  <a:off x="6255" y="130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4" name="Freeform 111">
                  <a:extLst>
                    <a:ext uri="{FF2B5EF4-FFF2-40B4-BE49-F238E27FC236}">
                      <a16:creationId xmlns:a16="http://schemas.microsoft.com/office/drawing/2014/main" id="{BEF96E31-CEBC-4932-A2C7-795E9F45A196}"/>
                    </a:ext>
                  </a:extLst>
                </p:cNvPr>
                <p:cNvSpPr>
                  <a:spLocks/>
                </p:cNvSpPr>
                <p:nvPr userDrawn="1"/>
              </p:nvSpPr>
              <p:spPr bwMode="auto">
                <a:xfrm>
                  <a:off x="6259" y="1283"/>
                  <a:ext cx="166" cy="23"/>
                </a:xfrm>
                <a:custGeom>
                  <a:avLst/>
                  <a:gdLst>
                    <a:gd name="T0" fmla="*/ 357 w 365"/>
                    <a:gd name="T1" fmla="*/ 0 h 51"/>
                    <a:gd name="T2" fmla="*/ 357 w 365"/>
                    <a:gd name="T3" fmla="*/ 32 h 51"/>
                    <a:gd name="T4" fmla="*/ 348 w 365"/>
                    <a:gd name="T5" fmla="*/ 41 h 51"/>
                    <a:gd name="T6" fmla="*/ 0 w 365"/>
                    <a:gd name="T7" fmla="*/ 41 h 51"/>
                    <a:gd name="T8" fmla="*/ 0 w 365"/>
                    <a:gd name="T9" fmla="*/ 51 h 51"/>
                    <a:gd name="T10" fmla="*/ 356 w 365"/>
                    <a:gd name="T11" fmla="*/ 51 h 51"/>
                    <a:gd name="T12" fmla="*/ 365 w 365"/>
                    <a:gd name="T13" fmla="*/ 43 h 51"/>
                    <a:gd name="T14" fmla="*/ 365 w 365"/>
                    <a:gd name="T15" fmla="*/ 8 h 51"/>
                    <a:gd name="T16" fmla="*/ 357 w 365"/>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51">
                      <a:moveTo>
                        <a:pt x="357" y="0"/>
                      </a:moveTo>
                      <a:cubicBezTo>
                        <a:pt x="357" y="32"/>
                        <a:pt x="357" y="32"/>
                        <a:pt x="357" y="32"/>
                      </a:cubicBezTo>
                      <a:cubicBezTo>
                        <a:pt x="357" y="37"/>
                        <a:pt x="353" y="41"/>
                        <a:pt x="348" y="41"/>
                      </a:cubicBezTo>
                      <a:cubicBezTo>
                        <a:pt x="0" y="41"/>
                        <a:pt x="0" y="41"/>
                        <a:pt x="0" y="41"/>
                      </a:cubicBezTo>
                      <a:cubicBezTo>
                        <a:pt x="0" y="45"/>
                        <a:pt x="0" y="49"/>
                        <a:pt x="0" y="51"/>
                      </a:cubicBezTo>
                      <a:cubicBezTo>
                        <a:pt x="356" y="51"/>
                        <a:pt x="356" y="51"/>
                        <a:pt x="356" y="51"/>
                      </a:cubicBezTo>
                      <a:cubicBezTo>
                        <a:pt x="361" y="51"/>
                        <a:pt x="365" y="48"/>
                        <a:pt x="365" y="43"/>
                      </a:cubicBezTo>
                      <a:cubicBezTo>
                        <a:pt x="365" y="8"/>
                        <a:pt x="365" y="8"/>
                        <a:pt x="365" y="8"/>
                      </a:cubicBezTo>
                      <a:cubicBezTo>
                        <a:pt x="365" y="4"/>
                        <a:pt x="361" y="0"/>
                        <a:pt x="357"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5" name="Freeform 112">
                  <a:extLst>
                    <a:ext uri="{FF2B5EF4-FFF2-40B4-BE49-F238E27FC236}">
                      <a16:creationId xmlns:a16="http://schemas.microsoft.com/office/drawing/2014/main" id="{93B59B33-B7AA-411E-A274-9F07023088AE}"/>
                    </a:ext>
                  </a:extLst>
                </p:cNvPr>
                <p:cNvSpPr>
                  <a:spLocks/>
                </p:cNvSpPr>
                <p:nvPr userDrawn="1"/>
              </p:nvSpPr>
              <p:spPr bwMode="auto">
                <a:xfrm>
                  <a:off x="6262" y="1237"/>
                  <a:ext cx="39" cy="46"/>
                </a:xfrm>
                <a:custGeom>
                  <a:avLst/>
                  <a:gdLst>
                    <a:gd name="T0" fmla="*/ 84 w 84"/>
                    <a:gd name="T1" fmla="*/ 101 h 101"/>
                    <a:gd name="T2" fmla="*/ 84 w 84"/>
                    <a:gd name="T3" fmla="*/ 0 h 101"/>
                    <a:gd name="T4" fmla="*/ 23 w 84"/>
                    <a:gd name="T5" fmla="*/ 0 h 101"/>
                    <a:gd name="T6" fmla="*/ 0 w 84"/>
                    <a:gd name="T7" fmla="*/ 101 h 101"/>
                    <a:gd name="T8" fmla="*/ 84 w 84"/>
                    <a:gd name="T9" fmla="*/ 101 h 101"/>
                  </a:gdLst>
                  <a:ahLst/>
                  <a:cxnLst>
                    <a:cxn ang="0">
                      <a:pos x="T0" y="T1"/>
                    </a:cxn>
                    <a:cxn ang="0">
                      <a:pos x="T2" y="T3"/>
                    </a:cxn>
                    <a:cxn ang="0">
                      <a:pos x="T4" y="T5"/>
                    </a:cxn>
                    <a:cxn ang="0">
                      <a:pos x="T6" y="T7"/>
                    </a:cxn>
                    <a:cxn ang="0">
                      <a:pos x="T8" y="T9"/>
                    </a:cxn>
                  </a:cxnLst>
                  <a:rect l="0" t="0" r="r" b="b"/>
                  <a:pathLst>
                    <a:path w="84" h="101">
                      <a:moveTo>
                        <a:pt x="84" y="101"/>
                      </a:moveTo>
                      <a:cubicBezTo>
                        <a:pt x="84" y="0"/>
                        <a:pt x="84" y="0"/>
                        <a:pt x="84" y="0"/>
                      </a:cubicBezTo>
                      <a:cubicBezTo>
                        <a:pt x="84" y="0"/>
                        <a:pt x="47" y="0"/>
                        <a:pt x="23" y="0"/>
                      </a:cubicBezTo>
                      <a:cubicBezTo>
                        <a:pt x="4" y="21"/>
                        <a:pt x="0" y="69"/>
                        <a:pt x="0" y="101"/>
                      </a:cubicBezTo>
                      <a:lnTo>
                        <a:pt x="84" y="101"/>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6" name="Freeform 113">
                  <a:extLst>
                    <a:ext uri="{FF2B5EF4-FFF2-40B4-BE49-F238E27FC236}">
                      <a16:creationId xmlns:a16="http://schemas.microsoft.com/office/drawing/2014/main" id="{66567664-81A3-4153-AA7D-C97BBDD43EF3}"/>
                    </a:ext>
                  </a:extLst>
                </p:cNvPr>
                <p:cNvSpPr>
                  <a:spLocks/>
                </p:cNvSpPr>
                <p:nvPr userDrawn="1"/>
              </p:nvSpPr>
              <p:spPr bwMode="auto">
                <a:xfrm>
                  <a:off x="6262" y="1237"/>
                  <a:ext cx="39" cy="46"/>
                </a:xfrm>
                <a:custGeom>
                  <a:avLst/>
                  <a:gdLst>
                    <a:gd name="T0" fmla="*/ 84 w 84"/>
                    <a:gd name="T1" fmla="*/ 101 h 101"/>
                    <a:gd name="T2" fmla="*/ 23 w 84"/>
                    <a:gd name="T3" fmla="*/ 0 h 101"/>
                    <a:gd name="T4" fmla="*/ 0 w 84"/>
                    <a:gd name="T5" fmla="*/ 101 h 101"/>
                    <a:gd name="T6" fmla="*/ 84 w 84"/>
                    <a:gd name="T7" fmla="*/ 101 h 101"/>
                  </a:gdLst>
                  <a:ahLst/>
                  <a:cxnLst>
                    <a:cxn ang="0">
                      <a:pos x="T0" y="T1"/>
                    </a:cxn>
                    <a:cxn ang="0">
                      <a:pos x="T2" y="T3"/>
                    </a:cxn>
                    <a:cxn ang="0">
                      <a:pos x="T4" y="T5"/>
                    </a:cxn>
                    <a:cxn ang="0">
                      <a:pos x="T6" y="T7"/>
                    </a:cxn>
                  </a:cxnLst>
                  <a:rect l="0" t="0" r="r" b="b"/>
                  <a:pathLst>
                    <a:path w="84" h="101">
                      <a:moveTo>
                        <a:pt x="84" y="101"/>
                      </a:moveTo>
                      <a:cubicBezTo>
                        <a:pt x="84" y="101"/>
                        <a:pt x="49" y="42"/>
                        <a:pt x="23" y="0"/>
                      </a:cubicBezTo>
                      <a:cubicBezTo>
                        <a:pt x="4" y="21"/>
                        <a:pt x="0" y="69"/>
                        <a:pt x="0" y="101"/>
                      </a:cubicBezTo>
                      <a:lnTo>
                        <a:pt x="84" y="101"/>
                      </a:ln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7" name="Oval 114">
                  <a:extLst>
                    <a:ext uri="{FF2B5EF4-FFF2-40B4-BE49-F238E27FC236}">
                      <a16:creationId xmlns:a16="http://schemas.microsoft.com/office/drawing/2014/main" id="{06851F84-7357-4C7B-83AD-43F5999D0AAE}"/>
                    </a:ext>
                  </a:extLst>
                </p:cNvPr>
                <p:cNvSpPr>
                  <a:spLocks noChangeArrowheads="1"/>
                </p:cNvSpPr>
                <p:nvPr userDrawn="1"/>
              </p:nvSpPr>
              <p:spPr bwMode="auto">
                <a:xfrm>
                  <a:off x="6263" y="1288"/>
                  <a:ext cx="37" cy="3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8" name="Oval 115">
                  <a:extLst>
                    <a:ext uri="{FF2B5EF4-FFF2-40B4-BE49-F238E27FC236}">
                      <a16:creationId xmlns:a16="http://schemas.microsoft.com/office/drawing/2014/main" id="{D4DB6919-6B60-461F-AE0A-536B3E74DB75}"/>
                    </a:ext>
                  </a:extLst>
                </p:cNvPr>
                <p:cNvSpPr>
                  <a:spLocks noChangeArrowheads="1"/>
                </p:cNvSpPr>
                <p:nvPr userDrawn="1"/>
              </p:nvSpPr>
              <p:spPr bwMode="auto">
                <a:xfrm>
                  <a:off x="6272" y="1297"/>
                  <a:ext cx="19" cy="19"/>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9" name="Oval 116">
                  <a:extLst>
                    <a:ext uri="{FF2B5EF4-FFF2-40B4-BE49-F238E27FC236}">
                      <a16:creationId xmlns:a16="http://schemas.microsoft.com/office/drawing/2014/main" id="{092E2051-B1D1-4067-9D38-F4025DDDC3F8}"/>
                    </a:ext>
                  </a:extLst>
                </p:cNvPr>
                <p:cNvSpPr>
                  <a:spLocks noChangeArrowheads="1"/>
                </p:cNvSpPr>
                <p:nvPr userDrawn="1"/>
              </p:nvSpPr>
              <p:spPr bwMode="auto">
                <a:xfrm>
                  <a:off x="6375" y="1288"/>
                  <a:ext cx="37" cy="3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0" name="Oval 117">
                  <a:extLst>
                    <a:ext uri="{FF2B5EF4-FFF2-40B4-BE49-F238E27FC236}">
                      <a16:creationId xmlns:a16="http://schemas.microsoft.com/office/drawing/2014/main" id="{452FF931-F74E-4502-ACE2-FEB8297BA332}"/>
                    </a:ext>
                  </a:extLst>
                </p:cNvPr>
                <p:cNvSpPr>
                  <a:spLocks noChangeArrowheads="1"/>
                </p:cNvSpPr>
                <p:nvPr userDrawn="1"/>
              </p:nvSpPr>
              <p:spPr bwMode="auto">
                <a:xfrm>
                  <a:off x="6384" y="1297"/>
                  <a:ext cx="19" cy="19"/>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1" name="Oval 118">
                  <a:extLst>
                    <a:ext uri="{FF2B5EF4-FFF2-40B4-BE49-F238E27FC236}">
                      <a16:creationId xmlns:a16="http://schemas.microsoft.com/office/drawing/2014/main" id="{E2C235A0-E950-431D-84E7-EA34982ABEFA}"/>
                    </a:ext>
                  </a:extLst>
                </p:cNvPr>
                <p:cNvSpPr>
                  <a:spLocks noChangeArrowheads="1"/>
                </p:cNvSpPr>
                <p:nvPr userDrawn="1"/>
              </p:nvSpPr>
              <p:spPr bwMode="auto">
                <a:xfrm>
                  <a:off x="6337" y="1288"/>
                  <a:ext cx="36" cy="3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2" name="Oval 119">
                  <a:extLst>
                    <a:ext uri="{FF2B5EF4-FFF2-40B4-BE49-F238E27FC236}">
                      <a16:creationId xmlns:a16="http://schemas.microsoft.com/office/drawing/2014/main" id="{26545811-6E38-46F7-8960-BD23DBBBD590}"/>
                    </a:ext>
                  </a:extLst>
                </p:cNvPr>
                <p:cNvSpPr>
                  <a:spLocks noChangeArrowheads="1"/>
                </p:cNvSpPr>
                <p:nvPr userDrawn="1"/>
              </p:nvSpPr>
              <p:spPr bwMode="auto">
                <a:xfrm>
                  <a:off x="6345" y="1297"/>
                  <a:ext cx="19" cy="19"/>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3" name="Freeform 120">
                  <a:extLst>
                    <a:ext uri="{FF2B5EF4-FFF2-40B4-BE49-F238E27FC236}">
                      <a16:creationId xmlns:a16="http://schemas.microsoft.com/office/drawing/2014/main" id="{E3CE0C48-64EE-415C-A1F1-9BDDAD0E3210}"/>
                    </a:ext>
                  </a:extLst>
                </p:cNvPr>
                <p:cNvSpPr>
                  <a:spLocks/>
                </p:cNvSpPr>
                <p:nvPr userDrawn="1"/>
              </p:nvSpPr>
              <p:spPr bwMode="auto">
                <a:xfrm>
                  <a:off x="6272" y="1299"/>
                  <a:ext cx="16" cy="1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4" name="Freeform 121">
                  <a:extLst>
                    <a:ext uri="{FF2B5EF4-FFF2-40B4-BE49-F238E27FC236}">
                      <a16:creationId xmlns:a16="http://schemas.microsoft.com/office/drawing/2014/main" id="{A663C3BF-53F9-4305-81F1-BCC0FE137ECE}"/>
                    </a:ext>
                  </a:extLst>
                </p:cNvPr>
                <p:cNvSpPr>
                  <a:spLocks/>
                </p:cNvSpPr>
                <p:nvPr userDrawn="1"/>
              </p:nvSpPr>
              <p:spPr bwMode="auto">
                <a:xfrm>
                  <a:off x="6345" y="1299"/>
                  <a:ext cx="17" cy="17"/>
                </a:xfrm>
                <a:custGeom>
                  <a:avLst/>
                  <a:gdLst>
                    <a:gd name="T0" fmla="*/ 22 w 37"/>
                    <a:gd name="T1" fmla="*/ 37 h 37"/>
                    <a:gd name="T2" fmla="*/ 37 w 37"/>
                    <a:gd name="T3" fmla="*/ 31 h 37"/>
                    <a:gd name="T4" fmla="*/ 7 w 37"/>
                    <a:gd name="T5" fmla="*/ 0 h 37"/>
                    <a:gd name="T6" fmla="*/ 0 w 37"/>
                    <a:gd name="T7" fmla="*/ 15 h 37"/>
                    <a:gd name="T8" fmla="*/ 22 w 37"/>
                    <a:gd name="T9" fmla="*/ 37 h 37"/>
                  </a:gdLst>
                  <a:ahLst/>
                  <a:cxnLst>
                    <a:cxn ang="0">
                      <a:pos x="T0" y="T1"/>
                    </a:cxn>
                    <a:cxn ang="0">
                      <a:pos x="T2" y="T3"/>
                    </a:cxn>
                    <a:cxn ang="0">
                      <a:pos x="T4" y="T5"/>
                    </a:cxn>
                    <a:cxn ang="0">
                      <a:pos x="T6" y="T7"/>
                    </a:cxn>
                    <a:cxn ang="0">
                      <a:pos x="T8" y="T9"/>
                    </a:cxn>
                  </a:cxnLst>
                  <a:rect l="0" t="0" r="r" b="b"/>
                  <a:pathLst>
                    <a:path w="37" h="37">
                      <a:moveTo>
                        <a:pt x="22" y="37"/>
                      </a:moveTo>
                      <a:cubicBezTo>
                        <a:pt x="28" y="37"/>
                        <a:pt x="33" y="34"/>
                        <a:pt x="37" y="31"/>
                      </a:cubicBezTo>
                      <a:cubicBezTo>
                        <a:pt x="7" y="0"/>
                        <a:pt x="7" y="0"/>
                        <a:pt x="7" y="0"/>
                      </a:cubicBezTo>
                      <a:cubicBezTo>
                        <a:pt x="3" y="4"/>
                        <a:pt x="0" y="10"/>
                        <a:pt x="0" y="15"/>
                      </a:cubicBezTo>
                      <a:cubicBezTo>
                        <a:pt x="0" y="27"/>
                        <a:pt x="10" y="37"/>
                        <a:pt x="22" y="37"/>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5" name="Freeform 122">
                  <a:extLst>
                    <a:ext uri="{FF2B5EF4-FFF2-40B4-BE49-F238E27FC236}">
                      <a16:creationId xmlns:a16="http://schemas.microsoft.com/office/drawing/2014/main" id="{42FA97B0-A53B-4F81-8C02-5EE6243E8F45}"/>
                    </a:ext>
                  </a:extLst>
                </p:cNvPr>
                <p:cNvSpPr>
                  <a:spLocks/>
                </p:cNvSpPr>
                <p:nvPr userDrawn="1"/>
              </p:nvSpPr>
              <p:spPr bwMode="auto">
                <a:xfrm>
                  <a:off x="6384" y="1299"/>
                  <a:ext cx="17" cy="1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6" name="Line 123">
                  <a:extLst>
                    <a:ext uri="{FF2B5EF4-FFF2-40B4-BE49-F238E27FC236}">
                      <a16:creationId xmlns:a16="http://schemas.microsoft.com/office/drawing/2014/main" id="{31DAE53E-4C88-4A9F-AE52-C5A34C5ADF67}"/>
                    </a:ext>
                  </a:extLst>
                </p:cNvPr>
                <p:cNvSpPr>
                  <a:spLocks noChangeShapeType="1"/>
                </p:cNvSpPr>
                <p:nvPr userDrawn="1"/>
              </p:nvSpPr>
              <p:spPr bwMode="auto">
                <a:xfrm>
                  <a:off x="6223" y="1291"/>
                  <a:ext cx="20" cy="0"/>
                </a:xfrm>
                <a:prstGeom prst="line">
                  <a:avLst/>
                </a:prstGeom>
                <a:noFill/>
                <a:ln w="4763" cap="rnd">
                  <a:solidFill>
                    <a:srgbClr val="BAD80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167" name="Line 124">
                  <a:extLst>
                    <a:ext uri="{FF2B5EF4-FFF2-40B4-BE49-F238E27FC236}">
                      <a16:creationId xmlns:a16="http://schemas.microsoft.com/office/drawing/2014/main" id="{1CD8F167-88CD-46D9-A951-F2B2E2852B6B}"/>
                    </a:ext>
                  </a:extLst>
                </p:cNvPr>
                <p:cNvSpPr>
                  <a:spLocks noChangeShapeType="1"/>
                </p:cNvSpPr>
                <p:nvPr userDrawn="1"/>
              </p:nvSpPr>
              <p:spPr bwMode="auto">
                <a:xfrm>
                  <a:off x="6223" y="1298"/>
                  <a:ext cx="20" cy="0"/>
                </a:xfrm>
                <a:prstGeom prst="line">
                  <a:avLst/>
                </a:prstGeom>
                <a:noFill/>
                <a:ln w="4763" cap="rnd">
                  <a:solidFill>
                    <a:srgbClr val="BAD80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168" name="Freeform 125">
                  <a:extLst>
                    <a:ext uri="{FF2B5EF4-FFF2-40B4-BE49-F238E27FC236}">
                      <a16:creationId xmlns:a16="http://schemas.microsoft.com/office/drawing/2014/main" id="{865C61AB-E40D-479F-A7BF-F43861CC03BA}"/>
                    </a:ext>
                  </a:extLst>
                </p:cNvPr>
                <p:cNvSpPr>
                  <a:spLocks/>
                </p:cNvSpPr>
                <p:nvPr userDrawn="1"/>
              </p:nvSpPr>
              <p:spPr bwMode="auto">
                <a:xfrm>
                  <a:off x="6215" y="1237"/>
                  <a:ext cx="44" cy="46"/>
                </a:xfrm>
                <a:custGeom>
                  <a:avLst/>
                  <a:gdLst>
                    <a:gd name="T0" fmla="*/ 18 w 96"/>
                    <a:gd name="T1" fmla="*/ 0 h 101"/>
                    <a:gd name="T2" fmla="*/ 0 w 96"/>
                    <a:gd name="T3" fmla="*/ 101 h 101"/>
                    <a:gd name="T4" fmla="*/ 78 w 96"/>
                    <a:gd name="T5" fmla="*/ 101 h 101"/>
                    <a:gd name="T6" fmla="*/ 96 w 96"/>
                    <a:gd name="T7" fmla="*/ 0 h 101"/>
                    <a:gd name="T8" fmla="*/ 18 w 96"/>
                    <a:gd name="T9" fmla="*/ 0 h 101"/>
                  </a:gdLst>
                  <a:ahLst/>
                  <a:cxnLst>
                    <a:cxn ang="0">
                      <a:pos x="T0" y="T1"/>
                    </a:cxn>
                    <a:cxn ang="0">
                      <a:pos x="T2" y="T3"/>
                    </a:cxn>
                    <a:cxn ang="0">
                      <a:pos x="T4" y="T5"/>
                    </a:cxn>
                    <a:cxn ang="0">
                      <a:pos x="T6" y="T7"/>
                    </a:cxn>
                    <a:cxn ang="0">
                      <a:pos x="T8" y="T9"/>
                    </a:cxn>
                  </a:cxnLst>
                  <a:rect l="0" t="0" r="r" b="b"/>
                  <a:pathLst>
                    <a:path w="96" h="101">
                      <a:moveTo>
                        <a:pt x="18" y="0"/>
                      </a:moveTo>
                      <a:cubicBezTo>
                        <a:pt x="5" y="28"/>
                        <a:pt x="1" y="69"/>
                        <a:pt x="0" y="101"/>
                      </a:cubicBezTo>
                      <a:cubicBezTo>
                        <a:pt x="78" y="101"/>
                        <a:pt x="78" y="101"/>
                        <a:pt x="78" y="101"/>
                      </a:cubicBezTo>
                      <a:cubicBezTo>
                        <a:pt x="79" y="69"/>
                        <a:pt x="83" y="28"/>
                        <a:pt x="96" y="0"/>
                      </a:cubicBezTo>
                      <a:lnTo>
                        <a:pt x="18"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9" name="Freeform 126">
                  <a:extLst>
                    <a:ext uri="{FF2B5EF4-FFF2-40B4-BE49-F238E27FC236}">
                      <a16:creationId xmlns:a16="http://schemas.microsoft.com/office/drawing/2014/main" id="{236826D5-5436-423F-B1B9-40B24B377CC5}"/>
                    </a:ext>
                  </a:extLst>
                </p:cNvPr>
                <p:cNvSpPr>
                  <a:spLocks/>
                </p:cNvSpPr>
                <p:nvPr userDrawn="1"/>
              </p:nvSpPr>
              <p:spPr bwMode="auto">
                <a:xfrm>
                  <a:off x="6215" y="1237"/>
                  <a:ext cx="36" cy="46"/>
                </a:xfrm>
                <a:custGeom>
                  <a:avLst/>
                  <a:gdLst>
                    <a:gd name="T0" fmla="*/ 18 w 79"/>
                    <a:gd name="T1" fmla="*/ 0 h 101"/>
                    <a:gd name="T2" fmla="*/ 0 w 79"/>
                    <a:gd name="T3" fmla="*/ 101 h 101"/>
                    <a:gd name="T4" fmla="*/ 78 w 79"/>
                    <a:gd name="T5" fmla="*/ 101 h 101"/>
                    <a:gd name="T6" fmla="*/ 18 w 79"/>
                    <a:gd name="T7" fmla="*/ 0 h 101"/>
                  </a:gdLst>
                  <a:ahLst/>
                  <a:cxnLst>
                    <a:cxn ang="0">
                      <a:pos x="T0" y="T1"/>
                    </a:cxn>
                    <a:cxn ang="0">
                      <a:pos x="T2" y="T3"/>
                    </a:cxn>
                    <a:cxn ang="0">
                      <a:pos x="T4" y="T5"/>
                    </a:cxn>
                    <a:cxn ang="0">
                      <a:pos x="T6" y="T7"/>
                    </a:cxn>
                  </a:cxnLst>
                  <a:rect l="0" t="0" r="r" b="b"/>
                  <a:pathLst>
                    <a:path w="79" h="101">
                      <a:moveTo>
                        <a:pt x="18" y="0"/>
                      </a:moveTo>
                      <a:cubicBezTo>
                        <a:pt x="5" y="28"/>
                        <a:pt x="1" y="69"/>
                        <a:pt x="0" y="101"/>
                      </a:cubicBezTo>
                      <a:cubicBezTo>
                        <a:pt x="78" y="101"/>
                        <a:pt x="78" y="101"/>
                        <a:pt x="78" y="101"/>
                      </a:cubicBezTo>
                      <a:cubicBezTo>
                        <a:pt x="79" y="69"/>
                        <a:pt x="18" y="0"/>
                        <a:pt x="18" y="0"/>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0" name="Line 127">
                  <a:extLst>
                    <a:ext uri="{FF2B5EF4-FFF2-40B4-BE49-F238E27FC236}">
                      <a16:creationId xmlns:a16="http://schemas.microsoft.com/office/drawing/2014/main" id="{5206F7D0-16FB-409F-89D2-9F5932A7FCEE}"/>
                    </a:ext>
                  </a:extLst>
                </p:cNvPr>
                <p:cNvSpPr>
                  <a:spLocks noChangeShapeType="1"/>
                </p:cNvSpPr>
                <p:nvPr userDrawn="1"/>
              </p:nvSpPr>
              <p:spPr bwMode="auto">
                <a:xfrm>
                  <a:off x="6174" y="1047"/>
                  <a:ext cx="0" cy="71"/>
                </a:xfrm>
                <a:prstGeom prst="line">
                  <a:avLst/>
                </a:prstGeom>
                <a:noFill/>
                <a:ln w="6350"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171" name="Line 128">
                  <a:extLst>
                    <a:ext uri="{FF2B5EF4-FFF2-40B4-BE49-F238E27FC236}">
                      <a16:creationId xmlns:a16="http://schemas.microsoft.com/office/drawing/2014/main" id="{50CBBA89-95A0-4499-9D73-4AADC3208E6D}"/>
                    </a:ext>
                  </a:extLst>
                </p:cNvPr>
                <p:cNvSpPr>
                  <a:spLocks noChangeShapeType="1"/>
                </p:cNvSpPr>
                <p:nvPr userDrawn="1"/>
              </p:nvSpPr>
              <p:spPr bwMode="auto">
                <a:xfrm flipV="1">
                  <a:off x="6264" y="1136"/>
                  <a:ext cx="25" cy="25"/>
                </a:xfrm>
                <a:prstGeom prst="line">
                  <a:avLst/>
                </a:prstGeom>
                <a:noFill/>
                <a:ln w="14288" cap="rnd">
                  <a:solidFill>
                    <a:srgbClr val="93939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172" name="Freeform 129">
                  <a:extLst>
                    <a:ext uri="{FF2B5EF4-FFF2-40B4-BE49-F238E27FC236}">
                      <a16:creationId xmlns:a16="http://schemas.microsoft.com/office/drawing/2014/main" id="{530E8EB8-BFBC-4276-89FD-D2D027C59702}"/>
                    </a:ext>
                  </a:extLst>
                </p:cNvPr>
                <p:cNvSpPr>
                  <a:spLocks/>
                </p:cNvSpPr>
                <p:nvPr userDrawn="1"/>
              </p:nvSpPr>
              <p:spPr bwMode="auto">
                <a:xfrm>
                  <a:off x="6168" y="1123"/>
                  <a:ext cx="26" cy="19"/>
                </a:xfrm>
                <a:custGeom>
                  <a:avLst/>
                  <a:gdLst>
                    <a:gd name="T0" fmla="*/ 43 w 58"/>
                    <a:gd name="T1" fmla="*/ 25 h 43"/>
                    <a:gd name="T2" fmla="*/ 25 w 58"/>
                    <a:gd name="T3" fmla="*/ 7 h 43"/>
                    <a:gd name="T4" fmla="*/ 26 w 58"/>
                    <a:gd name="T5" fmla="*/ 0 h 43"/>
                    <a:gd name="T6" fmla="*/ 3 w 58"/>
                    <a:gd name="T7" fmla="*/ 0 h 43"/>
                    <a:gd name="T8" fmla="*/ 0 w 58"/>
                    <a:gd name="T9" fmla="*/ 14 h 43"/>
                    <a:gd name="T10" fmla="*/ 29 w 58"/>
                    <a:gd name="T11" fmla="*/ 43 h 43"/>
                    <a:gd name="T12" fmla="*/ 58 w 58"/>
                    <a:gd name="T13" fmla="*/ 16 h 43"/>
                    <a:gd name="T14" fmla="*/ 43 w 58"/>
                    <a:gd name="T15" fmla="*/ 2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3">
                      <a:moveTo>
                        <a:pt x="43" y="25"/>
                      </a:moveTo>
                      <a:cubicBezTo>
                        <a:pt x="33" y="25"/>
                        <a:pt x="25" y="17"/>
                        <a:pt x="25" y="7"/>
                      </a:cubicBezTo>
                      <a:cubicBezTo>
                        <a:pt x="25" y="4"/>
                        <a:pt x="25" y="2"/>
                        <a:pt x="26" y="0"/>
                      </a:cubicBezTo>
                      <a:cubicBezTo>
                        <a:pt x="3" y="0"/>
                        <a:pt x="3" y="0"/>
                        <a:pt x="3" y="0"/>
                      </a:cubicBezTo>
                      <a:cubicBezTo>
                        <a:pt x="1" y="4"/>
                        <a:pt x="0" y="9"/>
                        <a:pt x="0" y="14"/>
                      </a:cubicBezTo>
                      <a:cubicBezTo>
                        <a:pt x="0" y="30"/>
                        <a:pt x="13" y="43"/>
                        <a:pt x="29" y="43"/>
                      </a:cubicBezTo>
                      <a:cubicBezTo>
                        <a:pt x="45" y="43"/>
                        <a:pt x="57" y="31"/>
                        <a:pt x="58" y="16"/>
                      </a:cubicBezTo>
                      <a:cubicBezTo>
                        <a:pt x="55" y="21"/>
                        <a:pt x="49" y="25"/>
                        <a:pt x="43" y="25"/>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3" name="Oval 130">
                  <a:extLst>
                    <a:ext uri="{FF2B5EF4-FFF2-40B4-BE49-F238E27FC236}">
                      <a16:creationId xmlns:a16="http://schemas.microsoft.com/office/drawing/2014/main" id="{F5AB92AD-9E1A-445B-B710-ABAF476ED5E4}"/>
                    </a:ext>
                  </a:extLst>
                </p:cNvPr>
                <p:cNvSpPr>
                  <a:spLocks noChangeArrowheads="1"/>
                </p:cNvSpPr>
                <p:nvPr userDrawn="1"/>
              </p:nvSpPr>
              <p:spPr bwMode="auto">
                <a:xfrm>
                  <a:off x="6167" y="1112"/>
                  <a:ext cx="14" cy="14"/>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4" name="Oval 131">
                  <a:extLst>
                    <a:ext uri="{FF2B5EF4-FFF2-40B4-BE49-F238E27FC236}">
                      <a16:creationId xmlns:a16="http://schemas.microsoft.com/office/drawing/2014/main" id="{39DCAFE6-F164-4232-986E-79AD419BE3F8}"/>
                    </a:ext>
                  </a:extLst>
                </p:cNvPr>
                <p:cNvSpPr>
                  <a:spLocks noChangeArrowheads="1"/>
                </p:cNvSpPr>
                <p:nvPr userDrawn="1"/>
              </p:nvSpPr>
              <p:spPr bwMode="auto">
                <a:xfrm>
                  <a:off x="6171" y="1116"/>
                  <a:ext cx="6" cy="6"/>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5" name="Rectangle 132">
                  <a:extLst>
                    <a:ext uri="{FF2B5EF4-FFF2-40B4-BE49-F238E27FC236}">
                      <a16:creationId xmlns:a16="http://schemas.microsoft.com/office/drawing/2014/main" id="{489AE244-82A3-44C8-B8EE-6E24E3B6012F}"/>
                    </a:ext>
                  </a:extLst>
                </p:cNvPr>
                <p:cNvSpPr>
                  <a:spLocks noChangeArrowheads="1"/>
                </p:cNvSpPr>
                <p:nvPr userDrawn="1"/>
              </p:nvSpPr>
              <p:spPr bwMode="auto">
                <a:xfrm>
                  <a:off x="6035" y="1072"/>
                  <a:ext cx="38" cy="10"/>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6" name="Rectangle 133">
                  <a:extLst>
                    <a:ext uri="{FF2B5EF4-FFF2-40B4-BE49-F238E27FC236}">
                      <a16:creationId xmlns:a16="http://schemas.microsoft.com/office/drawing/2014/main" id="{EFACC417-4684-42EA-A415-5E742E5759DF}"/>
                    </a:ext>
                  </a:extLst>
                </p:cNvPr>
                <p:cNvSpPr>
                  <a:spLocks noChangeArrowheads="1"/>
                </p:cNvSpPr>
                <p:nvPr userDrawn="1"/>
              </p:nvSpPr>
              <p:spPr bwMode="auto">
                <a:xfrm>
                  <a:off x="6035" y="1082"/>
                  <a:ext cx="38"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7" name="Freeform 134">
                  <a:extLst>
                    <a:ext uri="{FF2B5EF4-FFF2-40B4-BE49-F238E27FC236}">
                      <a16:creationId xmlns:a16="http://schemas.microsoft.com/office/drawing/2014/main" id="{76DE2179-63A6-4B68-BE59-D3415B1C5CAE}"/>
                    </a:ext>
                  </a:extLst>
                </p:cNvPr>
                <p:cNvSpPr>
                  <a:spLocks/>
                </p:cNvSpPr>
                <p:nvPr userDrawn="1"/>
              </p:nvSpPr>
              <p:spPr bwMode="auto">
                <a:xfrm>
                  <a:off x="6073" y="1160"/>
                  <a:ext cx="120" cy="52"/>
                </a:xfrm>
                <a:custGeom>
                  <a:avLst/>
                  <a:gdLst>
                    <a:gd name="T0" fmla="*/ 147 w 263"/>
                    <a:gd name="T1" fmla="*/ 116 h 116"/>
                    <a:gd name="T2" fmla="*/ 0 w 263"/>
                    <a:gd name="T3" fmla="*/ 116 h 116"/>
                    <a:gd name="T4" fmla="*/ 0 w 263"/>
                    <a:gd name="T5" fmla="*/ 0 h 116"/>
                    <a:gd name="T6" fmla="*/ 263 w 263"/>
                    <a:gd name="T7" fmla="*/ 0 h 116"/>
                    <a:gd name="T8" fmla="*/ 147 w 263"/>
                    <a:gd name="T9" fmla="*/ 116 h 116"/>
                  </a:gdLst>
                  <a:ahLst/>
                  <a:cxnLst>
                    <a:cxn ang="0">
                      <a:pos x="T0" y="T1"/>
                    </a:cxn>
                    <a:cxn ang="0">
                      <a:pos x="T2" y="T3"/>
                    </a:cxn>
                    <a:cxn ang="0">
                      <a:pos x="T4" y="T5"/>
                    </a:cxn>
                    <a:cxn ang="0">
                      <a:pos x="T6" y="T7"/>
                    </a:cxn>
                    <a:cxn ang="0">
                      <a:pos x="T8" y="T9"/>
                    </a:cxn>
                  </a:cxnLst>
                  <a:rect l="0" t="0" r="r" b="b"/>
                  <a:pathLst>
                    <a:path w="263" h="116">
                      <a:moveTo>
                        <a:pt x="147" y="116"/>
                      </a:moveTo>
                      <a:cubicBezTo>
                        <a:pt x="0" y="116"/>
                        <a:pt x="0" y="116"/>
                        <a:pt x="0" y="116"/>
                      </a:cubicBezTo>
                      <a:cubicBezTo>
                        <a:pt x="0" y="0"/>
                        <a:pt x="0" y="0"/>
                        <a:pt x="0" y="0"/>
                      </a:cubicBezTo>
                      <a:cubicBezTo>
                        <a:pt x="263" y="0"/>
                        <a:pt x="263" y="0"/>
                        <a:pt x="263" y="0"/>
                      </a:cubicBezTo>
                      <a:cubicBezTo>
                        <a:pt x="263" y="64"/>
                        <a:pt x="211" y="116"/>
                        <a:pt x="147" y="11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8" name="Freeform 135">
                  <a:extLst>
                    <a:ext uri="{FF2B5EF4-FFF2-40B4-BE49-F238E27FC236}">
                      <a16:creationId xmlns:a16="http://schemas.microsoft.com/office/drawing/2014/main" id="{EC6E9907-C10B-4E3D-8C96-9BC787D97E2A}"/>
                    </a:ext>
                  </a:extLst>
                </p:cNvPr>
                <p:cNvSpPr>
                  <a:spLocks/>
                </p:cNvSpPr>
                <p:nvPr userDrawn="1"/>
              </p:nvSpPr>
              <p:spPr bwMode="auto">
                <a:xfrm>
                  <a:off x="5848" y="1209"/>
                  <a:ext cx="311" cy="53"/>
                </a:xfrm>
                <a:custGeom>
                  <a:avLst/>
                  <a:gdLst>
                    <a:gd name="T0" fmla="*/ 565 w 682"/>
                    <a:gd name="T1" fmla="*/ 116 h 116"/>
                    <a:gd name="T2" fmla="*/ 682 w 682"/>
                    <a:gd name="T3" fmla="*/ 0 h 116"/>
                    <a:gd name="T4" fmla="*/ 0 w 682"/>
                    <a:gd name="T5" fmla="*/ 0 h 116"/>
                    <a:gd name="T6" fmla="*/ 196 w 682"/>
                    <a:gd name="T7" fmla="*/ 116 h 116"/>
                    <a:gd name="T8" fmla="*/ 565 w 682"/>
                    <a:gd name="T9" fmla="*/ 116 h 116"/>
                  </a:gdLst>
                  <a:ahLst/>
                  <a:cxnLst>
                    <a:cxn ang="0">
                      <a:pos x="T0" y="T1"/>
                    </a:cxn>
                    <a:cxn ang="0">
                      <a:pos x="T2" y="T3"/>
                    </a:cxn>
                    <a:cxn ang="0">
                      <a:pos x="T4" y="T5"/>
                    </a:cxn>
                    <a:cxn ang="0">
                      <a:pos x="T6" y="T7"/>
                    </a:cxn>
                    <a:cxn ang="0">
                      <a:pos x="T8" y="T9"/>
                    </a:cxn>
                  </a:cxnLst>
                  <a:rect l="0" t="0" r="r" b="b"/>
                  <a:pathLst>
                    <a:path w="682" h="116">
                      <a:moveTo>
                        <a:pt x="565" y="116"/>
                      </a:moveTo>
                      <a:cubicBezTo>
                        <a:pt x="630" y="116"/>
                        <a:pt x="682" y="64"/>
                        <a:pt x="682" y="0"/>
                      </a:cubicBezTo>
                      <a:cubicBezTo>
                        <a:pt x="0" y="0"/>
                        <a:pt x="0" y="0"/>
                        <a:pt x="0" y="0"/>
                      </a:cubicBezTo>
                      <a:cubicBezTo>
                        <a:pt x="196" y="116"/>
                        <a:pt x="196" y="116"/>
                        <a:pt x="196" y="116"/>
                      </a:cubicBezTo>
                      <a:lnTo>
                        <a:pt x="565" y="11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9" name="Rectangle 136">
                  <a:extLst>
                    <a:ext uri="{FF2B5EF4-FFF2-40B4-BE49-F238E27FC236}">
                      <a16:creationId xmlns:a16="http://schemas.microsoft.com/office/drawing/2014/main" id="{6775BA55-9F60-40B9-81B5-0EF8E9C43304}"/>
                    </a:ext>
                  </a:extLst>
                </p:cNvPr>
                <p:cNvSpPr>
                  <a:spLocks noChangeArrowheads="1"/>
                </p:cNvSpPr>
                <p:nvPr userDrawn="1"/>
              </p:nvSpPr>
              <p:spPr bwMode="auto">
                <a:xfrm>
                  <a:off x="5848" y="1197"/>
                  <a:ext cx="311" cy="12"/>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0" name="Oval 137">
                  <a:extLst>
                    <a:ext uri="{FF2B5EF4-FFF2-40B4-BE49-F238E27FC236}">
                      <a16:creationId xmlns:a16="http://schemas.microsoft.com/office/drawing/2014/main" id="{F390185E-9237-4ED2-8991-491D38EAA929}"/>
                    </a:ext>
                  </a:extLst>
                </p:cNvPr>
                <p:cNvSpPr>
                  <a:spLocks noChangeArrowheads="1"/>
                </p:cNvSpPr>
                <p:nvPr userDrawn="1"/>
              </p:nvSpPr>
              <p:spPr bwMode="auto">
                <a:xfrm>
                  <a:off x="5945" y="1226"/>
                  <a:ext cx="14" cy="14"/>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1" name="Oval 138">
                  <a:extLst>
                    <a:ext uri="{FF2B5EF4-FFF2-40B4-BE49-F238E27FC236}">
                      <a16:creationId xmlns:a16="http://schemas.microsoft.com/office/drawing/2014/main" id="{9C22B856-6235-4B7C-A012-781CB3DFBFA5}"/>
                    </a:ext>
                  </a:extLst>
                </p:cNvPr>
                <p:cNvSpPr>
                  <a:spLocks noChangeArrowheads="1"/>
                </p:cNvSpPr>
                <p:nvPr userDrawn="1"/>
              </p:nvSpPr>
              <p:spPr bwMode="auto">
                <a:xfrm>
                  <a:off x="5970" y="1226"/>
                  <a:ext cx="15" cy="14"/>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2" name="Oval 139">
                  <a:extLst>
                    <a:ext uri="{FF2B5EF4-FFF2-40B4-BE49-F238E27FC236}">
                      <a16:creationId xmlns:a16="http://schemas.microsoft.com/office/drawing/2014/main" id="{64A45531-4129-4406-B9BF-08F20B00AC21}"/>
                    </a:ext>
                  </a:extLst>
                </p:cNvPr>
                <p:cNvSpPr>
                  <a:spLocks noChangeArrowheads="1"/>
                </p:cNvSpPr>
                <p:nvPr userDrawn="1"/>
              </p:nvSpPr>
              <p:spPr bwMode="auto">
                <a:xfrm>
                  <a:off x="5996" y="1226"/>
                  <a:ext cx="14" cy="14"/>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3" name="Rectangle 140">
                  <a:extLst>
                    <a:ext uri="{FF2B5EF4-FFF2-40B4-BE49-F238E27FC236}">
                      <a16:creationId xmlns:a16="http://schemas.microsoft.com/office/drawing/2014/main" id="{E81A1503-7D98-41A9-A3CF-0E716DF3CD52}"/>
                    </a:ext>
                  </a:extLst>
                </p:cNvPr>
                <p:cNvSpPr>
                  <a:spLocks noChangeArrowheads="1"/>
                </p:cNvSpPr>
                <p:nvPr userDrawn="1"/>
              </p:nvSpPr>
              <p:spPr bwMode="auto">
                <a:xfrm>
                  <a:off x="5959" y="1160"/>
                  <a:ext cx="38" cy="37"/>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4" name="Rectangle 141">
                  <a:extLst>
                    <a:ext uri="{FF2B5EF4-FFF2-40B4-BE49-F238E27FC236}">
                      <a16:creationId xmlns:a16="http://schemas.microsoft.com/office/drawing/2014/main" id="{23328BE3-ADE1-4760-B4A4-1FC0AE6CA4FD}"/>
                    </a:ext>
                  </a:extLst>
                </p:cNvPr>
                <p:cNvSpPr>
                  <a:spLocks noChangeArrowheads="1"/>
                </p:cNvSpPr>
                <p:nvPr userDrawn="1"/>
              </p:nvSpPr>
              <p:spPr bwMode="auto">
                <a:xfrm>
                  <a:off x="5922" y="1160"/>
                  <a:ext cx="37"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5" name="Rectangle 142">
                  <a:extLst>
                    <a:ext uri="{FF2B5EF4-FFF2-40B4-BE49-F238E27FC236}">
                      <a16:creationId xmlns:a16="http://schemas.microsoft.com/office/drawing/2014/main" id="{6777874A-520B-42E2-9315-941ECC201F51}"/>
                    </a:ext>
                  </a:extLst>
                </p:cNvPr>
                <p:cNvSpPr>
                  <a:spLocks noChangeArrowheads="1"/>
                </p:cNvSpPr>
                <p:nvPr userDrawn="1"/>
              </p:nvSpPr>
              <p:spPr bwMode="auto">
                <a:xfrm>
                  <a:off x="5922" y="1122"/>
                  <a:ext cx="37" cy="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6" name="Rectangle 143">
                  <a:extLst>
                    <a:ext uri="{FF2B5EF4-FFF2-40B4-BE49-F238E27FC236}">
                      <a16:creationId xmlns:a16="http://schemas.microsoft.com/office/drawing/2014/main" id="{4D019A5D-1529-4927-81E9-CBD7F4A41ACF}"/>
                    </a:ext>
                  </a:extLst>
                </p:cNvPr>
                <p:cNvSpPr>
                  <a:spLocks noChangeArrowheads="1"/>
                </p:cNvSpPr>
                <p:nvPr userDrawn="1"/>
              </p:nvSpPr>
              <p:spPr bwMode="auto">
                <a:xfrm>
                  <a:off x="5997" y="1160"/>
                  <a:ext cx="38" cy="37"/>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7" name="Rectangle 144">
                  <a:extLst>
                    <a:ext uri="{FF2B5EF4-FFF2-40B4-BE49-F238E27FC236}">
                      <a16:creationId xmlns:a16="http://schemas.microsoft.com/office/drawing/2014/main" id="{0D01EA47-B0FA-477E-BCFB-C788C9CFB8FF}"/>
                    </a:ext>
                  </a:extLst>
                </p:cNvPr>
                <p:cNvSpPr>
                  <a:spLocks noChangeArrowheads="1"/>
                </p:cNvSpPr>
                <p:nvPr userDrawn="1"/>
              </p:nvSpPr>
              <p:spPr bwMode="auto">
                <a:xfrm>
                  <a:off x="6035" y="1160"/>
                  <a:ext cx="38" cy="37"/>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8" name="Rectangle 145">
                  <a:extLst>
                    <a:ext uri="{FF2B5EF4-FFF2-40B4-BE49-F238E27FC236}">
                      <a16:creationId xmlns:a16="http://schemas.microsoft.com/office/drawing/2014/main" id="{08F50CD9-1785-45DA-919F-089D49E7997C}"/>
                    </a:ext>
                  </a:extLst>
                </p:cNvPr>
                <p:cNvSpPr>
                  <a:spLocks noChangeArrowheads="1"/>
                </p:cNvSpPr>
                <p:nvPr userDrawn="1"/>
              </p:nvSpPr>
              <p:spPr bwMode="auto">
                <a:xfrm>
                  <a:off x="5959" y="1122"/>
                  <a:ext cx="38" cy="38"/>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9" name="Rectangle 146">
                  <a:extLst>
                    <a:ext uri="{FF2B5EF4-FFF2-40B4-BE49-F238E27FC236}">
                      <a16:creationId xmlns:a16="http://schemas.microsoft.com/office/drawing/2014/main" id="{F130CD5F-987D-40D8-A6F3-D6FF9B6BE8D9}"/>
                    </a:ext>
                  </a:extLst>
                </p:cNvPr>
                <p:cNvSpPr>
                  <a:spLocks noChangeArrowheads="1"/>
                </p:cNvSpPr>
                <p:nvPr userDrawn="1"/>
              </p:nvSpPr>
              <p:spPr bwMode="auto">
                <a:xfrm>
                  <a:off x="5997" y="1122"/>
                  <a:ext cx="38" cy="38"/>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0" name="Rectangle 147">
                  <a:extLst>
                    <a:ext uri="{FF2B5EF4-FFF2-40B4-BE49-F238E27FC236}">
                      <a16:creationId xmlns:a16="http://schemas.microsoft.com/office/drawing/2014/main" id="{8B200253-24E1-4B23-AB41-5BEFCA51D219}"/>
                    </a:ext>
                  </a:extLst>
                </p:cNvPr>
                <p:cNvSpPr>
                  <a:spLocks noChangeArrowheads="1"/>
                </p:cNvSpPr>
                <p:nvPr userDrawn="1"/>
              </p:nvSpPr>
              <p:spPr bwMode="auto">
                <a:xfrm>
                  <a:off x="6048" y="1094"/>
                  <a:ext cx="10" cy="5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1" name="Freeform 148">
                  <a:extLst>
                    <a:ext uri="{FF2B5EF4-FFF2-40B4-BE49-F238E27FC236}">
                      <a16:creationId xmlns:a16="http://schemas.microsoft.com/office/drawing/2014/main" id="{D70429FB-AA5D-4098-87FD-4012B0A0FED5}"/>
                    </a:ext>
                  </a:extLst>
                </p:cNvPr>
                <p:cNvSpPr>
                  <a:spLocks/>
                </p:cNvSpPr>
                <p:nvPr userDrawn="1"/>
              </p:nvSpPr>
              <p:spPr bwMode="auto">
                <a:xfrm>
                  <a:off x="5931" y="1251"/>
                  <a:ext cx="201" cy="12"/>
                </a:xfrm>
                <a:custGeom>
                  <a:avLst/>
                  <a:gdLst>
                    <a:gd name="T0" fmla="*/ 435 w 441"/>
                    <a:gd name="T1" fmla="*/ 0 h 26"/>
                    <a:gd name="T2" fmla="*/ 388 w 441"/>
                    <a:gd name="T3" fmla="*/ 0 h 26"/>
                    <a:gd name="T4" fmla="*/ 341 w 441"/>
                    <a:gd name="T5" fmla="*/ 0 h 26"/>
                    <a:gd name="T6" fmla="*/ 341 w 441"/>
                    <a:gd name="T7" fmla="*/ 0 h 26"/>
                    <a:gd name="T8" fmla="*/ 341 w 441"/>
                    <a:gd name="T9" fmla="*/ 0 h 26"/>
                    <a:gd name="T10" fmla="*/ 294 w 441"/>
                    <a:gd name="T11" fmla="*/ 0 h 26"/>
                    <a:gd name="T12" fmla="*/ 294 w 441"/>
                    <a:gd name="T13" fmla="*/ 0 h 26"/>
                    <a:gd name="T14" fmla="*/ 294 w 441"/>
                    <a:gd name="T15" fmla="*/ 0 h 26"/>
                    <a:gd name="T16" fmla="*/ 247 w 441"/>
                    <a:gd name="T17" fmla="*/ 0 h 26"/>
                    <a:gd name="T18" fmla="*/ 247 w 441"/>
                    <a:gd name="T19" fmla="*/ 1 h 26"/>
                    <a:gd name="T20" fmla="*/ 247 w 441"/>
                    <a:gd name="T21" fmla="*/ 0 h 26"/>
                    <a:gd name="T22" fmla="*/ 200 w 441"/>
                    <a:gd name="T23" fmla="*/ 0 h 26"/>
                    <a:gd name="T24" fmla="*/ 200 w 441"/>
                    <a:gd name="T25" fmla="*/ 1 h 26"/>
                    <a:gd name="T26" fmla="*/ 200 w 441"/>
                    <a:gd name="T27" fmla="*/ 0 h 26"/>
                    <a:gd name="T28" fmla="*/ 200 w 441"/>
                    <a:gd name="T29" fmla="*/ 0 h 26"/>
                    <a:gd name="T30" fmla="*/ 200 w 441"/>
                    <a:gd name="T31" fmla="*/ 1 h 26"/>
                    <a:gd name="T32" fmla="*/ 200 w 441"/>
                    <a:gd name="T33" fmla="*/ 0 h 26"/>
                    <a:gd name="T34" fmla="*/ 153 w 441"/>
                    <a:gd name="T35" fmla="*/ 0 h 26"/>
                    <a:gd name="T36" fmla="*/ 153 w 441"/>
                    <a:gd name="T37" fmla="*/ 1 h 26"/>
                    <a:gd name="T38" fmla="*/ 153 w 441"/>
                    <a:gd name="T39" fmla="*/ 0 h 26"/>
                    <a:gd name="T40" fmla="*/ 153 w 441"/>
                    <a:gd name="T41" fmla="*/ 1 h 26"/>
                    <a:gd name="T42" fmla="*/ 153 w 441"/>
                    <a:gd name="T43" fmla="*/ 0 h 26"/>
                    <a:gd name="T44" fmla="*/ 106 w 441"/>
                    <a:gd name="T45" fmla="*/ 0 h 26"/>
                    <a:gd name="T46" fmla="*/ 106 w 441"/>
                    <a:gd name="T47" fmla="*/ 1 h 26"/>
                    <a:gd name="T48" fmla="*/ 106 w 441"/>
                    <a:gd name="T49" fmla="*/ 0 h 26"/>
                    <a:gd name="T50" fmla="*/ 106 w 441"/>
                    <a:gd name="T51" fmla="*/ 1 h 26"/>
                    <a:gd name="T52" fmla="*/ 106 w 441"/>
                    <a:gd name="T53" fmla="*/ 0 h 26"/>
                    <a:gd name="T54" fmla="*/ 59 w 441"/>
                    <a:gd name="T55" fmla="*/ 0 h 26"/>
                    <a:gd name="T56" fmla="*/ 59 w 441"/>
                    <a:gd name="T57" fmla="*/ 1 h 26"/>
                    <a:gd name="T58" fmla="*/ 59 w 441"/>
                    <a:gd name="T59" fmla="*/ 1 h 26"/>
                    <a:gd name="T60" fmla="*/ 59 w 441"/>
                    <a:gd name="T61" fmla="*/ 0 h 26"/>
                    <a:gd name="T62" fmla="*/ 59 w 441"/>
                    <a:gd name="T63" fmla="*/ 0 h 26"/>
                    <a:gd name="T64" fmla="*/ 32 w 441"/>
                    <a:gd name="T65" fmla="*/ 17 h 26"/>
                    <a:gd name="T66" fmla="*/ 32 w 441"/>
                    <a:gd name="T67" fmla="*/ 17 h 26"/>
                    <a:gd name="T68" fmla="*/ 12 w 441"/>
                    <a:gd name="T69" fmla="*/ 0 h 26"/>
                    <a:gd name="T70" fmla="*/ 0 w 441"/>
                    <a:gd name="T71" fmla="*/ 15 h 26"/>
                    <a:gd name="T72" fmla="*/ 13 w 441"/>
                    <a:gd name="T73" fmla="*/ 26 h 26"/>
                    <a:gd name="T74" fmla="*/ 37 w 441"/>
                    <a:gd name="T75" fmla="*/ 26 h 26"/>
                    <a:gd name="T76" fmla="*/ 288 w 441"/>
                    <a:gd name="T77" fmla="*/ 26 h 26"/>
                    <a:gd name="T78" fmla="*/ 382 w 441"/>
                    <a:gd name="T79" fmla="*/ 26 h 26"/>
                    <a:gd name="T80" fmla="*/ 441 w 441"/>
                    <a:gd name="T81" fmla="*/ 10 h 26"/>
                    <a:gd name="T82" fmla="*/ 435 w 441"/>
                    <a:gd name="T8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1" h="26">
                      <a:moveTo>
                        <a:pt x="435" y="0"/>
                      </a:moveTo>
                      <a:cubicBezTo>
                        <a:pt x="428" y="23"/>
                        <a:pt x="395" y="23"/>
                        <a:pt x="388" y="0"/>
                      </a:cubicBezTo>
                      <a:cubicBezTo>
                        <a:pt x="382" y="20"/>
                        <a:pt x="343" y="26"/>
                        <a:pt x="341" y="0"/>
                      </a:cubicBezTo>
                      <a:cubicBezTo>
                        <a:pt x="341" y="0"/>
                        <a:pt x="341" y="0"/>
                        <a:pt x="341" y="0"/>
                      </a:cubicBezTo>
                      <a:cubicBezTo>
                        <a:pt x="341" y="0"/>
                        <a:pt x="341" y="0"/>
                        <a:pt x="341" y="0"/>
                      </a:cubicBezTo>
                      <a:cubicBezTo>
                        <a:pt x="334" y="23"/>
                        <a:pt x="301" y="23"/>
                        <a:pt x="294" y="0"/>
                      </a:cubicBezTo>
                      <a:cubicBezTo>
                        <a:pt x="294" y="0"/>
                        <a:pt x="294" y="0"/>
                        <a:pt x="294" y="0"/>
                      </a:cubicBezTo>
                      <a:cubicBezTo>
                        <a:pt x="294" y="0"/>
                        <a:pt x="294" y="0"/>
                        <a:pt x="294" y="0"/>
                      </a:cubicBezTo>
                      <a:cubicBezTo>
                        <a:pt x="287" y="23"/>
                        <a:pt x="254" y="23"/>
                        <a:pt x="247" y="0"/>
                      </a:cubicBezTo>
                      <a:cubicBezTo>
                        <a:pt x="247" y="1"/>
                        <a:pt x="247" y="1"/>
                        <a:pt x="247" y="1"/>
                      </a:cubicBezTo>
                      <a:cubicBezTo>
                        <a:pt x="247" y="0"/>
                        <a:pt x="247" y="0"/>
                        <a:pt x="247" y="0"/>
                      </a:cubicBezTo>
                      <a:cubicBezTo>
                        <a:pt x="240" y="23"/>
                        <a:pt x="207" y="23"/>
                        <a:pt x="200" y="0"/>
                      </a:cubicBezTo>
                      <a:cubicBezTo>
                        <a:pt x="200" y="1"/>
                        <a:pt x="200" y="1"/>
                        <a:pt x="200" y="1"/>
                      </a:cubicBezTo>
                      <a:cubicBezTo>
                        <a:pt x="200" y="0"/>
                        <a:pt x="200" y="0"/>
                        <a:pt x="200" y="0"/>
                      </a:cubicBezTo>
                      <a:cubicBezTo>
                        <a:pt x="200" y="0"/>
                        <a:pt x="200" y="0"/>
                        <a:pt x="200" y="0"/>
                      </a:cubicBezTo>
                      <a:cubicBezTo>
                        <a:pt x="200" y="1"/>
                        <a:pt x="200" y="1"/>
                        <a:pt x="200" y="1"/>
                      </a:cubicBezTo>
                      <a:cubicBezTo>
                        <a:pt x="200" y="1"/>
                        <a:pt x="200" y="1"/>
                        <a:pt x="200" y="0"/>
                      </a:cubicBezTo>
                      <a:cubicBezTo>
                        <a:pt x="193" y="23"/>
                        <a:pt x="160" y="23"/>
                        <a:pt x="153" y="0"/>
                      </a:cubicBezTo>
                      <a:cubicBezTo>
                        <a:pt x="153" y="1"/>
                        <a:pt x="153" y="1"/>
                        <a:pt x="153" y="1"/>
                      </a:cubicBezTo>
                      <a:cubicBezTo>
                        <a:pt x="153" y="0"/>
                        <a:pt x="153" y="0"/>
                        <a:pt x="153" y="0"/>
                      </a:cubicBezTo>
                      <a:cubicBezTo>
                        <a:pt x="153" y="1"/>
                        <a:pt x="153" y="1"/>
                        <a:pt x="153" y="1"/>
                      </a:cubicBezTo>
                      <a:cubicBezTo>
                        <a:pt x="153" y="1"/>
                        <a:pt x="153" y="1"/>
                        <a:pt x="153" y="0"/>
                      </a:cubicBezTo>
                      <a:cubicBezTo>
                        <a:pt x="146" y="22"/>
                        <a:pt x="113" y="23"/>
                        <a:pt x="106" y="0"/>
                      </a:cubicBezTo>
                      <a:cubicBezTo>
                        <a:pt x="106" y="0"/>
                        <a:pt x="106" y="1"/>
                        <a:pt x="106" y="1"/>
                      </a:cubicBezTo>
                      <a:cubicBezTo>
                        <a:pt x="106" y="1"/>
                        <a:pt x="106" y="1"/>
                        <a:pt x="106" y="0"/>
                      </a:cubicBezTo>
                      <a:cubicBezTo>
                        <a:pt x="106" y="1"/>
                        <a:pt x="106" y="1"/>
                        <a:pt x="106" y="1"/>
                      </a:cubicBezTo>
                      <a:cubicBezTo>
                        <a:pt x="106" y="0"/>
                        <a:pt x="106" y="0"/>
                        <a:pt x="106" y="0"/>
                      </a:cubicBezTo>
                      <a:cubicBezTo>
                        <a:pt x="99" y="23"/>
                        <a:pt x="66" y="23"/>
                        <a:pt x="59" y="0"/>
                      </a:cubicBezTo>
                      <a:cubicBezTo>
                        <a:pt x="59" y="1"/>
                        <a:pt x="59" y="1"/>
                        <a:pt x="59" y="1"/>
                      </a:cubicBezTo>
                      <a:cubicBezTo>
                        <a:pt x="59" y="1"/>
                        <a:pt x="59" y="1"/>
                        <a:pt x="59" y="1"/>
                      </a:cubicBezTo>
                      <a:cubicBezTo>
                        <a:pt x="59" y="0"/>
                        <a:pt x="59" y="0"/>
                        <a:pt x="59" y="0"/>
                      </a:cubicBezTo>
                      <a:cubicBezTo>
                        <a:pt x="59" y="0"/>
                        <a:pt x="59" y="0"/>
                        <a:pt x="59" y="0"/>
                      </a:cubicBezTo>
                      <a:cubicBezTo>
                        <a:pt x="56" y="12"/>
                        <a:pt x="44" y="19"/>
                        <a:pt x="32" y="17"/>
                      </a:cubicBezTo>
                      <a:cubicBezTo>
                        <a:pt x="32" y="17"/>
                        <a:pt x="32" y="17"/>
                        <a:pt x="32" y="17"/>
                      </a:cubicBezTo>
                      <a:cubicBezTo>
                        <a:pt x="23" y="16"/>
                        <a:pt x="15" y="9"/>
                        <a:pt x="12" y="0"/>
                      </a:cubicBezTo>
                      <a:cubicBezTo>
                        <a:pt x="10" y="7"/>
                        <a:pt x="6" y="12"/>
                        <a:pt x="0" y="15"/>
                      </a:cubicBezTo>
                      <a:cubicBezTo>
                        <a:pt x="13" y="26"/>
                        <a:pt x="13" y="26"/>
                        <a:pt x="13" y="26"/>
                      </a:cubicBezTo>
                      <a:cubicBezTo>
                        <a:pt x="37" y="26"/>
                        <a:pt x="37" y="26"/>
                        <a:pt x="37" y="26"/>
                      </a:cubicBezTo>
                      <a:cubicBezTo>
                        <a:pt x="288" y="26"/>
                        <a:pt x="288" y="26"/>
                        <a:pt x="288" y="26"/>
                      </a:cubicBezTo>
                      <a:cubicBezTo>
                        <a:pt x="382" y="26"/>
                        <a:pt x="382" y="26"/>
                        <a:pt x="382" y="26"/>
                      </a:cubicBezTo>
                      <a:cubicBezTo>
                        <a:pt x="404" y="26"/>
                        <a:pt x="423" y="20"/>
                        <a:pt x="441" y="10"/>
                      </a:cubicBezTo>
                      <a:cubicBezTo>
                        <a:pt x="438" y="7"/>
                        <a:pt x="436" y="4"/>
                        <a:pt x="435"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2" name="Freeform 149">
                  <a:extLst>
                    <a:ext uri="{FF2B5EF4-FFF2-40B4-BE49-F238E27FC236}">
                      <a16:creationId xmlns:a16="http://schemas.microsoft.com/office/drawing/2014/main" id="{B81C486D-7118-4A13-B8A1-CF10746AAD37}"/>
                    </a:ext>
                  </a:extLst>
                </p:cNvPr>
                <p:cNvSpPr>
                  <a:spLocks/>
                </p:cNvSpPr>
                <p:nvPr userDrawn="1"/>
              </p:nvSpPr>
              <p:spPr bwMode="auto">
                <a:xfrm>
                  <a:off x="6354" y="762"/>
                  <a:ext cx="18" cy="60"/>
                </a:xfrm>
                <a:custGeom>
                  <a:avLst/>
                  <a:gdLst>
                    <a:gd name="T0" fmla="*/ 18 w 18"/>
                    <a:gd name="T1" fmla="*/ 60 h 60"/>
                    <a:gd name="T2" fmla="*/ 0 w 18"/>
                    <a:gd name="T3" fmla="*/ 60 h 60"/>
                    <a:gd name="T4" fmla="*/ 9 w 18"/>
                    <a:gd name="T5" fmla="*/ 0 h 60"/>
                    <a:gd name="T6" fmla="*/ 18 w 18"/>
                    <a:gd name="T7" fmla="*/ 60 h 60"/>
                  </a:gdLst>
                  <a:ahLst/>
                  <a:cxnLst>
                    <a:cxn ang="0">
                      <a:pos x="T0" y="T1"/>
                    </a:cxn>
                    <a:cxn ang="0">
                      <a:pos x="T2" y="T3"/>
                    </a:cxn>
                    <a:cxn ang="0">
                      <a:pos x="T4" y="T5"/>
                    </a:cxn>
                    <a:cxn ang="0">
                      <a:pos x="T6" y="T7"/>
                    </a:cxn>
                  </a:cxnLst>
                  <a:rect l="0" t="0" r="r" b="b"/>
                  <a:pathLst>
                    <a:path w="18" h="60">
                      <a:moveTo>
                        <a:pt x="18" y="60"/>
                      </a:moveTo>
                      <a:lnTo>
                        <a:pt x="0" y="60"/>
                      </a:lnTo>
                      <a:lnTo>
                        <a:pt x="9" y="0"/>
                      </a:lnTo>
                      <a:lnTo>
                        <a:pt x="18" y="6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3" name="Freeform 150">
                  <a:extLst>
                    <a:ext uri="{FF2B5EF4-FFF2-40B4-BE49-F238E27FC236}">
                      <a16:creationId xmlns:a16="http://schemas.microsoft.com/office/drawing/2014/main" id="{450F7E0E-00B3-4FE4-BBCD-14A66F5EA688}"/>
                    </a:ext>
                  </a:extLst>
                </p:cNvPr>
                <p:cNvSpPr>
                  <a:spLocks/>
                </p:cNvSpPr>
                <p:nvPr userDrawn="1"/>
              </p:nvSpPr>
              <p:spPr bwMode="auto">
                <a:xfrm>
                  <a:off x="6333" y="841"/>
                  <a:ext cx="61" cy="168"/>
                </a:xfrm>
                <a:custGeom>
                  <a:avLst/>
                  <a:gdLst>
                    <a:gd name="T0" fmla="*/ 128 w 134"/>
                    <a:gd name="T1" fmla="*/ 0 h 372"/>
                    <a:gd name="T2" fmla="*/ 117 w 134"/>
                    <a:gd name="T3" fmla="*/ 0 h 372"/>
                    <a:gd name="T4" fmla="*/ 16 w 134"/>
                    <a:gd name="T5" fmla="*/ 0 h 372"/>
                    <a:gd name="T6" fmla="*/ 6 w 134"/>
                    <a:gd name="T7" fmla="*/ 0 h 372"/>
                    <a:gd name="T8" fmla="*/ 0 w 134"/>
                    <a:gd name="T9" fmla="*/ 5 h 372"/>
                    <a:gd name="T10" fmla="*/ 0 w 134"/>
                    <a:gd name="T11" fmla="*/ 372 h 372"/>
                    <a:gd name="T12" fmla="*/ 16 w 134"/>
                    <a:gd name="T13" fmla="*/ 372 h 372"/>
                    <a:gd name="T14" fmla="*/ 117 w 134"/>
                    <a:gd name="T15" fmla="*/ 372 h 372"/>
                    <a:gd name="T16" fmla="*/ 134 w 134"/>
                    <a:gd name="T17" fmla="*/ 372 h 372"/>
                    <a:gd name="T18" fmla="*/ 134 w 134"/>
                    <a:gd name="T19" fmla="*/ 5 h 372"/>
                    <a:gd name="T20" fmla="*/ 128 w 134"/>
                    <a:gd name="T21"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372">
                      <a:moveTo>
                        <a:pt x="128" y="0"/>
                      </a:moveTo>
                      <a:cubicBezTo>
                        <a:pt x="117" y="0"/>
                        <a:pt x="117" y="0"/>
                        <a:pt x="117" y="0"/>
                      </a:cubicBezTo>
                      <a:cubicBezTo>
                        <a:pt x="16" y="0"/>
                        <a:pt x="16" y="0"/>
                        <a:pt x="16" y="0"/>
                      </a:cubicBezTo>
                      <a:cubicBezTo>
                        <a:pt x="6" y="0"/>
                        <a:pt x="6" y="0"/>
                        <a:pt x="6" y="0"/>
                      </a:cubicBezTo>
                      <a:cubicBezTo>
                        <a:pt x="3" y="0"/>
                        <a:pt x="0" y="2"/>
                        <a:pt x="0" y="5"/>
                      </a:cubicBezTo>
                      <a:cubicBezTo>
                        <a:pt x="0" y="372"/>
                        <a:pt x="0" y="372"/>
                        <a:pt x="0" y="372"/>
                      </a:cubicBezTo>
                      <a:cubicBezTo>
                        <a:pt x="16" y="372"/>
                        <a:pt x="16" y="372"/>
                        <a:pt x="16" y="372"/>
                      </a:cubicBezTo>
                      <a:cubicBezTo>
                        <a:pt x="117" y="372"/>
                        <a:pt x="117" y="372"/>
                        <a:pt x="117" y="372"/>
                      </a:cubicBezTo>
                      <a:cubicBezTo>
                        <a:pt x="134" y="372"/>
                        <a:pt x="134" y="372"/>
                        <a:pt x="134" y="372"/>
                      </a:cubicBezTo>
                      <a:cubicBezTo>
                        <a:pt x="134" y="5"/>
                        <a:pt x="134" y="5"/>
                        <a:pt x="134" y="5"/>
                      </a:cubicBezTo>
                      <a:cubicBezTo>
                        <a:pt x="134" y="2"/>
                        <a:pt x="131" y="0"/>
                        <a:pt x="12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4" name="Freeform 151">
                  <a:extLst>
                    <a:ext uri="{FF2B5EF4-FFF2-40B4-BE49-F238E27FC236}">
                      <a16:creationId xmlns:a16="http://schemas.microsoft.com/office/drawing/2014/main" id="{3B972431-3A82-4495-BD4F-4A9E18872D2F}"/>
                    </a:ext>
                  </a:extLst>
                </p:cNvPr>
                <p:cNvSpPr>
                  <a:spLocks/>
                </p:cNvSpPr>
                <p:nvPr userDrawn="1"/>
              </p:nvSpPr>
              <p:spPr bwMode="auto">
                <a:xfrm>
                  <a:off x="6345" y="822"/>
                  <a:ext cx="36" cy="19"/>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5" name="Freeform 152">
                  <a:extLst>
                    <a:ext uri="{FF2B5EF4-FFF2-40B4-BE49-F238E27FC236}">
                      <a16:creationId xmlns:a16="http://schemas.microsoft.com/office/drawing/2014/main" id="{777CB8F9-8FD8-4BAA-B293-BDA7BFB97AEF}"/>
                    </a:ext>
                  </a:extLst>
                </p:cNvPr>
                <p:cNvSpPr>
                  <a:spLocks/>
                </p:cNvSpPr>
                <p:nvPr userDrawn="1"/>
              </p:nvSpPr>
              <p:spPr bwMode="auto">
                <a:xfrm>
                  <a:off x="6345" y="822"/>
                  <a:ext cx="36" cy="19"/>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6" name="Rectangle 153">
                  <a:extLst>
                    <a:ext uri="{FF2B5EF4-FFF2-40B4-BE49-F238E27FC236}">
                      <a16:creationId xmlns:a16="http://schemas.microsoft.com/office/drawing/2014/main" id="{78C14686-A269-4EE7-BCBA-1F5B297125CE}"/>
                    </a:ext>
                  </a:extLst>
                </p:cNvPr>
                <p:cNvSpPr>
                  <a:spLocks noChangeArrowheads="1"/>
                </p:cNvSpPr>
                <p:nvPr userDrawn="1"/>
              </p:nvSpPr>
              <p:spPr bwMode="auto">
                <a:xfrm>
                  <a:off x="6341" y="851"/>
                  <a:ext cx="4"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7" name="Rectangle 154">
                  <a:extLst>
                    <a:ext uri="{FF2B5EF4-FFF2-40B4-BE49-F238E27FC236}">
                      <a16:creationId xmlns:a16="http://schemas.microsoft.com/office/drawing/2014/main" id="{61657171-6EC4-4C1D-9D94-3E84FF8EB235}"/>
                    </a:ext>
                  </a:extLst>
                </p:cNvPr>
                <p:cNvSpPr>
                  <a:spLocks noChangeArrowheads="1"/>
                </p:cNvSpPr>
                <p:nvPr userDrawn="1"/>
              </p:nvSpPr>
              <p:spPr bwMode="auto">
                <a:xfrm>
                  <a:off x="6348" y="851"/>
                  <a:ext cx="3"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8" name="Rectangle 155">
                  <a:extLst>
                    <a:ext uri="{FF2B5EF4-FFF2-40B4-BE49-F238E27FC236}">
                      <a16:creationId xmlns:a16="http://schemas.microsoft.com/office/drawing/2014/main" id="{80C043C6-1C27-4DFA-B82D-688E7C50B01B}"/>
                    </a:ext>
                  </a:extLst>
                </p:cNvPr>
                <p:cNvSpPr>
                  <a:spLocks noChangeArrowheads="1"/>
                </p:cNvSpPr>
                <p:nvPr userDrawn="1"/>
              </p:nvSpPr>
              <p:spPr bwMode="auto">
                <a:xfrm>
                  <a:off x="6354" y="851"/>
                  <a:ext cx="4"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9" name="Rectangle 156">
                  <a:extLst>
                    <a:ext uri="{FF2B5EF4-FFF2-40B4-BE49-F238E27FC236}">
                      <a16:creationId xmlns:a16="http://schemas.microsoft.com/office/drawing/2014/main" id="{A7097C74-69A7-4F36-A7B9-49FB61D14B26}"/>
                    </a:ext>
                  </a:extLst>
                </p:cNvPr>
                <p:cNvSpPr>
                  <a:spLocks noChangeArrowheads="1"/>
                </p:cNvSpPr>
                <p:nvPr userDrawn="1"/>
              </p:nvSpPr>
              <p:spPr bwMode="auto">
                <a:xfrm>
                  <a:off x="6361" y="851"/>
                  <a:ext cx="4"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0" name="Rectangle 157">
                  <a:extLst>
                    <a:ext uri="{FF2B5EF4-FFF2-40B4-BE49-F238E27FC236}">
                      <a16:creationId xmlns:a16="http://schemas.microsoft.com/office/drawing/2014/main" id="{A7040A78-E4B7-472F-8A23-6B60CCC6AA67}"/>
                    </a:ext>
                  </a:extLst>
                </p:cNvPr>
                <p:cNvSpPr>
                  <a:spLocks noChangeArrowheads="1"/>
                </p:cNvSpPr>
                <p:nvPr userDrawn="1"/>
              </p:nvSpPr>
              <p:spPr bwMode="auto">
                <a:xfrm>
                  <a:off x="6368" y="851"/>
                  <a:ext cx="4"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1" name="Rectangle 158">
                  <a:extLst>
                    <a:ext uri="{FF2B5EF4-FFF2-40B4-BE49-F238E27FC236}">
                      <a16:creationId xmlns:a16="http://schemas.microsoft.com/office/drawing/2014/main" id="{4290B9EF-0B7B-45F6-97DE-1829C4D45471}"/>
                    </a:ext>
                  </a:extLst>
                </p:cNvPr>
                <p:cNvSpPr>
                  <a:spLocks noChangeArrowheads="1"/>
                </p:cNvSpPr>
                <p:nvPr userDrawn="1"/>
              </p:nvSpPr>
              <p:spPr bwMode="auto">
                <a:xfrm>
                  <a:off x="6375" y="851"/>
                  <a:ext cx="4"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2" name="Rectangle 159">
                  <a:extLst>
                    <a:ext uri="{FF2B5EF4-FFF2-40B4-BE49-F238E27FC236}">
                      <a16:creationId xmlns:a16="http://schemas.microsoft.com/office/drawing/2014/main" id="{96132D21-A192-4806-8FDC-22EFC867F217}"/>
                    </a:ext>
                  </a:extLst>
                </p:cNvPr>
                <p:cNvSpPr>
                  <a:spLocks noChangeArrowheads="1"/>
                </p:cNvSpPr>
                <p:nvPr userDrawn="1"/>
              </p:nvSpPr>
              <p:spPr bwMode="auto">
                <a:xfrm>
                  <a:off x="6381" y="851"/>
                  <a:ext cx="4"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3" name="Freeform 160">
                  <a:extLst>
                    <a:ext uri="{FF2B5EF4-FFF2-40B4-BE49-F238E27FC236}">
                      <a16:creationId xmlns:a16="http://schemas.microsoft.com/office/drawing/2014/main" id="{47F46071-0D9A-4DE2-A75B-1FE6B164335F}"/>
                    </a:ext>
                  </a:extLst>
                </p:cNvPr>
                <p:cNvSpPr>
                  <a:spLocks noEditPoints="1"/>
                </p:cNvSpPr>
                <p:nvPr userDrawn="1"/>
              </p:nvSpPr>
              <p:spPr bwMode="auto">
                <a:xfrm>
                  <a:off x="6260" y="839"/>
                  <a:ext cx="73" cy="170"/>
                </a:xfrm>
                <a:custGeom>
                  <a:avLst/>
                  <a:gdLst>
                    <a:gd name="T0" fmla="*/ 67 w 73"/>
                    <a:gd name="T1" fmla="*/ 26 h 170"/>
                    <a:gd name="T2" fmla="*/ 38 w 73"/>
                    <a:gd name="T3" fmla="*/ 10 h 170"/>
                    <a:gd name="T4" fmla="*/ 35 w 73"/>
                    <a:gd name="T5" fmla="*/ 0 h 170"/>
                    <a:gd name="T6" fmla="*/ 6 w 73"/>
                    <a:gd name="T7" fmla="*/ 26 h 170"/>
                    <a:gd name="T8" fmla="*/ 73 w 73"/>
                    <a:gd name="T9" fmla="*/ 170 h 170"/>
                    <a:gd name="T10" fmla="*/ 54 w 73"/>
                    <a:gd name="T11" fmla="*/ 54 h 170"/>
                    <a:gd name="T12" fmla="*/ 54 w 73"/>
                    <a:gd name="T13" fmla="*/ 65 h 170"/>
                    <a:gd name="T14" fmla="*/ 46 w 73"/>
                    <a:gd name="T15" fmla="*/ 83 h 170"/>
                    <a:gd name="T16" fmla="*/ 46 w 73"/>
                    <a:gd name="T17" fmla="*/ 83 h 170"/>
                    <a:gd name="T18" fmla="*/ 46 w 73"/>
                    <a:gd name="T19" fmla="*/ 116 h 170"/>
                    <a:gd name="T20" fmla="*/ 14 w 73"/>
                    <a:gd name="T21" fmla="*/ 54 h 170"/>
                    <a:gd name="T22" fmla="*/ 14 w 73"/>
                    <a:gd name="T23" fmla="*/ 65 h 170"/>
                    <a:gd name="T24" fmla="*/ 6 w 73"/>
                    <a:gd name="T25" fmla="*/ 83 h 170"/>
                    <a:gd name="T26" fmla="*/ 6 w 73"/>
                    <a:gd name="T27" fmla="*/ 83 h 170"/>
                    <a:gd name="T28" fmla="*/ 6 w 73"/>
                    <a:gd name="T29" fmla="*/ 116 h 170"/>
                    <a:gd name="T30" fmla="*/ 14 w 73"/>
                    <a:gd name="T31" fmla="*/ 134 h 170"/>
                    <a:gd name="T32" fmla="*/ 6 w 73"/>
                    <a:gd name="T33" fmla="*/ 165 h 170"/>
                    <a:gd name="T34" fmla="*/ 15 w 73"/>
                    <a:gd name="T35" fmla="*/ 165 h 170"/>
                    <a:gd name="T36" fmla="*/ 15 w 73"/>
                    <a:gd name="T37" fmla="*/ 165 h 170"/>
                    <a:gd name="T38" fmla="*/ 21 w 73"/>
                    <a:gd name="T39" fmla="*/ 145 h 170"/>
                    <a:gd name="T40" fmla="*/ 24 w 73"/>
                    <a:gd name="T41" fmla="*/ 145 h 170"/>
                    <a:gd name="T42" fmla="*/ 20 w 73"/>
                    <a:gd name="T43" fmla="*/ 134 h 170"/>
                    <a:gd name="T44" fmla="*/ 27 w 73"/>
                    <a:gd name="T45" fmla="*/ 116 h 170"/>
                    <a:gd name="T46" fmla="*/ 27 w 73"/>
                    <a:gd name="T47" fmla="*/ 116 h 170"/>
                    <a:gd name="T48" fmla="*/ 27 w 73"/>
                    <a:gd name="T49" fmla="*/ 83 h 170"/>
                    <a:gd name="T50" fmla="*/ 20 w 73"/>
                    <a:gd name="T51" fmla="*/ 65 h 170"/>
                    <a:gd name="T52" fmla="*/ 20 w 73"/>
                    <a:gd name="T53" fmla="*/ 54 h 170"/>
                    <a:gd name="T54" fmla="*/ 32 w 73"/>
                    <a:gd name="T55" fmla="*/ 165 h 170"/>
                    <a:gd name="T56" fmla="*/ 32 w 73"/>
                    <a:gd name="T57" fmla="*/ 165 h 170"/>
                    <a:gd name="T58" fmla="*/ 38 w 73"/>
                    <a:gd name="T59" fmla="*/ 145 h 170"/>
                    <a:gd name="T60" fmla="*/ 33 w 73"/>
                    <a:gd name="T61" fmla="*/ 120 h 170"/>
                    <a:gd name="T62" fmla="*/ 33 w 73"/>
                    <a:gd name="T63" fmla="*/ 116 h 170"/>
                    <a:gd name="T64" fmla="*/ 41 w 73"/>
                    <a:gd name="T65" fmla="*/ 98 h 170"/>
                    <a:gd name="T66" fmla="*/ 41 w 73"/>
                    <a:gd name="T67" fmla="*/ 98 h 170"/>
                    <a:gd name="T68" fmla="*/ 41 w 73"/>
                    <a:gd name="T69" fmla="*/ 65 h 170"/>
                    <a:gd name="T70" fmla="*/ 33 w 73"/>
                    <a:gd name="T71" fmla="*/ 40 h 170"/>
                    <a:gd name="T72" fmla="*/ 41 w 73"/>
                    <a:gd name="T73" fmla="*/ 165 h 170"/>
                    <a:gd name="T74" fmla="*/ 46 w 73"/>
                    <a:gd name="T75" fmla="*/ 120 h 170"/>
                    <a:gd name="T76" fmla="*/ 46 w 73"/>
                    <a:gd name="T77" fmla="*/ 120 h 170"/>
                    <a:gd name="T78" fmla="*/ 50 w 73"/>
                    <a:gd name="T79" fmla="*/ 145 h 170"/>
                    <a:gd name="T80" fmla="*/ 52 w 73"/>
                    <a:gd name="T81" fmla="*/ 145 h 170"/>
                    <a:gd name="T82" fmla="*/ 58 w 73"/>
                    <a:gd name="T83" fmla="*/ 165 h 170"/>
                    <a:gd name="T84" fmla="*/ 67 w 73"/>
                    <a:gd name="T85" fmla="*/ 165 h 170"/>
                    <a:gd name="T86" fmla="*/ 67 w 73"/>
                    <a:gd name="T87" fmla="*/ 165 h 170"/>
                    <a:gd name="T88" fmla="*/ 67 w 73"/>
                    <a:gd name="T89" fmla="*/ 120 h 170"/>
                    <a:gd name="T90" fmla="*/ 59 w 73"/>
                    <a:gd name="T91" fmla="*/ 101 h 170"/>
                    <a:gd name="T92" fmla="*/ 59 w 73"/>
                    <a:gd name="T93" fmla="*/ 98 h 170"/>
                    <a:gd name="T94" fmla="*/ 67 w 73"/>
                    <a:gd name="T95" fmla="*/ 80 h 170"/>
                    <a:gd name="T96" fmla="*/ 67 w 73"/>
                    <a:gd name="T97" fmla="*/ 80 h 170"/>
                    <a:gd name="T98" fmla="*/ 67 w 73"/>
                    <a:gd name="T99" fmla="*/ 4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3" h="170">
                      <a:moveTo>
                        <a:pt x="73" y="37"/>
                      </a:moveTo>
                      <a:lnTo>
                        <a:pt x="73" y="32"/>
                      </a:lnTo>
                      <a:lnTo>
                        <a:pt x="67" y="32"/>
                      </a:lnTo>
                      <a:lnTo>
                        <a:pt x="67" y="26"/>
                      </a:lnTo>
                      <a:lnTo>
                        <a:pt x="61" y="26"/>
                      </a:lnTo>
                      <a:lnTo>
                        <a:pt x="61" y="20"/>
                      </a:lnTo>
                      <a:lnTo>
                        <a:pt x="38" y="20"/>
                      </a:lnTo>
                      <a:lnTo>
                        <a:pt x="38" y="10"/>
                      </a:lnTo>
                      <a:lnTo>
                        <a:pt x="49" y="10"/>
                      </a:lnTo>
                      <a:lnTo>
                        <a:pt x="38" y="2"/>
                      </a:lnTo>
                      <a:lnTo>
                        <a:pt x="38" y="0"/>
                      </a:lnTo>
                      <a:lnTo>
                        <a:pt x="35" y="0"/>
                      </a:lnTo>
                      <a:lnTo>
                        <a:pt x="35" y="20"/>
                      </a:lnTo>
                      <a:lnTo>
                        <a:pt x="12" y="20"/>
                      </a:lnTo>
                      <a:lnTo>
                        <a:pt x="12" y="26"/>
                      </a:lnTo>
                      <a:lnTo>
                        <a:pt x="6" y="26"/>
                      </a:lnTo>
                      <a:lnTo>
                        <a:pt x="6" y="32"/>
                      </a:lnTo>
                      <a:lnTo>
                        <a:pt x="0" y="32"/>
                      </a:lnTo>
                      <a:lnTo>
                        <a:pt x="0" y="170"/>
                      </a:lnTo>
                      <a:lnTo>
                        <a:pt x="73" y="170"/>
                      </a:lnTo>
                      <a:lnTo>
                        <a:pt x="73" y="37"/>
                      </a:lnTo>
                      <a:close/>
                      <a:moveTo>
                        <a:pt x="46" y="40"/>
                      </a:moveTo>
                      <a:lnTo>
                        <a:pt x="54" y="40"/>
                      </a:lnTo>
                      <a:lnTo>
                        <a:pt x="54" y="54"/>
                      </a:lnTo>
                      <a:lnTo>
                        <a:pt x="46" y="54"/>
                      </a:lnTo>
                      <a:lnTo>
                        <a:pt x="46" y="40"/>
                      </a:lnTo>
                      <a:close/>
                      <a:moveTo>
                        <a:pt x="46" y="65"/>
                      </a:moveTo>
                      <a:lnTo>
                        <a:pt x="54" y="65"/>
                      </a:lnTo>
                      <a:lnTo>
                        <a:pt x="54" y="80"/>
                      </a:lnTo>
                      <a:lnTo>
                        <a:pt x="46" y="80"/>
                      </a:lnTo>
                      <a:lnTo>
                        <a:pt x="46" y="65"/>
                      </a:lnTo>
                      <a:close/>
                      <a:moveTo>
                        <a:pt x="46" y="83"/>
                      </a:moveTo>
                      <a:lnTo>
                        <a:pt x="54" y="83"/>
                      </a:lnTo>
                      <a:lnTo>
                        <a:pt x="54" y="98"/>
                      </a:lnTo>
                      <a:lnTo>
                        <a:pt x="46" y="98"/>
                      </a:lnTo>
                      <a:lnTo>
                        <a:pt x="46" y="83"/>
                      </a:lnTo>
                      <a:close/>
                      <a:moveTo>
                        <a:pt x="46" y="101"/>
                      </a:moveTo>
                      <a:lnTo>
                        <a:pt x="54" y="101"/>
                      </a:lnTo>
                      <a:lnTo>
                        <a:pt x="54" y="116"/>
                      </a:lnTo>
                      <a:lnTo>
                        <a:pt x="46" y="116"/>
                      </a:lnTo>
                      <a:lnTo>
                        <a:pt x="46" y="101"/>
                      </a:lnTo>
                      <a:close/>
                      <a:moveTo>
                        <a:pt x="6" y="40"/>
                      </a:moveTo>
                      <a:lnTo>
                        <a:pt x="14" y="40"/>
                      </a:lnTo>
                      <a:lnTo>
                        <a:pt x="14" y="54"/>
                      </a:lnTo>
                      <a:lnTo>
                        <a:pt x="6" y="54"/>
                      </a:lnTo>
                      <a:lnTo>
                        <a:pt x="6" y="40"/>
                      </a:lnTo>
                      <a:close/>
                      <a:moveTo>
                        <a:pt x="6" y="65"/>
                      </a:moveTo>
                      <a:lnTo>
                        <a:pt x="14" y="65"/>
                      </a:lnTo>
                      <a:lnTo>
                        <a:pt x="14" y="80"/>
                      </a:lnTo>
                      <a:lnTo>
                        <a:pt x="6" y="80"/>
                      </a:lnTo>
                      <a:lnTo>
                        <a:pt x="6" y="65"/>
                      </a:lnTo>
                      <a:close/>
                      <a:moveTo>
                        <a:pt x="6" y="83"/>
                      </a:moveTo>
                      <a:lnTo>
                        <a:pt x="14" y="83"/>
                      </a:lnTo>
                      <a:lnTo>
                        <a:pt x="14" y="98"/>
                      </a:lnTo>
                      <a:lnTo>
                        <a:pt x="6" y="98"/>
                      </a:lnTo>
                      <a:lnTo>
                        <a:pt x="6" y="83"/>
                      </a:lnTo>
                      <a:close/>
                      <a:moveTo>
                        <a:pt x="6" y="101"/>
                      </a:moveTo>
                      <a:lnTo>
                        <a:pt x="14" y="101"/>
                      </a:lnTo>
                      <a:lnTo>
                        <a:pt x="14" y="116"/>
                      </a:lnTo>
                      <a:lnTo>
                        <a:pt x="6" y="116"/>
                      </a:lnTo>
                      <a:lnTo>
                        <a:pt x="6" y="101"/>
                      </a:lnTo>
                      <a:close/>
                      <a:moveTo>
                        <a:pt x="6" y="120"/>
                      </a:moveTo>
                      <a:lnTo>
                        <a:pt x="14" y="120"/>
                      </a:lnTo>
                      <a:lnTo>
                        <a:pt x="14" y="134"/>
                      </a:lnTo>
                      <a:lnTo>
                        <a:pt x="6" y="134"/>
                      </a:lnTo>
                      <a:lnTo>
                        <a:pt x="6" y="120"/>
                      </a:lnTo>
                      <a:close/>
                      <a:moveTo>
                        <a:pt x="9" y="165"/>
                      </a:moveTo>
                      <a:lnTo>
                        <a:pt x="6" y="165"/>
                      </a:lnTo>
                      <a:lnTo>
                        <a:pt x="6" y="145"/>
                      </a:lnTo>
                      <a:lnTo>
                        <a:pt x="9" y="145"/>
                      </a:lnTo>
                      <a:lnTo>
                        <a:pt x="9" y="165"/>
                      </a:lnTo>
                      <a:close/>
                      <a:moveTo>
                        <a:pt x="15" y="165"/>
                      </a:moveTo>
                      <a:lnTo>
                        <a:pt x="12" y="165"/>
                      </a:lnTo>
                      <a:lnTo>
                        <a:pt x="12" y="145"/>
                      </a:lnTo>
                      <a:lnTo>
                        <a:pt x="15" y="145"/>
                      </a:lnTo>
                      <a:lnTo>
                        <a:pt x="15" y="165"/>
                      </a:lnTo>
                      <a:close/>
                      <a:moveTo>
                        <a:pt x="21" y="165"/>
                      </a:moveTo>
                      <a:lnTo>
                        <a:pt x="18" y="165"/>
                      </a:lnTo>
                      <a:lnTo>
                        <a:pt x="18" y="145"/>
                      </a:lnTo>
                      <a:lnTo>
                        <a:pt x="21" y="145"/>
                      </a:lnTo>
                      <a:lnTo>
                        <a:pt x="21" y="165"/>
                      </a:lnTo>
                      <a:close/>
                      <a:moveTo>
                        <a:pt x="26" y="165"/>
                      </a:moveTo>
                      <a:lnTo>
                        <a:pt x="24" y="165"/>
                      </a:lnTo>
                      <a:lnTo>
                        <a:pt x="24" y="145"/>
                      </a:lnTo>
                      <a:lnTo>
                        <a:pt x="26" y="145"/>
                      </a:lnTo>
                      <a:lnTo>
                        <a:pt x="26" y="165"/>
                      </a:lnTo>
                      <a:close/>
                      <a:moveTo>
                        <a:pt x="27" y="134"/>
                      </a:moveTo>
                      <a:lnTo>
                        <a:pt x="20" y="134"/>
                      </a:lnTo>
                      <a:lnTo>
                        <a:pt x="20" y="120"/>
                      </a:lnTo>
                      <a:lnTo>
                        <a:pt x="27" y="120"/>
                      </a:lnTo>
                      <a:lnTo>
                        <a:pt x="27" y="134"/>
                      </a:lnTo>
                      <a:close/>
                      <a:moveTo>
                        <a:pt x="27" y="116"/>
                      </a:moveTo>
                      <a:lnTo>
                        <a:pt x="20" y="116"/>
                      </a:lnTo>
                      <a:lnTo>
                        <a:pt x="20" y="101"/>
                      </a:lnTo>
                      <a:lnTo>
                        <a:pt x="27" y="101"/>
                      </a:lnTo>
                      <a:lnTo>
                        <a:pt x="27" y="116"/>
                      </a:lnTo>
                      <a:close/>
                      <a:moveTo>
                        <a:pt x="27" y="98"/>
                      </a:moveTo>
                      <a:lnTo>
                        <a:pt x="20" y="98"/>
                      </a:lnTo>
                      <a:lnTo>
                        <a:pt x="20" y="83"/>
                      </a:lnTo>
                      <a:lnTo>
                        <a:pt x="27" y="83"/>
                      </a:lnTo>
                      <a:lnTo>
                        <a:pt x="27" y="98"/>
                      </a:lnTo>
                      <a:close/>
                      <a:moveTo>
                        <a:pt x="27" y="80"/>
                      </a:moveTo>
                      <a:lnTo>
                        <a:pt x="20" y="80"/>
                      </a:lnTo>
                      <a:lnTo>
                        <a:pt x="20" y="65"/>
                      </a:lnTo>
                      <a:lnTo>
                        <a:pt x="27" y="65"/>
                      </a:lnTo>
                      <a:lnTo>
                        <a:pt x="27" y="80"/>
                      </a:lnTo>
                      <a:close/>
                      <a:moveTo>
                        <a:pt x="27" y="54"/>
                      </a:moveTo>
                      <a:lnTo>
                        <a:pt x="20" y="54"/>
                      </a:lnTo>
                      <a:lnTo>
                        <a:pt x="20" y="40"/>
                      </a:lnTo>
                      <a:lnTo>
                        <a:pt x="27" y="40"/>
                      </a:lnTo>
                      <a:lnTo>
                        <a:pt x="27" y="54"/>
                      </a:lnTo>
                      <a:close/>
                      <a:moveTo>
                        <a:pt x="32" y="165"/>
                      </a:moveTo>
                      <a:lnTo>
                        <a:pt x="29" y="165"/>
                      </a:lnTo>
                      <a:lnTo>
                        <a:pt x="29" y="145"/>
                      </a:lnTo>
                      <a:lnTo>
                        <a:pt x="32" y="145"/>
                      </a:lnTo>
                      <a:lnTo>
                        <a:pt x="32" y="165"/>
                      </a:lnTo>
                      <a:close/>
                      <a:moveTo>
                        <a:pt x="38" y="165"/>
                      </a:moveTo>
                      <a:lnTo>
                        <a:pt x="35" y="165"/>
                      </a:lnTo>
                      <a:lnTo>
                        <a:pt x="35" y="145"/>
                      </a:lnTo>
                      <a:lnTo>
                        <a:pt x="38" y="145"/>
                      </a:lnTo>
                      <a:lnTo>
                        <a:pt x="38" y="165"/>
                      </a:lnTo>
                      <a:close/>
                      <a:moveTo>
                        <a:pt x="41" y="134"/>
                      </a:moveTo>
                      <a:lnTo>
                        <a:pt x="33" y="134"/>
                      </a:lnTo>
                      <a:lnTo>
                        <a:pt x="33" y="120"/>
                      </a:lnTo>
                      <a:lnTo>
                        <a:pt x="41" y="120"/>
                      </a:lnTo>
                      <a:lnTo>
                        <a:pt x="41" y="134"/>
                      </a:lnTo>
                      <a:close/>
                      <a:moveTo>
                        <a:pt x="41" y="116"/>
                      </a:moveTo>
                      <a:lnTo>
                        <a:pt x="33" y="116"/>
                      </a:lnTo>
                      <a:lnTo>
                        <a:pt x="33" y="101"/>
                      </a:lnTo>
                      <a:lnTo>
                        <a:pt x="41" y="101"/>
                      </a:lnTo>
                      <a:lnTo>
                        <a:pt x="41" y="116"/>
                      </a:lnTo>
                      <a:close/>
                      <a:moveTo>
                        <a:pt x="41" y="98"/>
                      </a:moveTo>
                      <a:lnTo>
                        <a:pt x="33" y="98"/>
                      </a:lnTo>
                      <a:lnTo>
                        <a:pt x="33" y="83"/>
                      </a:lnTo>
                      <a:lnTo>
                        <a:pt x="41" y="83"/>
                      </a:lnTo>
                      <a:lnTo>
                        <a:pt x="41" y="98"/>
                      </a:lnTo>
                      <a:close/>
                      <a:moveTo>
                        <a:pt x="41" y="80"/>
                      </a:moveTo>
                      <a:lnTo>
                        <a:pt x="33" y="80"/>
                      </a:lnTo>
                      <a:lnTo>
                        <a:pt x="33" y="65"/>
                      </a:lnTo>
                      <a:lnTo>
                        <a:pt x="41" y="65"/>
                      </a:lnTo>
                      <a:lnTo>
                        <a:pt x="41" y="80"/>
                      </a:lnTo>
                      <a:close/>
                      <a:moveTo>
                        <a:pt x="41" y="54"/>
                      </a:moveTo>
                      <a:lnTo>
                        <a:pt x="33" y="54"/>
                      </a:lnTo>
                      <a:lnTo>
                        <a:pt x="33" y="40"/>
                      </a:lnTo>
                      <a:lnTo>
                        <a:pt x="41" y="40"/>
                      </a:lnTo>
                      <a:lnTo>
                        <a:pt x="41" y="54"/>
                      </a:lnTo>
                      <a:close/>
                      <a:moveTo>
                        <a:pt x="44" y="165"/>
                      </a:moveTo>
                      <a:lnTo>
                        <a:pt x="41" y="165"/>
                      </a:lnTo>
                      <a:lnTo>
                        <a:pt x="41" y="145"/>
                      </a:lnTo>
                      <a:lnTo>
                        <a:pt x="44" y="145"/>
                      </a:lnTo>
                      <a:lnTo>
                        <a:pt x="44" y="165"/>
                      </a:lnTo>
                      <a:close/>
                      <a:moveTo>
                        <a:pt x="46" y="120"/>
                      </a:moveTo>
                      <a:lnTo>
                        <a:pt x="54" y="120"/>
                      </a:lnTo>
                      <a:lnTo>
                        <a:pt x="54" y="134"/>
                      </a:lnTo>
                      <a:lnTo>
                        <a:pt x="46" y="134"/>
                      </a:lnTo>
                      <a:lnTo>
                        <a:pt x="46" y="120"/>
                      </a:lnTo>
                      <a:close/>
                      <a:moveTo>
                        <a:pt x="50" y="165"/>
                      </a:moveTo>
                      <a:lnTo>
                        <a:pt x="47" y="165"/>
                      </a:lnTo>
                      <a:lnTo>
                        <a:pt x="47" y="145"/>
                      </a:lnTo>
                      <a:lnTo>
                        <a:pt x="50" y="145"/>
                      </a:lnTo>
                      <a:lnTo>
                        <a:pt x="50" y="165"/>
                      </a:lnTo>
                      <a:close/>
                      <a:moveTo>
                        <a:pt x="55" y="165"/>
                      </a:moveTo>
                      <a:lnTo>
                        <a:pt x="52" y="165"/>
                      </a:lnTo>
                      <a:lnTo>
                        <a:pt x="52" y="145"/>
                      </a:lnTo>
                      <a:lnTo>
                        <a:pt x="55" y="145"/>
                      </a:lnTo>
                      <a:lnTo>
                        <a:pt x="55" y="165"/>
                      </a:lnTo>
                      <a:close/>
                      <a:moveTo>
                        <a:pt x="61" y="165"/>
                      </a:moveTo>
                      <a:lnTo>
                        <a:pt x="58" y="165"/>
                      </a:lnTo>
                      <a:lnTo>
                        <a:pt x="58" y="145"/>
                      </a:lnTo>
                      <a:lnTo>
                        <a:pt x="61" y="145"/>
                      </a:lnTo>
                      <a:lnTo>
                        <a:pt x="61" y="165"/>
                      </a:lnTo>
                      <a:close/>
                      <a:moveTo>
                        <a:pt x="67" y="165"/>
                      </a:moveTo>
                      <a:lnTo>
                        <a:pt x="64" y="165"/>
                      </a:lnTo>
                      <a:lnTo>
                        <a:pt x="64" y="145"/>
                      </a:lnTo>
                      <a:lnTo>
                        <a:pt x="67" y="145"/>
                      </a:lnTo>
                      <a:lnTo>
                        <a:pt x="67" y="165"/>
                      </a:lnTo>
                      <a:close/>
                      <a:moveTo>
                        <a:pt x="67" y="134"/>
                      </a:moveTo>
                      <a:lnTo>
                        <a:pt x="59" y="134"/>
                      </a:lnTo>
                      <a:lnTo>
                        <a:pt x="59" y="120"/>
                      </a:lnTo>
                      <a:lnTo>
                        <a:pt x="67" y="120"/>
                      </a:lnTo>
                      <a:lnTo>
                        <a:pt x="67" y="134"/>
                      </a:lnTo>
                      <a:close/>
                      <a:moveTo>
                        <a:pt x="67" y="116"/>
                      </a:moveTo>
                      <a:lnTo>
                        <a:pt x="59" y="116"/>
                      </a:lnTo>
                      <a:lnTo>
                        <a:pt x="59" y="101"/>
                      </a:lnTo>
                      <a:lnTo>
                        <a:pt x="67" y="101"/>
                      </a:lnTo>
                      <a:lnTo>
                        <a:pt x="67" y="116"/>
                      </a:lnTo>
                      <a:close/>
                      <a:moveTo>
                        <a:pt x="67" y="98"/>
                      </a:moveTo>
                      <a:lnTo>
                        <a:pt x="59" y="98"/>
                      </a:lnTo>
                      <a:lnTo>
                        <a:pt x="59" y="83"/>
                      </a:lnTo>
                      <a:lnTo>
                        <a:pt x="67" y="83"/>
                      </a:lnTo>
                      <a:lnTo>
                        <a:pt x="67" y="98"/>
                      </a:lnTo>
                      <a:close/>
                      <a:moveTo>
                        <a:pt x="67" y="80"/>
                      </a:moveTo>
                      <a:lnTo>
                        <a:pt x="59" y="80"/>
                      </a:lnTo>
                      <a:lnTo>
                        <a:pt x="59" y="65"/>
                      </a:lnTo>
                      <a:lnTo>
                        <a:pt x="67" y="65"/>
                      </a:lnTo>
                      <a:lnTo>
                        <a:pt x="67" y="80"/>
                      </a:lnTo>
                      <a:close/>
                      <a:moveTo>
                        <a:pt x="67" y="54"/>
                      </a:moveTo>
                      <a:lnTo>
                        <a:pt x="59" y="54"/>
                      </a:lnTo>
                      <a:lnTo>
                        <a:pt x="59" y="40"/>
                      </a:lnTo>
                      <a:lnTo>
                        <a:pt x="67" y="40"/>
                      </a:lnTo>
                      <a:lnTo>
                        <a:pt x="67" y="54"/>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4" name="Rectangle 161">
                  <a:extLst>
                    <a:ext uri="{FF2B5EF4-FFF2-40B4-BE49-F238E27FC236}">
                      <a16:creationId xmlns:a16="http://schemas.microsoft.com/office/drawing/2014/main" id="{9D2C3F28-402A-448E-80E7-103F3B2E1851}"/>
                    </a:ext>
                  </a:extLst>
                </p:cNvPr>
                <p:cNvSpPr>
                  <a:spLocks noChangeArrowheads="1"/>
                </p:cNvSpPr>
                <p:nvPr userDrawn="1"/>
              </p:nvSpPr>
              <p:spPr bwMode="auto">
                <a:xfrm>
                  <a:off x="6394" y="869"/>
                  <a:ext cx="66" cy="14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5" name="Rectangle 162">
                  <a:extLst>
                    <a:ext uri="{FF2B5EF4-FFF2-40B4-BE49-F238E27FC236}">
                      <a16:creationId xmlns:a16="http://schemas.microsoft.com/office/drawing/2014/main" id="{23B4C09C-5FA1-4E00-A015-75900EC1CD86}"/>
                    </a:ext>
                  </a:extLst>
                </p:cNvPr>
                <p:cNvSpPr>
                  <a:spLocks noChangeArrowheads="1"/>
                </p:cNvSpPr>
                <p:nvPr userDrawn="1"/>
              </p:nvSpPr>
              <p:spPr bwMode="auto">
                <a:xfrm>
                  <a:off x="6400" y="863"/>
                  <a:ext cx="54" cy="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6" name="Rectangle 163">
                  <a:extLst>
                    <a:ext uri="{FF2B5EF4-FFF2-40B4-BE49-F238E27FC236}">
                      <a16:creationId xmlns:a16="http://schemas.microsoft.com/office/drawing/2014/main" id="{2408A2FC-747F-4183-B8FA-59F0C3F9DAAC}"/>
                    </a:ext>
                  </a:extLst>
                </p:cNvPr>
                <p:cNvSpPr>
                  <a:spLocks noChangeArrowheads="1"/>
                </p:cNvSpPr>
                <p:nvPr userDrawn="1"/>
              </p:nvSpPr>
              <p:spPr bwMode="auto">
                <a:xfrm>
                  <a:off x="6405" y="857"/>
                  <a:ext cx="44" cy="6"/>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7" name="Freeform 164">
                  <a:extLst>
                    <a:ext uri="{FF2B5EF4-FFF2-40B4-BE49-F238E27FC236}">
                      <a16:creationId xmlns:a16="http://schemas.microsoft.com/office/drawing/2014/main" id="{679C7B11-CA11-4CB3-8597-65C9C1A5A7E4}"/>
                    </a:ext>
                  </a:extLst>
                </p:cNvPr>
                <p:cNvSpPr>
                  <a:spLocks/>
                </p:cNvSpPr>
                <p:nvPr userDrawn="1"/>
              </p:nvSpPr>
              <p:spPr bwMode="auto">
                <a:xfrm>
                  <a:off x="6399" y="906"/>
                  <a:ext cx="6" cy="9"/>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8" name="Freeform 165">
                  <a:extLst>
                    <a:ext uri="{FF2B5EF4-FFF2-40B4-BE49-F238E27FC236}">
                      <a16:creationId xmlns:a16="http://schemas.microsoft.com/office/drawing/2014/main" id="{1F1BBECA-9622-4EC7-86C9-72D6AE96312E}"/>
                    </a:ext>
                  </a:extLst>
                </p:cNvPr>
                <p:cNvSpPr>
                  <a:spLocks/>
                </p:cNvSpPr>
                <p:nvPr userDrawn="1"/>
              </p:nvSpPr>
              <p:spPr bwMode="auto">
                <a:xfrm>
                  <a:off x="6409" y="906"/>
                  <a:ext cx="6" cy="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9" name="Freeform 166">
                  <a:extLst>
                    <a:ext uri="{FF2B5EF4-FFF2-40B4-BE49-F238E27FC236}">
                      <a16:creationId xmlns:a16="http://schemas.microsoft.com/office/drawing/2014/main" id="{F99D4FA5-0E7E-48C4-9328-8B7351C6D884}"/>
                    </a:ext>
                  </a:extLst>
                </p:cNvPr>
                <p:cNvSpPr>
                  <a:spLocks/>
                </p:cNvSpPr>
                <p:nvPr userDrawn="1"/>
              </p:nvSpPr>
              <p:spPr bwMode="auto">
                <a:xfrm>
                  <a:off x="6419" y="906"/>
                  <a:ext cx="6" cy="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0" name="Freeform 167">
                  <a:extLst>
                    <a:ext uri="{FF2B5EF4-FFF2-40B4-BE49-F238E27FC236}">
                      <a16:creationId xmlns:a16="http://schemas.microsoft.com/office/drawing/2014/main" id="{A3A57459-B048-422D-A742-52FEE8DF0B09}"/>
                    </a:ext>
                  </a:extLst>
                </p:cNvPr>
                <p:cNvSpPr>
                  <a:spLocks/>
                </p:cNvSpPr>
                <p:nvPr userDrawn="1"/>
              </p:nvSpPr>
              <p:spPr bwMode="auto">
                <a:xfrm>
                  <a:off x="6429" y="906"/>
                  <a:ext cx="6" cy="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1" name="Freeform 168">
                  <a:extLst>
                    <a:ext uri="{FF2B5EF4-FFF2-40B4-BE49-F238E27FC236}">
                      <a16:creationId xmlns:a16="http://schemas.microsoft.com/office/drawing/2014/main" id="{28FCF87A-894E-4398-9607-D303D17440AD}"/>
                    </a:ext>
                  </a:extLst>
                </p:cNvPr>
                <p:cNvSpPr>
                  <a:spLocks/>
                </p:cNvSpPr>
                <p:nvPr userDrawn="1"/>
              </p:nvSpPr>
              <p:spPr bwMode="auto">
                <a:xfrm>
                  <a:off x="6439" y="906"/>
                  <a:ext cx="6" cy="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2" name="Freeform 169">
                  <a:extLst>
                    <a:ext uri="{FF2B5EF4-FFF2-40B4-BE49-F238E27FC236}">
                      <a16:creationId xmlns:a16="http://schemas.microsoft.com/office/drawing/2014/main" id="{0D4423C7-51D8-495C-B2BA-B7D86A58EFF5}"/>
                    </a:ext>
                  </a:extLst>
                </p:cNvPr>
                <p:cNvSpPr>
                  <a:spLocks/>
                </p:cNvSpPr>
                <p:nvPr userDrawn="1"/>
              </p:nvSpPr>
              <p:spPr bwMode="auto">
                <a:xfrm>
                  <a:off x="6449" y="906"/>
                  <a:ext cx="6" cy="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3" name="Freeform 170">
                  <a:extLst>
                    <a:ext uri="{FF2B5EF4-FFF2-40B4-BE49-F238E27FC236}">
                      <a16:creationId xmlns:a16="http://schemas.microsoft.com/office/drawing/2014/main" id="{FC0944EF-AFE5-4AE6-8DE1-0FB96683D619}"/>
                    </a:ext>
                  </a:extLst>
                </p:cNvPr>
                <p:cNvSpPr>
                  <a:spLocks/>
                </p:cNvSpPr>
                <p:nvPr userDrawn="1"/>
              </p:nvSpPr>
              <p:spPr bwMode="auto">
                <a:xfrm>
                  <a:off x="6399" y="918"/>
                  <a:ext cx="6" cy="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4" name="Freeform 171">
                  <a:extLst>
                    <a:ext uri="{FF2B5EF4-FFF2-40B4-BE49-F238E27FC236}">
                      <a16:creationId xmlns:a16="http://schemas.microsoft.com/office/drawing/2014/main" id="{CD6B0CAC-4685-4E7C-9356-B8E78F6C6B69}"/>
                    </a:ext>
                  </a:extLst>
                </p:cNvPr>
                <p:cNvSpPr>
                  <a:spLocks/>
                </p:cNvSpPr>
                <p:nvPr userDrawn="1"/>
              </p:nvSpPr>
              <p:spPr bwMode="auto">
                <a:xfrm>
                  <a:off x="6409" y="918"/>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5" name="Freeform 172">
                  <a:extLst>
                    <a:ext uri="{FF2B5EF4-FFF2-40B4-BE49-F238E27FC236}">
                      <a16:creationId xmlns:a16="http://schemas.microsoft.com/office/drawing/2014/main" id="{FAB0DDDF-5FE1-4047-99FC-3045CEEB168B}"/>
                    </a:ext>
                  </a:extLst>
                </p:cNvPr>
                <p:cNvSpPr>
                  <a:spLocks/>
                </p:cNvSpPr>
                <p:nvPr userDrawn="1"/>
              </p:nvSpPr>
              <p:spPr bwMode="auto">
                <a:xfrm>
                  <a:off x="6419" y="918"/>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6" name="Freeform 173">
                  <a:extLst>
                    <a:ext uri="{FF2B5EF4-FFF2-40B4-BE49-F238E27FC236}">
                      <a16:creationId xmlns:a16="http://schemas.microsoft.com/office/drawing/2014/main" id="{73DF7C07-AF51-4CAC-A687-BF497D7F3531}"/>
                    </a:ext>
                  </a:extLst>
                </p:cNvPr>
                <p:cNvSpPr>
                  <a:spLocks/>
                </p:cNvSpPr>
                <p:nvPr userDrawn="1"/>
              </p:nvSpPr>
              <p:spPr bwMode="auto">
                <a:xfrm>
                  <a:off x="6429" y="918"/>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7" name="Freeform 174">
                  <a:extLst>
                    <a:ext uri="{FF2B5EF4-FFF2-40B4-BE49-F238E27FC236}">
                      <a16:creationId xmlns:a16="http://schemas.microsoft.com/office/drawing/2014/main" id="{AB1C6424-84E5-48A3-9906-6F5E1EBFE3FB}"/>
                    </a:ext>
                  </a:extLst>
                </p:cNvPr>
                <p:cNvSpPr>
                  <a:spLocks/>
                </p:cNvSpPr>
                <p:nvPr userDrawn="1"/>
              </p:nvSpPr>
              <p:spPr bwMode="auto">
                <a:xfrm>
                  <a:off x="6439" y="918"/>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8" name="Freeform 175">
                  <a:extLst>
                    <a:ext uri="{FF2B5EF4-FFF2-40B4-BE49-F238E27FC236}">
                      <a16:creationId xmlns:a16="http://schemas.microsoft.com/office/drawing/2014/main" id="{218DD677-8A14-4222-90AB-57CCDD022934}"/>
                    </a:ext>
                  </a:extLst>
                </p:cNvPr>
                <p:cNvSpPr>
                  <a:spLocks/>
                </p:cNvSpPr>
                <p:nvPr userDrawn="1"/>
              </p:nvSpPr>
              <p:spPr bwMode="auto">
                <a:xfrm>
                  <a:off x="6449" y="918"/>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9" name="Freeform 176">
                  <a:extLst>
                    <a:ext uri="{FF2B5EF4-FFF2-40B4-BE49-F238E27FC236}">
                      <a16:creationId xmlns:a16="http://schemas.microsoft.com/office/drawing/2014/main" id="{D262A6D4-B8B1-4342-8A2F-E6425A819FD9}"/>
                    </a:ext>
                  </a:extLst>
                </p:cNvPr>
                <p:cNvSpPr>
                  <a:spLocks/>
                </p:cNvSpPr>
                <p:nvPr userDrawn="1"/>
              </p:nvSpPr>
              <p:spPr bwMode="auto">
                <a:xfrm>
                  <a:off x="6399" y="931"/>
                  <a:ext cx="6" cy="8"/>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0" name="Freeform 177">
                  <a:extLst>
                    <a:ext uri="{FF2B5EF4-FFF2-40B4-BE49-F238E27FC236}">
                      <a16:creationId xmlns:a16="http://schemas.microsoft.com/office/drawing/2014/main" id="{44942FD4-4F3C-4759-8484-7BA592A27A2B}"/>
                    </a:ext>
                  </a:extLst>
                </p:cNvPr>
                <p:cNvSpPr>
                  <a:spLocks/>
                </p:cNvSpPr>
                <p:nvPr userDrawn="1"/>
              </p:nvSpPr>
              <p:spPr bwMode="auto">
                <a:xfrm>
                  <a:off x="6409" y="931"/>
                  <a:ext cx="6" cy="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1" name="Freeform 178">
                  <a:extLst>
                    <a:ext uri="{FF2B5EF4-FFF2-40B4-BE49-F238E27FC236}">
                      <a16:creationId xmlns:a16="http://schemas.microsoft.com/office/drawing/2014/main" id="{E3D733AF-E2C8-4E8D-9EE8-C3576471BD16}"/>
                    </a:ext>
                  </a:extLst>
                </p:cNvPr>
                <p:cNvSpPr>
                  <a:spLocks/>
                </p:cNvSpPr>
                <p:nvPr userDrawn="1"/>
              </p:nvSpPr>
              <p:spPr bwMode="auto">
                <a:xfrm>
                  <a:off x="6419" y="931"/>
                  <a:ext cx="6" cy="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2" name="Freeform 179">
                  <a:extLst>
                    <a:ext uri="{FF2B5EF4-FFF2-40B4-BE49-F238E27FC236}">
                      <a16:creationId xmlns:a16="http://schemas.microsoft.com/office/drawing/2014/main" id="{80DC24C8-3F8F-4CDA-B2C4-40B72CA271EB}"/>
                    </a:ext>
                  </a:extLst>
                </p:cNvPr>
                <p:cNvSpPr>
                  <a:spLocks/>
                </p:cNvSpPr>
                <p:nvPr userDrawn="1"/>
              </p:nvSpPr>
              <p:spPr bwMode="auto">
                <a:xfrm>
                  <a:off x="6429" y="931"/>
                  <a:ext cx="6" cy="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3" name="Freeform 180">
                  <a:extLst>
                    <a:ext uri="{FF2B5EF4-FFF2-40B4-BE49-F238E27FC236}">
                      <a16:creationId xmlns:a16="http://schemas.microsoft.com/office/drawing/2014/main" id="{ABAF1B29-78E8-4607-A004-95890153B80E}"/>
                    </a:ext>
                  </a:extLst>
                </p:cNvPr>
                <p:cNvSpPr>
                  <a:spLocks/>
                </p:cNvSpPr>
                <p:nvPr userDrawn="1"/>
              </p:nvSpPr>
              <p:spPr bwMode="auto">
                <a:xfrm>
                  <a:off x="6439" y="931"/>
                  <a:ext cx="6" cy="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4" name="Freeform 181">
                  <a:extLst>
                    <a:ext uri="{FF2B5EF4-FFF2-40B4-BE49-F238E27FC236}">
                      <a16:creationId xmlns:a16="http://schemas.microsoft.com/office/drawing/2014/main" id="{E62D81F8-55F6-4951-927D-79A99F747824}"/>
                    </a:ext>
                  </a:extLst>
                </p:cNvPr>
                <p:cNvSpPr>
                  <a:spLocks/>
                </p:cNvSpPr>
                <p:nvPr userDrawn="1"/>
              </p:nvSpPr>
              <p:spPr bwMode="auto">
                <a:xfrm>
                  <a:off x="6449" y="931"/>
                  <a:ext cx="6" cy="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5" name="Freeform 182">
                  <a:extLst>
                    <a:ext uri="{FF2B5EF4-FFF2-40B4-BE49-F238E27FC236}">
                      <a16:creationId xmlns:a16="http://schemas.microsoft.com/office/drawing/2014/main" id="{94D26A18-2EC5-4410-B3F4-F4935EECD78D}"/>
                    </a:ext>
                  </a:extLst>
                </p:cNvPr>
                <p:cNvSpPr>
                  <a:spLocks/>
                </p:cNvSpPr>
                <p:nvPr userDrawn="1"/>
              </p:nvSpPr>
              <p:spPr bwMode="auto">
                <a:xfrm>
                  <a:off x="6399" y="943"/>
                  <a:ext cx="6" cy="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6" name="Freeform 183">
                  <a:extLst>
                    <a:ext uri="{FF2B5EF4-FFF2-40B4-BE49-F238E27FC236}">
                      <a16:creationId xmlns:a16="http://schemas.microsoft.com/office/drawing/2014/main" id="{5E418A97-2F14-4E14-AA4B-9689B06A0C78}"/>
                    </a:ext>
                  </a:extLst>
                </p:cNvPr>
                <p:cNvSpPr>
                  <a:spLocks/>
                </p:cNvSpPr>
                <p:nvPr userDrawn="1"/>
              </p:nvSpPr>
              <p:spPr bwMode="auto">
                <a:xfrm>
                  <a:off x="6409" y="943"/>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7" name="Freeform 184">
                  <a:extLst>
                    <a:ext uri="{FF2B5EF4-FFF2-40B4-BE49-F238E27FC236}">
                      <a16:creationId xmlns:a16="http://schemas.microsoft.com/office/drawing/2014/main" id="{7BF275DA-47FD-4E1E-AEC4-D5A35C7B718F}"/>
                    </a:ext>
                  </a:extLst>
                </p:cNvPr>
                <p:cNvSpPr>
                  <a:spLocks/>
                </p:cNvSpPr>
                <p:nvPr userDrawn="1"/>
              </p:nvSpPr>
              <p:spPr bwMode="auto">
                <a:xfrm>
                  <a:off x="6419" y="943"/>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8" name="Freeform 185">
                  <a:extLst>
                    <a:ext uri="{FF2B5EF4-FFF2-40B4-BE49-F238E27FC236}">
                      <a16:creationId xmlns:a16="http://schemas.microsoft.com/office/drawing/2014/main" id="{0806447E-FB2C-4132-AFC5-7710853F8B3E}"/>
                    </a:ext>
                  </a:extLst>
                </p:cNvPr>
                <p:cNvSpPr>
                  <a:spLocks/>
                </p:cNvSpPr>
                <p:nvPr userDrawn="1"/>
              </p:nvSpPr>
              <p:spPr bwMode="auto">
                <a:xfrm>
                  <a:off x="6429" y="943"/>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9" name="Freeform 186">
                  <a:extLst>
                    <a:ext uri="{FF2B5EF4-FFF2-40B4-BE49-F238E27FC236}">
                      <a16:creationId xmlns:a16="http://schemas.microsoft.com/office/drawing/2014/main" id="{5704FEE6-53A0-41F8-8E39-860816986856}"/>
                    </a:ext>
                  </a:extLst>
                </p:cNvPr>
                <p:cNvSpPr>
                  <a:spLocks/>
                </p:cNvSpPr>
                <p:nvPr userDrawn="1"/>
              </p:nvSpPr>
              <p:spPr bwMode="auto">
                <a:xfrm>
                  <a:off x="6439" y="943"/>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0" name="Freeform 187">
                  <a:extLst>
                    <a:ext uri="{FF2B5EF4-FFF2-40B4-BE49-F238E27FC236}">
                      <a16:creationId xmlns:a16="http://schemas.microsoft.com/office/drawing/2014/main" id="{2B2FCC14-0241-4326-8A71-17D952532204}"/>
                    </a:ext>
                  </a:extLst>
                </p:cNvPr>
                <p:cNvSpPr>
                  <a:spLocks/>
                </p:cNvSpPr>
                <p:nvPr userDrawn="1"/>
              </p:nvSpPr>
              <p:spPr bwMode="auto">
                <a:xfrm>
                  <a:off x="6449" y="943"/>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188">
                  <a:extLst>
                    <a:ext uri="{FF2B5EF4-FFF2-40B4-BE49-F238E27FC236}">
                      <a16:creationId xmlns:a16="http://schemas.microsoft.com/office/drawing/2014/main" id="{1B462744-07BA-471E-997E-BC712489374D}"/>
                    </a:ext>
                  </a:extLst>
                </p:cNvPr>
                <p:cNvSpPr>
                  <a:spLocks/>
                </p:cNvSpPr>
                <p:nvPr userDrawn="1"/>
              </p:nvSpPr>
              <p:spPr bwMode="auto">
                <a:xfrm>
                  <a:off x="6399" y="956"/>
                  <a:ext cx="6" cy="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189">
                  <a:extLst>
                    <a:ext uri="{FF2B5EF4-FFF2-40B4-BE49-F238E27FC236}">
                      <a16:creationId xmlns:a16="http://schemas.microsoft.com/office/drawing/2014/main" id="{CDBBFF47-AE9F-4523-BBEC-61E7013BA31E}"/>
                    </a:ext>
                  </a:extLst>
                </p:cNvPr>
                <p:cNvSpPr>
                  <a:spLocks/>
                </p:cNvSpPr>
                <p:nvPr userDrawn="1"/>
              </p:nvSpPr>
              <p:spPr bwMode="auto">
                <a:xfrm>
                  <a:off x="6409" y="956"/>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190">
                  <a:extLst>
                    <a:ext uri="{FF2B5EF4-FFF2-40B4-BE49-F238E27FC236}">
                      <a16:creationId xmlns:a16="http://schemas.microsoft.com/office/drawing/2014/main" id="{E5DB62A5-30D7-4D49-8F71-BDAAB0405C6B}"/>
                    </a:ext>
                  </a:extLst>
                </p:cNvPr>
                <p:cNvSpPr>
                  <a:spLocks/>
                </p:cNvSpPr>
                <p:nvPr userDrawn="1"/>
              </p:nvSpPr>
              <p:spPr bwMode="auto">
                <a:xfrm>
                  <a:off x="6419" y="956"/>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91">
                  <a:extLst>
                    <a:ext uri="{FF2B5EF4-FFF2-40B4-BE49-F238E27FC236}">
                      <a16:creationId xmlns:a16="http://schemas.microsoft.com/office/drawing/2014/main" id="{A2ECCF62-1BB5-4022-AD7D-62F9333D078C}"/>
                    </a:ext>
                  </a:extLst>
                </p:cNvPr>
                <p:cNvSpPr>
                  <a:spLocks/>
                </p:cNvSpPr>
                <p:nvPr userDrawn="1"/>
              </p:nvSpPr>
              <p:spPr bwMode="auto">
                <a:xfrm>
                  <a:off x="6429" y="956"/>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92">
                  <a:extLst>
                    <a:ext uri="{FF2B5EF4-FFF2-40B4-BE49-F238E27FC236}">
                      <a16:creationId xmlns:a16="http://schemas.microsoft.com/office/drawing/2014/main" id="{20D848C9-9B4E-4805-8B7B-E8C6C0A60A3F}"/>
                    </a:ext>
                  </a:extLst>
                </p:cNvPr>
                <p:cNvSpPr>
                  <a:spLocks/>
                </p:cNvSpPr>
                <p:nvPr userDrawn="1"/>
              </p:nvSpPr>
              <p:spPr bwMode="auto">
                <a:xfrm>
                  <a:off x="6439" y="956"/>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193">
                  <a:extLst>
                    <a:ext uri="{FF2B5EF4-FFF2-40B4-BE49-F238E27FC236}">
                      <a16:creationId xmlns:a16="http://schemas.microsoft.com/office/drawing/2014/main" id="{DF79A1B7-4C66-498E-8A20-5B12F1E0613C}"/>
                    </a:ext>
                  </a:extLst>
                </p:cNvPr>
                <p:cNvSpPr>
                  <a:spLocks/>
                </p:cNvSpPr>
                <p:nvPr userDrawn="1"/>
              </p:nvSpPr>
              <p:spPr bwMode="auto">
                <a:xfrm>
                  <a:off x="6449" y="956"/>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Freeform 194">
                  <a:extLst>
                    <a:ext uri="{FF2B5EF4-FFF2-40B4-BE49-F238E27FC236}">
                      <a16:creationId xmlns:a16="http://schemas.microsoft.com/office/drawing/2014/main" id="{E6A9F2C6-6DFF-4588-9C51-538264191B09}"/>
                    </a:ext>
                  </a:extLst>
                </p:cNvPr>
                <p:cNvSpPr>
                  <a:spLocks/>
                </p:cNvSpPr>
                <p:nvPr userDrawn="1"/>
              </p:nvSpPr>
              <p:spPr bwMode="auto">
                <a:xfrm>
                  <a:off x="6399" y="969"/>
                  <a:ext cx="6" cy="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Freeform 195">
                  <a:extLst>
                    <a:ext uri="{FF2B5EF4-FFF2-40B4-BE49-F238E27FC236}">
                      <a16:creationId xmlns:a16="http://schemas.microsoft.com/office/drawing/2014/main" id="{FB8FB081-7CAA-4EC9-9CFE-EC102F62BE77}"/>
                    </a:ext>
                  </a:extLst>
                </p:cNvPr>
                <p:cNvSpPr>
                  <a:spLocks/>
                </p:cNvSpPr>
                <p:nvPr userDrawn="1"/>
              </p:nvSpPr>
              <p:spPr bwMode="auto">
                <a:xfrm>
                  <a:off x="6409" y="969"/>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Freeform 196">
                  <a:extLst>
                    <a:ext uri="{FF2B5EF4-FFF2-40B4-BE49-F238E27FC236}">
                      <a16:creationId xmlns:a16="http://schemas.microsoft.com/office/drawing/2014/main" id="{265B30BE-498A-4548-BC77-26188F760DDC}"/>
                    </a:ext>
                  </a:extLst>
                </p:cNvPr>
                <p:cNvSpPr>
                  <a:spLocks/>
                </p:cNvSpPr>
                <p:nvPr userDrawn="1"/>
              </p:nvSpPr>
              <p:spPr bwMode="auto">
                <a:xfrm>
                  <a:off x="6419" y="969"/>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Freeform 197">
                  <a:extLst>
                    <a:ext uri="{FF2B5EF4-FFF2-40B4-BE49-F238E27FC236}">
                      <a16:creationId xmlns:a16="http://schemas.microsoft.com/office/drawing/2014/main" id="{0E73DC51-FA30-4D9B-B6D9-C32E6B3A257A}"/>
                    </a:ext>
                  </a:extLst>
                </p:cNvPr>
                <p:cNvSpPr>
                  <a:spLocks/>
                </p:cNvSpPr>
                <p:nvPr userDrawn="1"/>
              </p:nvSpPr>
              <p:spPr bwMode="auto">
                <a:xfrm>
                  <a:off x="6429" y="969"/>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 name="Freeform 198">
                  <a:extLst>
                    <a:ext uri="{FF2B5EF4-FFF2-40B4-BE49-F238E27FC236}">
                      <a16:creationId xmlns:a16="http://schemas.microsoft.com/office/drawing/2014/main" id="{7F5C1F66-2DBD-4D18-BADA-580084E80B65}"/>
                    </a:ext>
                  </a:extLst>
                </p:cNvPr>
                <p:cNvSpPr>
                  <a:spLocks/>
                </p:cNvSpPr>
                <p:nvPr userDrawn="1"/>
              </p:nvSpPr>
              <p:spPr bwMode="auto">
                <a:xfrm>
                  <a:off x="6439" y="969"/>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 name="Freeform 199">
                  <a:extLst>
                    <a:ext uri="{FF2B5EF4-FFF2-40B4-BE49-F238E27FC236}">
                      <a16:creationId xmlns:a16="http://schemas.microsoft.com/office/drawing/2014/main" id="{073880C2-946E-4FB5-858E-27D379660148}"/>
                    </a:ext>
                  </a:extLst>
                </p:cNvPr>
                <p:cNvSpPr>
                  <a:spLocks/>
                </p:cNvSpPr>
                <p:nvPr userDrawn="1"/>
              </p:nvSpPr>
              <p:spPr bwMode="auto">
                <a:xfrm>
                  <a:off x="6449" y="969"/>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 name="Freeform 200">
                  <a:extLst>
                    <a:ext uri="{FF2B5EF4-FFF2-40B4-BE49-F238E27FC236}">
                      <a16:creationId xmlns:a16="http://schemas.microsoft.com/office/drawing/2014/main" id="{24836996-1F73-499D-AABF-99DCEE64E55E}"/>
                    </a:ext>
                  </a:extLst>
                </p:cNvPr>
                <p:cNvSpPr>
                  <a:spLocks/>
                </p:cNvSpPr>
                <p:nvPr userDrawn="1"/>
              </p:nvSpPr>
              <p:spPr bwMode="auto">
                <a:xfrm>
                  <a:off x="6399" y="981"/>
                  <a:ext cx="6" cy="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 name="Freeform 201">
                  <a:extLst>
                    <a:ext uri="{FF2B5EF4-FFF2-40B4-BE49-F238E27FC236}">
                      <a16:creationId xmlns:a16="http://schemas.microsoft.com/office/drawing/2014/main" id="{33E19F03-DC55-48B6-909B-255F58C2FDDA}"/>
                    </a:ext>
                  </a:extLst>
                </p:cNvPr>
                <p:cNvSpPr>
                  <a:spLocks/>
                </p:cNvSpPr>
                <p:nvPr userDrawn="1"/>
              </p:nvSpPr>
              <p:spPr bwMode="auto">
                <a:xfrm>
                  <a:off x="6409" y="981"/>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 name="Freeform 202">
                  <a:extLst>
                    <a:ext uri="{FF2B5EF4-FFF2-40B4-BE49-F238E27FC236}">
                      <a16:creationId xmlns:a16="http://schemas.microsoft.com/office/drawing/2014/main" id="{BA3D9E32-EFF6-470C-A5D3-47F0C4820E1A}"/>
                    </a:ext>
                  </a:extLst>
                </p:cNvPr>
                <p:cNvSpPr>
                  <a:spLocks/>
                </p:cNvSpPr>
                <p:nvPr userDrawn="1"/>
              </p:nvSpPr>
              <p:spPr bwMode="auto">
                <a:xfrm>
                  <a:off x="6419" y="981"/>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 name="Freeform 203">
                  <a:extLst>
                    <a:ext uri="{FF2B5EF4-FFF2-40B4-BE49-F238E27FC236}">
                      <a16:creationId xmlns:a16="http://schemas.microsoft.com/office/drawing/2014/main" id="{BF734E77-C8D7-414B-9932-1BAF4398AFC3}"/>
                    </a:ext>
                  </a:extLst>
                </p:cNvPr>
                <p:cNvSpPr>
                  <a:spLocks/>
                </p:cNvSpPr>
                <p:nvPr userDrawn="1"/>
              </p:nvSpPr>
              <p:spPr bwMode="auto">
                <a:xfrm>
                  <a:off x="6429" y="981"/>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 name="Freeform 204">
                  <a:extLst>
                    <a:ext uri="{FF2B5EF4-FFF2-40B4-BE49-F238E27FC236}">
                      <a16:creationId xmlns:a16="http://schemas.microsoft.com/office/drawing/2014/main" id="{EC59CC30-763E-45F8-8F0A-902F4E7B07BB}"/>
                    </a:ext>
                  </a:extLst>
                </p:cNvPr>
                <p:cNvSpPr>
                  <a:spLocks/>
                </p:cNvSpPr>
                <p:nvPr userDrawn="1"/>
              </p:nvSpPr>
              <p:spPr bwMode="auto">
                <a:xfrm>
                  <a:off x="6439" y="981"/>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8" name="Freeform 206">
                <a:extLst>
                  <a:ext uri="{FF2B5EF4-FFF2-40B4-BE49-F238E27FC236}">
                    <a16:creationId xmlns:a16="http://schemas.microsoft.com/office/drawing/2014/main" id="{3DC29407-1B2B-4EA1-9B7C-0361E7C95F0E}"/>
                  </a:ext>
                </a:extLst>
              </p:cNvPr>
              <p:cNvSpPr>
                <a:spLocks/>
              </p:cNvSpPr>
              <p:nvPr userDrawn="1"/>
            </p:nvSpPr>
            <p:spPr bwMode="auto">
              <a:xfrm>
                <a:off x="6449" y="981"/>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 name="Freeform 207">
                <a:extLst>
                  <a:ext uri="{FF2B5EF4-FFF2-40B4-BE49-F238E27FC236}">
                    <a16:creationId xmlns:a16="http://schemas.microsoft.com/office/drawing/2014/main" id="{34A5EEA8-273D-4DDE-AF4E-980CE389B441}"/>
                  </a:ext>
                </a:extLst>
              </p:cNvPr>
              <p:cNvSpPr>
                <a:spLocks/>
              </p:cNvSpPr>
              <p:nvPr userDrawn="1"/>
            </p:nvSpPr>
            <p:spPr bwMode="auto">
              <a:xfrm>
                <a:off x="6399" y="994"/>
                <a:ext cx="6" cy="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 name="Freeform 208">
                <a:extLst>
                  <a:ext uri="{FF2B5EF4-FFF2-40B4-BE49-F238E27FC236}">
                    <a16:creationId xmlns:a16="http://schemas.microsoft.com/office/drawing/2014/main" id="{C6B5AAB3-1562-4CB3-A945-2B1D8E16C239}"/>
                  </a:ext>
                </a:extLst>
              </p:cNvPr>
              <p:cNvSpPr>
                <a:spLocks/>
              </p:cNvSpPr>
              <p:nvPr userDrawn="1"/>
            </p:nvSpPr>
            <p:spPr bwMode="auto">
              <a:xfrm>
                <a:off x="6409" y="994"/>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 name="Freeform 209">
                <a:extLst>
                  <a:ext uri="{FF2B5EF4-FFF2-40B4-BE49-F238E27FC236}">
                    <a16:creationId xmlns:a16="http://schemas.microsoft.com/office/drawing/2014/main" id="{ACD033BD-0BDB-4767-A4AD-F6A52EA47DFF}"/>
                  </a:ext>
                </a:extLst>
              </p:cNvPr>
              <p:cNvSpPr>
                <a:spLocks/>
              </p:cNvSpPr>
              <p:nvPr userDrawn="1"/>
            </p:nvSpPr>
            <p:spPr bwMode="auto">
              <a:xfrm>
                <a:off x="6419" y="994"/>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 name="Freeform 210">
                <a:extLst>
                  <a:ext uri="{FF2B5EF4-FFF2-40B4-BE49-F238E27FC236}">
                    <a16:creationId xmlns:a16="http://schemas.microsoft.com/office/drawing/2014/main" id="{8263A67C-5E43-41AA-83EF-2042051F9ECE}"/>
                  </a:ext>
                </a:extLst>
              </p:cNvPr>
              <p:cNvSpPr>
                <a:spLocks/>
              </p:cNvSpPr>
              <p:nvPr userDrawn="1"/>
            </p:nvSpPr>
            <p:spPr bwMode="auto">
              <a:xfrm>
                <a:off x="6429" y="994"/>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 name="Freeform 211">
                <a:extLst>
                  <a:ext uri="{FF2B5EF4-FFF2-40B4-BE49-F238E27FC236}">
                    <a16:creationId xmlns:a16="http://schemas.microsoft.com/office/drawing/2014/main" id="{A722E5B7-E7D7-4F98-8565-8637B05C6D57}"/>
                  </a:ext>
                </a:extLst>
              </p:cNvPr>
              <p:cNvSpPr>
                <a:spLocks/>
              </p:cNvSpPr>
              <p:nvPr userDrawn="1"/>
            </p:nvSpPr>
            <p:spPr bwMode="auto">
              <a:xfrm>
                <a:off x="6439" y="994"/>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 name="Freeform 212">
                <a:extLst>
                  <a:ext uri="{FF2B5EF4-FFF2-40B4-BE49-F238E27FC236}">
                    <a16:creationId xmlns:a16="http://schemas.microsoft.com/office/drawing/2014/main" id="{9B114B29-778E-4A03-87BC-69C1B9B1D57F}"/>
                  </a:ext>
                </a:extLst>
              </p:cNvPr>
              <p:cNvSpPr>
                <a:spLocks/>
              </p:cNvSpPr>
              <p:nvPr userDrawn="1"/>
            </p:nvSpPr>
            <p:spPr bwMode="auto">
              <a:xfrm>
                <a:off x="6449" y="994"/>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 name="Freeform 213">
                <a:extLst>
                  <a:ext uri="{FF2B5EF4-FFF2-40B4-BE49-F238E27FC236}">
                    <a16:creationId xmlns:a16="http://schemas.microsoft.com/office/drawing/2014/main" id="{AF49776E-1818-4148-BB56-20D88120F413}"/>
                  </a:ext>
                </a:extLst>
              </p:cNvPr>
              <p:cNvSpPr>
                <a:spLocks/>
              </p:cNvSpPr>
              <p:nvPr userDrawn="1"/>
            </p:nvSpPr>
            <p:spPr bwMode="auto">
              <a:xfrm>
                <a:off x="6399" y="880"/>
                <a:ext cx="6" cy="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 name="Freeform 214">
                <a:extLst>
                  <a:ext uri="{FF2B5EF4-FFF2-40B4-BE49-F238E27FC236}">
                    <a16:creationId xmlns:a16="http://schemas.microsoft.com/office/drawing/2014/main" id="{56E40CF7-81FF-4AEF-A691-6972050B9A90}"/>
                  </a:ext>
                </a:extLst>
              </p:cNvPr>
              <p:cNvSpPr>
                <a:spLocks/>
              </p:cNvSpPr>
              <p:nvPr userDrawn="1"/>
            </p:nvSpPr>
            <p:spPr bwMode="auto">
              <a:xfrm>
                <a:off x="6409" y="880"/>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 name="Freeform 215">
                <a:extLst>
                  <a:ext uri="{FF2B5EF4-FFF2-40B4-BE49-F238E27FC236}">
                    <a16:creationId xmlns:a16="http://schemas.microsoft.com/office/drawing/2014/main" id="{FBAFE93B-0BA6-4911-999C-CD34138653E3}"/>
                  </a:ext>
                </a:extLst>
              </p:cNvPr>
              <p:cNvSpPr>
                <a:spLocks/>
              </p:cNvSpPr>
              <p:nvPr userDrawn="1"/>
            </p:nvSpPr>
            <p:spPr bwMode="auto">
              <a:xfrm>
                <a:off x="6419" y="880"/>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 name="Freeform 216">
                <a:extLst>
                  <a:ext uri="{FF2B5EF4-FFF2-40B4-BE49-F238E27FC236}">
                    <a16:creationId xmlns:a16="http://schemas.microsoft.com/office/drawing/2014/main" id="{8F093229-7736-4224-8D46-7609B017E144}"/>
                  </a:ext>
                </a:extLst>
              </p:cNvPr>
              <p:cNvSpPr>
                <a:spLocks/>
              </p:cNvSpPr>
              <p:nvPr userDrawn="1"/>
            </p:nvSpPr>
            <p:spPr bwMode="auto">
              <a:xfrm>
                <a:off x="6429" y="880"/>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217">
                <a:extLst>
                  <a:ext uri="{FF2B5EF4-FFF2-40B4-BE49-F238E27FC236}">
                    <a16:creationId xmlns:a16="http://schemas.microsoft.com/office/drawing/2014/main" id="{62B31CDA-AD40-44D0-A705-E8D7474D0ABE}"/>
                  </a:ext>
                </a:extLst>
              </p:cNvPr>
              <p:cNvSpPr>
                <a:spLocks/>
              </p:cNvSpPr>
              <p:nvPr userDrawn="1"/>
            </p:nvSpPr>
            <p:spPr bwMode="auto">
              <a:xfrm>
                <a:off x="6439" y="880"/>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218">
                <a:extLst>
                  <a:ext uri="{FF2B5EF4-FFF2-40B4-BE49-F238E27FC236}">
                    <a16:creationId xmlns:a16="http://schemas.microsoft.com/office/drawing/2014/main" id="{76C13460-5895-48E4-8BA0-BC795AD1152D}"/>
                  </a:ext>
                </a:extLst>
              </p:cNvPr>
              <p:cNvSpPr>
                <a:spLocks/>
              </p:cNvSpPr>
              <p:nvPr userDrawn="1"/>
            </p:nvSpPr>
            <p:spPr bwMode="auto">
              <a:xfrm>
                <a:off x="6449" y="880"/>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 name="Freeform 219">
                <a:extLst>
                  <a:ext uri="{FF2B5EF4-FFF2-40B4-BE49-F238E27FC236}">
                    <a16:creationId xmlns:a16="http://schemas.microsoft.com/office/drawing/2014/main" id="{7E786016-D613-4516-AF0D-48603C33B7CA}"/>
                  </a:ext>
                </a:extLst>
              </p:cNvPr>
              <p:cNvSpPr>
                <a:spLocks/>
              </p:cNvSpPr>
              <p:nvPr userDrawn="1"/>
            </p:nvSpPr>
            <p:spPr bwMode="auto">
              <a:xfrm>
                <a:off x="6399" y="893"/>
                <a:ext cx="6" cy="9"/>
              </a:xfrm>
              <a:custGeom>
                <a:avLst/>
                <a:gdLst>
                  <a:gd name="T0" fmla="*/ 6 w 13"/>
                  <a:gd name="T1" fmla="*/ 0 h 20"/>
                  <a:gd name="T2" fmla="*/ 0 w 13"/>
                  <a:gd name="T3" fmla="*/ 7 h 20"/>
                  <a:gd name="T4" fmla="*/ 0 w 13"/>
                  <a:gd name="T5" fmla="*/ 20 h 20"/>
                  <a:gd name="T6" fmla="*/ 13 w 13"/>
                  <a:gd name="T7" fmla="*/ 20 h 20"/>
                  <a:gd name="T8" fmla="*/ 13 w 13"/>
                  <a:gd name="T9" fmla="*/ 7 h 20"/>
                  <a:gd name="T10" fmla="*/ 6 w 13"/>
                  <a:gd name="T11" fmla="*/ 0 h 20"/>
                </a:gdLst>
                <a:ahLst/>
                <a:cxnLst>
                  <a:cxn ang="0">
                    <a:pos x="T0" y="T1"/>
                  </a:cxn>
                  <a:cxn ang="0">
                    <a:pos x="T2" y="T3"/>
                  </a:cxn>
                  <a:cxn ang="0">
                    <a:pos x="T4" y="T5"/>
                  </a:cxn>
                  <a:cxn ang="0">
                    <a:pos x="T6" y="T7"/>
                  </a:cxn>
                  <a:cxn ang="0">
                    <a:pos x="T8" y="T9"/>
                  </a:cxn>
                  <a:cxn ang="0">
                    <a:pos x="T10" y="T11"/>
                  </a:cxn>
                </a:cxnLst>
                <a:rect l="0" t="0" r="r" b="b"/>
                <a:pathLst>
                  <a:path w="13" h="20">
                    <a:moveTo>
                      <a:pt x="6" y="0"/>
                    </a:moveTo>
                    <a:cubicBezTo>
                      <a:pt x="3" y="0"/>
                      <a:pt x="0" y="4"/>
                      <a:pt x="0" y="7"/>
                    </a:cubicBezTo>
                    <a:cubicBezTo>
                      <a:pt x="0" y="20"/>
                      <a:pt x="0" y="20"/>
                      <a:pt x="0" y="20"/>
                    </a:cubicBezTo>
                    <a:cubicBezTo>
                      <a:pt x="13" y="20"/>
                      <a:pt x="13" y="20"/>
                      <a:pt x="13" y="20"/>
                    </a:cubicBezTo>
                    <a:cubicBezTo>
                      <a:pt x="13" y="7"/>
                      <a:pt x="13" y="7"/>
                      <a:pt x="13" y="7"/>
                    </a:cubicBezTo>
                    <a:cubicBezTo>
                      <a:pt x="13" y="4"/>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220">
                <a:extLst>
                  <a:ext uri="{FF2B5EF4-FFF2-40B4-BE49-F238E27FC236}">
                    <a16:creationId xmlns:a16="http://schemas.microsoft.com/office/drawing/2014/main" id="{4897311A-FE1D-49DE-8D2A-CAE00B3CC095}"/>
                  </a:ext>
                </a:extLst>
              </p:cNvPr>
              <p:cNvSpPr>
                <a:spLocks/>
              </p:cNvSpPr>
              <p:nvPr userDrawn="1"/>
            </p:nvSpPr>
            <p:spPr bwMode="auto">
              <a:xfrm>
                <a:off x="6409" y="893"/>
                <a:ext cx="6" cy="9"/>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221">
                <a:extLst>
                  <a:ext uri="{FF2B5EF4-FFF2-40B4-BE49-F238E27FC236}">
                    <a16:creationId xmlns:a16="http://schemas.microsoft.com/office/drawing/2014/main" id="{C293EE50-CDA7-4D9B-A1A4-D7398BE82EB1}"/>
                  </a:ext>
                </a:extLst>
              </p:cNvPr>
              <p:cNvSpPr>
                <a:spLocks/>
              </p:cNvSpPr>
              <p:nvPr userDrawn="1"/>
            </p:nvSpPr>
            <p:spPr bwMode="auto">
              <a:xfrm>
                <a:off x="6419" y="893"/>
                <a:ext cx="6" cy="9"/>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222">
                <a:extLst>
                  <a:ext uri="{FF2B5EF4-FFF2-40B4-BE49-F238E27FC236}">
                    <a16:creationId xmlns:a16="http://schemas.microsoft.com/office/drawing/2014/main" id="{6E5D1E79-E226-4B2E-A02D-F11BD248B514}"/>
                  </a:ext>
                </a:extLst>
              </p:cNvPr>
              <p:cNvSpPr>
                <a:spLocks/>
              </p:cNvSpPr>
              <p:nvPr userDrawn="1"/>
            </p:nvSpPr>
            <p:spPr bwMode="auto">
              <a:xfrm>
                <a:off x="6429" y="893"/>
                <a:ext cx="6" cy="9"/>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 name="Freeform 223">
                <a:extLst>
                  <a:ext uri="{FF2B5EF4-FFF2-40B4-BE49-F238E27FC236}">
                    <a16:creationId xmlns:a16="http://schemas.microsoft.com/office/drawing/2014/main" id="{43AEF585-9B7A-43C0-A886-880443CF6D9B}"/>
                  </a:ext>
                </a:extLst>
              </p:cNvPr>
              <p:cNvSpPr>
                <a:spLocks/>
              </p:cNvSpPr>
              <p:nvPr userDrawn="1"/>
            </p:nvSpPr>
            <p:spPr bwMode="auto">
              <a:xfrm>
                <a:off x="6439" y="893"/>
                <a:ext cx="6" cy="9"/>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224">
                <a:extLst>
                  <a:ext uri="{FF2B5EF4-FFF2-40B4-BE49-F238E27FC236}">
                    <a16:creationId xmlns:a16="http://schemas.microsoft.com/office/drawing/2014/main" id="{7A92C03C-C5EC-4E63-8424-244DAE73CB26}"/>
                  </a:ext>
                </a:extLst>
              </p:cNvPr>
              <p:cNvSpPr>
                <a:spLocks/>
              </p:cNvSpPr>
              <p:nvPr userDrawn="1"/>
            </p:nvSpPr>
            <p:spPr bwMode="auto">
              <a:xfrm>
                <a:off x="6449" y="893"/>
                <a:ext cx="6" cy="9"/>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4"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Rectangle 225">
                <a:extLst>
                  <a:ext uri="{FF2B5EF4-FFF2-40B4-BE49-F238E27FC236}">
                    <a16:creationId xmlns:a16="http://schemas.microsoft.com/office/drawing/2014/main" id="{905DE5E0-EA09-4D4C-9314-6E0BAE3E5AAA}"/>
                  </a:ext>
                </a:extLst>
              </p:cNvPr>
              <p:cNvSpPr>
                <a:spLocks noChangeArrowheads="1"/>
              </p:cNvSpPr>
              <p:nvPr userDrawn="1"/>
            </p:nvSpPr>
            <p:spPr bwMode="auto">
              <a:xfrm>
                <a:off x="6327" y="1129"/>
                <a:ext cx="110" cy="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Rectangle 226">
                <a:extLst>
                  <a:ext uri="{FF2B5EF4-FFF2-40B4-BE49-F238E27FC236}">
                    <a16:creationId xmlns:a16="http://schemas.microsoft.com/office/drawing/2014/main" id="{0EABE4B7-EE29-40A9-AAEC-D62F22F7745F}"/>
                  </a:ext>
                </a:extLst>
              </p:cNvPr>
              <p:cNvSpPr>
                <a:spLocks noChangeArrowheads="1"/>
              </p:cNvSpPr>
              <p:nvPr userDrawn="1"/>
            </p:nvSpPr>
            <p:spPr bwMode="auto">
              <a:xfrm>
                <a:off x="6327" y="1142"/>
                <a:ext cx="110" cy="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 name="Rectangle 227">
                <a:extLst>
                  <a:ext uri="{FF2B5EF4-FFF2-40B4-BE49-F238E27FC236}">
                    <a16:creationId xmlns:a16="http://schemas.microsoft.com/office/drawing/2014/main" id="{C35B4B54-C665-4E48-8744-BC8C27EA6CF0}"/>
                  </a:ext>
                </a:extLst>
              </p:cNvPr>
              <p:cNvSpPr>
                <a:spLocks noChangeArrowheads="1"/>
              </p:cNvSpPr>
              <p:nvPr userDrawn="1"/>
            </p:nvSpPr>
            <p:spPr bwMode="auto">
              <a:xfrm>
                <a:off x="6327" y="1136"/>
                <a:ext cx="110" cy="6"/>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 name="Rectangle 228">
                <a:extLst>
                  <a:ext uri="{FF2B5EF4-FFF2-40B4-BE49-F238E27FC236}">
                    <a16:creationId xmlns:a16="http://schemas.microsoft.com/office/drawing/2014/main" id="{2799DDFC-7890-477C-AE3F-9D2D397C1A31}"/>
                  </a:ext>
                </a:extLst>
              </p:cNvPr>
              <p:cNvSpPr>
                <a:spLocks noChangeArrowheads="1"/>
              </p:cNvSpPr>
              <p:nvPr userDrawn="1"/>
            </p:nvSpPr>
            <p:spPr bwMode="auto">
              <a:xfrm>
                <a:off x="6403" y="1075"/>
                <a:ext cx="21" cy="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 name="Rectangle 229">
                <a:extLst>
                  <a:ext uri="{FF2B5EF4-FFF2-40B4-BE49-F238E27FC236}">
                    <a16:creationId xmlns:a16="http://schemas.microsoft.com/office/drawing/2014/main" id="{9DFA028E-0CC0-4325-8077-F3420E89B15E}"/>
                  </a:ext>
                </a:extLst>
              </p:cNvPr>
              <p:cNvSpPr>
                <a:spLocks noChangeArrowheads="1"/>
              </p:cNvSpPr>
              <p:nvPr userDrawn="1"/>
            </p:nvSpPr>
            <p:spPr bwMode="auto">
              <a:xfrm>
                <a:off x="6418" y="1080"/>
                <a:ext cx="6" cy="49"/>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 name="Rectangle 230">
                <a:extLst>
                  <a:ext uri="{FF2B5EF4-FFF2-40B4-BE49-F238E27FC236}">
                    <a16:creationId xmlns:a16="http://schemas.microsoft.com/office/drawing/2014/main" id="{C4A0E2E0-AFA2-49DA-9F5E-B5EA47A05466}"/>
                  </a:ext>
                </a:extLst>
              </p:cNvPr>
              <p:cNvSpPr>
                <a:spLocks noChangeArrowheads="1"/>
              </p:cNvSpPr>
              <p:nvPr userDrawn="1"/>
            </p:nvSpPr>
            <p:spPr bwMode="auto">
              <a:xfrm>
                <a:off x="6372" y="1075"/>
                <a:ext cx="20" cy="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 name="Rectangle 231">
                <a:extLst>
                  <a:ext uri="{FF2B5EF4-FFF2-40B4-BE49-F238E27FC236}">
                    <a16:creationId xmlns:a16="http://schemas.microsoft.com/office/drawing/2014/main" id="{AF2E8786-F9EE-4DF9-8CFD-713BCE5301AE}"/>
                  </a:ext>
                </a:extLst>
              </p:cNvPr>
              <p:cNvSpPr>
                <a:spLocks noChangeArrowheads="1"/>
              </p:cNvSpPr>
              <p:nvPr userDrawn="1"/>
            </p:nvSpPr>
            <p:spPr bwMode="auto">
              <a:xfrm>
                <a:off x="6386" y="1080"/>
                <a:ext cx="6" cy="49"/>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 name="Rectangle 232">
                <a:extLst>
                  <a:ext uri="{FF2B5EF4-FFF2-40B4-BE49-F238E27FC236}">
                    <a16:creationId xmlns:a16="http://schemas.microsoft.com/office/drawing/2014/main" id="{64DEEA46-F1BC-4FF6-88F6-BE5954DD0DAC}"/>
                  </a:ext>
                </a:extLst>
              </p:cNvPr>
              <p:cNvSpPr>
                <a:spLocks noChangeArrowheads="1"/>
              </p:cNvSpPr>
              <p:nvPr userDrawn="1"/>
            </p:nvSpPr>
            <p:spPr bwMode="auto">
              <a:xfrm>
                <a:off x="6341" y="1075"/>
                <a:ext cx="20" cy="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 name="Rectangle 233">
                <a:extLst>
                  <a:ext uri="{FF2B5EF4-FFF2-40B4-BE49-F238E27FC236}">
                    <a16:creationId xmlns:a16="http://schemas.microsoft.com/office/drawing/2014/main" id="{46EF07B2-DC3D-4F4F-802E-A216B4C6E1AD}"/>
                  </a:ext>
                </a:extLst>
              </p:cNvPr>
              <p:cNvSpPr>
                <a:spLocks noChangeArrowheads="1"/>
              </p:cNvSpPr>
              <p:nvPr userDrawn="1"/>
            </p:nvSpPr>
            <p:spPr bwMode="auto">
              <a:xfrm>
                <a:off x="6355" y="1080"/>
                <a:ext cx="6" cy="49"/>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 name="Rectangle 234">
                <a:extLst>
                  <a:ext uri="{FF2B5EF4-FFF2-40B4-BE49-F238E27FC236}">
                    <a16:creationId xmlns:a16="http://schemas.microsoft.com/office/drawing/2014/main" id="{E99E1D74-FF85-4585-B3FC-1E3ED6B02898}"/>
                  </a:ext>
                </a:extLst>
              </p:cNvPr>
              <p:cNvSpPr>
                <a:spLocks noChangeArrowheads="1"/>
              </p:cNvSpPr>
              <p:nvPr userDrawn="1"/>
            </p:nvSpPr>
            <p:spPr bwMode="auto">
              <a:xfrm>
                <a:off x="6341" y="1081"/>
                <a:ext cx="14" cy="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 name="Rectangle 235">
                <a:extLst>
                  <a:ext uri="{FF2B5EF4-FFF2-40B4-BE49-F238E27FC236}">
                    <a16:creationId xmlns:a16="http://schemas.microsoft.com/office/drawing/2014/main" id="{45108875-5304-42B1-A994-7CBD40387FDB}"/>
                  </a:ext>
                </a:extLst>
              </p:cNvPr>
              <p:cNvSpPr>
                <a:spLocks noChangeArrowheads="1"/>
              </p:cNvSpPr>
              <p:nvPr userDrawn="1"/>
            </p:nvSpPr>
            <p:spPr bwMode="auto">
              <a:xfrm>
                <a:off x="6372" y="1081"/>
                <a:ext cx="14" cy="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 name="Rectangle 236">
                <a:extLst>
                  <a:ext uri="{FF2B5EF4-FFF2-40B4-BE49-F238E27FC236}">
                    <a16:creationId xmlns:a16="http://schemas.microsoft.com/office/drawing/2014/main" id="{2F2033C9-0F69-4265-AD2F-AC06896377A4}"/>
                  </a:ext>
                </a:extLst>
              </p:cNvPr>
              <p:cNvSpPr>
                <a:spLocks noChangeArrowheads="1"/>
              </p:cNvSpPr>
              <p:nvPr userDrawn="1"/>
            </p:nvSpPr>
            <p:spPr bwMode="auto">
              <a:xfrm>
                <a:off x="6403" y="1081"/>
                <a:ext cx="15" cy="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 name="Freeform 237">
                <a:extLst>
                  <a:ext uri="{FF2B5EF4-FFF2-40B4-BE49-F238E27FC236}">
                    <a16:creationId xmlns:a16="http://schemas.microsoft.com/office/drawing/2014/main" id="{057E6B48-D98F-4418-8C14-62384D60FD9E}"/>
                  </a:ext>
                </a:extLst>
              </p:cNvPr>
              <p:cNvSpPr>
                <a:spLocks/>
              </p:cNvSpPr>
              <p:nvPr userDrawn="1"/>
            </p:nvSpPr>
            <p:spPr bwMode="auto">
              <a:xfrm>
                <a:off x="6327" y="1040"/>
                <a:ext cx="110" cy="41"/>
              </a:xfrm>
              <a:custGeom>
                <a:avLst/>
                <a:gdLst>
                  <a:gd name="T0" fmla="*/ 110 w 110"/>
                  <a:gd name="T1" fmla="*/ 41 h 41"/>
                  <a:gd name="T2" fmla="*/ 0 w 110"/>
                  <a:gd name="T3" fmla="*/ 41 h 41"/>
                  <a:gd name="T4" fmla="*/ 55 w 110"/>
                  <a:gd name="T5" fmla="*/ 0 h 41"/>
                  <a:gd name="T6" fmla="*/ 110 w 110"/>
                  <a:gd name="T7" fmla="*/ 41 h 41"/>
                </a:gdLst>
                <a:ahLst/>
                <a:cxnLst>
                  <a:cxn ang="0">
                    <a:pos x="T0" y="T1"/>
                  </a:cxn>
                  <a:cxn ang="0">
                    <a:pos x="T2" y="T3"/>
                  </a:cxn>
                  <a:cxn ang="0">
                    <a:pos x="T4" y="T5"/>
                  </a:cxn>
                  <a:cxn ang="0">
                    <a:pos x="T6" y="T7"/>
                  </a:cxn>
                </a:cxnLst>
                <a:rect l="0" t="0" r="r" b="b"/>
                <a:pathLst>
                  <a:path w="110" h="41">
                    <a:moveTo>
                      <a:pt x="110" y="41"/>
                    </a:moveTo>
                    <a:lnTo>
                      <a:pt x="0" y="41"/>
                    </a:lnTo>
                    <a:lnTo>
                      <a:pt x="55" y="0"/>
                    </a:lnTo>
                    <a:lnTo>
                      <a:pt x="11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 name="Freeform 238">
                <a:extLst>
                  <a:ext uri="{FF2B5EF4-FFF2-40B4-BE49-F238E27FC236}">
                    <a16:creationId xmlns:a16="http://schemas.microsoft.com/office/drawing/2014/main" id="{E3C0E190-D3D8-4436-A38E-7956FBB901E1}"/>
                  </a:ext>
                </a:extLst>
              </p:cNvPr>
              <p:cNvSpPr>
                <a:spLocks/>
              </p:cNvSpPr>
              <p:nvPr userDrawn="1"/>
            </p:nvSpPr>
            <p:spPr bwMode="auto">
              <a:xfrm>
                <a:off x="6377" y="1040"/>
                <a:ext cx="60" cy="41"/>
              </a:xfrm>
              <a:custGeom>
                <a:avLst/>
                <a:gdLst>
                  <a:gd name="T0" fmla="*/ 5 w 60"/>
                  <a:gd name="T1" fmla="*/ 0 h 41"/>
                  <a:gd name="T2" fmla="*/ 0 w 60"/>
                  <a:gd name="T3" fmla="*/ 4 h 41"/>
                  <a:gd name="T4" fmla="*/ 32 w 60"/>
                  <a:gd name="T5" fmla="*/ 41 h 41"/>
                  <a:gd name="T6" fmla="*/ 60 w 60"/>
                  <a:gd name="T7" fmla="*/ 41 h 41"/>
                  <a:gd name="T8" fmla="*/ 5 w 60"/>
                  <a:gd name="T9" fmla="*/ 0 h 41"/>
                </a:gdLst>
                <a:ahLst/>
                <a:cxnLst>
                  <a:cxn ang="0">
                    <a:pos x="T0" y="T1"/>
                  </a:cxn>
                  <a:cxn ang="0">
                    <a:pos x="T2" y="T3"/>
                  </a:cxn>
                  <a:cxn ang="0">
                    <a:pos x="T4" y="T5"/>
                  </a:cxn>
                  <a:cxn ang="0">
                    <a:pos x="T6" y="T7"/>
                  </a:cxn>
                  <a:cxn ang="0">
                    <a:pos x="T8" y="T9"/>
                  </a:cxn>
                </a:cxnLst>
                <a:rect l="0" t="0" r="r" b="b"/>
                <a:pathLst>
                  <a:path w="60" h="41">
                    <a:moveTo>
                      <a:pt x="5" y="0"/>
                    </a:moveTo>
                    <a:lnTo>
                      <a:pt x="0" y="4"/>
                    </a:lnTo>
                    <a:lnTo>
                      <a:pt x="32" y="41"/>
                    </a:lnTo>
                    <a:lnTo>
                      <a:pt x="60" y="41"/>
                    </a:lnTo>
                    <a:lnTo>
                      <a:pt x="5"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 name="Freeform 239">
                <a:extLst>
                  <a:ext uri="{FF2B5EF4-FFF2-40B4-BE49-F238E27FC236}">
                    <a16:creationId xmlns:a16="http://schemas.microsoft.com/office/drawing/2014/main" id="{4D1C808F-C1DB-4940-B28B-D3C1659955E3}"/>
                  </a:ext>
                </a:extLst>
              </p:cNvPr>
              <p:cNvSpPr>
                <a:spLocks/>
              </p:cNvSpPr>
              <p:nvPr userDrawn="1"/>
            </p:nvSpPr>
            <p:spPr bwMode="auto">
              <a:xfrm>
                <a:off x="6453" y="1043"/>
                <a:ext cx="142" cy="40"/>
              </a:xfrm>
              <a:custGeom>
                <a:avLst/>
                <a:gdLst>
                  <a:gd name="T0" fmla="*/ 274 w 311"/>
                  <a:gd name="T1" fmla="*/ 0 h 89"/>
                  <a:gd name="T2" fmla="*/ 281 w 311"/>
                  <a:gd name="T3" fmla="*/ 24 h 89"/>
                  <a:gd name="T4" fmla="*/ 261 w 311"/>
                  <a:gd name="T5" fmla="*/ 62 h 89"/>
                  <a:gd name="T6" fmla="*/ 236 w 311"/>
                  <a:gd name="T7" fmla="*/ 69 h 89"/>
                  <a:gd name="T8" fmla="*/ 15 w 311"/>
                  <a:gd name="T9" fmla="*/ 69 h 89"/>
                  <a:gd name="T10" fmla="*/ 0 w 311"/>
                  <a:gd name="T11" fmla="*/ 67 h 89"/>
                  <a:gd name="T12" fmla="*/ 45 w 311"/>
                  <a:gd name="T13" fmla="*/ 89 h 89"/>
                  <a:gd name="T14" fmla="*/ 266 w 311"/>
                  <a:gd name="T15" fmla="*/ 89 h 89"/>
                  <a:gd name="T16" fmla="*/ 290 w 311"/>
                  <a:gd name="T17" fmla="*/ 82 h 89"/>
                  <a:gd name="T18" fmla="*/ 311 w 311"/>
                  <a:gd name="T19" fmla="*/ 44 h 89"/>
                  <a:gd name="T20" fmla="*/ 274 w 311"/>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89">
                    <a:moveTo>
                      <a:pt x="274" y="0"/>
                    </a:moveTo>
                    <a:cubicBezTo>
                      <a:pt x="279" y="7"/>
                      <a:pt x="281" y="15"/>
                      <a:pt x="281" y="24"/>
                    </a:cubicBezTo>
                    <a:cubicBezTo>
                      <a:pt x="281" y="40"/>
                      <a:pt x="273" y="54"/>
                      <a:pt x="261" y="62"/>
                    </a:cubicBezTo>
                    <a:cubicBezTo>
                      <a:pt x="253" y="66"/>
                      <a:pt x="245" y="69"/>
                      <a:pt x="236" y="69"/>
                    </a:cubicBezTo>
                    <a:cubicBezTo>
                      <a:pt x="15" y="69"/>
                      <a:pt x="15" y="69"/>
                      <a:pt x="15" y="69"/>
                    </a:cubicBezTo>
                    <a:cubicBezTo>
                      <a:pt x="10" y="69"/>
                      <a:pt x="4" y="68"/>
                      <a:pt x="0" y="67"/>
                    </a:cubicBezTo>
                    <a:cubicBezTo>
                      <a:pt x="10" y="81"/>
                      <a:pt x="26" y="89"/>
                      <a:pt x="45" y="89"/>
                    </a:cubicBezTo>
                    <a:cubicBezTo>
                      <a:pt x="266" y="89"/>
                      <a:pt x="266" y="89"/>
                      <a:pt x="266" y="89"/>
                    </a:cubicBezTo>
                    <a:cubicBezTo>
                      <a:pt x="275" y="89"/>
                      <a:pt x="283" y="87"/>
                      <a:pt x="290" y="82"/>
                    </a:cubicBezTo>
                    <a:cubicBezTo>
                      <a:pt x="303" y="74"/>
                      <a:pt x="311" y="60"/>
                      <a:pt x="311" y="44"/>
                    </a:cubicBezTo>
                    <a:cubicBezTo>
                      <a:pt x="311" y="22"/>
                      <a:pt x="295" y="4"/>
                      <a:pt x="274"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 name="Freeform 240">
                <a:extLst>
                  <a:ext uri="{FF2B5EF4-FFF2-40B4-BE49-F238E27FC236}">
                    <a16:creationId xmlns:a16="http://schemas.microsoft.com/office/drawing/2014/main" id="{AB12E6C6-C2F7-4E0E-B229-7A35BAB8165B}"/>
                  </a:ext>
                </a:extLst>
              </p:cNvPr>
              <p:cNvSpPr>
                <a:spLocks/>
              </p:cNvSpPr>
              <p:nvPr userDrawn="1"/>
            </p:nvSpPr>
            <p:spPr bwMode="auto">
              <a:xfrm>
                <a:off x="6448" y="1001"/>
                <a:ext cx="134" cy="73"/>
              </a:xfrm>
              <a:custGeom>
                <a:avLst/>
                <a:gdLst>
                  <a:gd name="T0" fmla="*/ 286 w 293"/>
                  <a:gd name="T1" fmla="*/ 93 h 162"/>
                  <a:gd name="T2" fmla="*/ 280 w 293"/>
                  <a:gd name="T3" fmla="*/ 85 h 162"/>
                  <a:gd name="T4" fmla="*/ 280 w 293"/>
                  <a:gd name="T5" fmla="*/ 81 h 162"/>
                  <a:gd name="T6" fmla="*/ 239 w 293"/>
                  <a:gd name="T7" fmla="*/ 26 h 162"/>
                  <a:gd name="T8" fmla="*/ 223 w 293"/>
                  <a:gd name="T9" fmla="*/ 24 h 162"/>
                  <a:gd name="T10" fmla="*/ 190 w 293"/>
                  <a:gd name="T11" fmla="*/ 35 h 162"/>
                  <a:gd name="T12" fmla="*/ 166 w 293"/>
                  <a:gd name="T13" fmla="*/ 11 h 162"/>
                  <a:gd name="T14" fmla="*/ 152 w 293"/>
                  <a:gd name="T15" fmla="*/ 4 h 162"/>
                  <a:gd name="T16" fmla="*/ 128 w 293"/>
                  <a:gd name="T17" fmla="*/ 0 h 162"/>
                  <a:gd name="T18" fmla="*/ 57 w 293"/>
                  <a:gd name="T19" fmla="*/ 68 h 162"/>
                  <a:gd name="T20" fmla="*/ 57 w 293"/>
                  <a:gd name="T21" fmla="*/ 69 h 162"/>
                  <a:gd name="T22" fmla="*/ 57 w 293"/>
                  <a:gd name="T23" fmla="*/ 69 h 162"/>
                  <a:gd name="T24" fmla="*/ 0 w 293"/>
                  <a:gd name="T25" fmla="*/ 126 h 162"/>
                  <a:gd name="T26" fmla="*/ 12 w 293"/>
                  <a:gd name="T27" fmla="*/ 160 h 162"/>
                  <a:gd name="T28" fmla="*/ 27 w 293"/>
                  <a:gd name="T29" fmla="*/ 162 h 162"/>
                  <a:gd name="T30" fmla="*/ 248 w 293"/>
                  <a:gd name="T31" fmla="*/ 162 h 162"/>
                  <a:gd name="T32" fmla="*/ 273 w 293"/>
                  <a:gd name="T33" fmla="*/ 155 h 162"/>
                  <a:gd name="T34" fmla="*/ 293 w 293"/>
                  <a:gd name="T35" fmla="*/ 117 h 162"/>
                  <a:gd name="T36" fmla="*/ 286 w 293"/>
                  <a:gd name="T37" fmla="*/ 9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162">
                    <a:moveTo>
                      <a:pt x="286" y="93"/>
                    </a:moveTo>
                    <a:cubicBezTo>
                      <a:pt x="284" y="90"/>
                      <a:pt x="282" y="87"/>
                      <a:pt x="280" y="85"/>
                    </a:cubicBezTo>
                    <a:cubicBezTo>
                      <a:pt x="280" y="84"/>
                      <a:pt x="280" y="82"/>
                      <a:pt x="280" y="81"/>
                    </a:cubicBezTo>
                    <a:cubicBezTo>
                      <a:pt x="280" y="55"/>
                      <a:pt x="262" y="33"/>
                      <a:pt x="239" y="26"/>
                    </a:cubicBezTo>
                    <a:cubicBezTo>
                      <a:pt x="234" y="25"/>
                      <a:pt x="229" y="24"/>
                      <a:pt x="223" y="24"/>
                    </a:cubicBezTo>
                    <a:cubicBezTo>
                      <a:pt x="211" y="24"/>
                      <a:pt x="199" y="28"/>
                      <a:pt x="190" y="35"/>
                    </a:cubicBezTo>
                    <a:cubicBezTo>
                      <a:pt x="184" y="25"/>
                      <a:pt x="176" y="17"/>
                      <a:pt x="166" y="11"/>
                    </a:cubicBezTo>
                    <a:cubicBezTo>
                      <a:pt x="162" y="8"/>
                      <a:pt x="157" y="6"/>
                      <a:pt x="152" y="4"/>
                    </a:cubicBezTo>
                    <a:cubicBezTo>
                      <a:pt x="144" y="1"/>
                      <a:pt x="137" y="0"/>
                      <a:pt x="128" y="0"/>
                    </a:cubicBezTo>
                    <a:cubicBezTo>
                      <a:pt x="90" y="0"/>
                      <a:pt x="59" y="30"/>
                      <a:pt x="57" y="68"/>
                    </a:cubicBezTo>
                    <a:cubicBezTo>
                      <a:pt x="57" y="68"/>
                      <a:pt x="57" y="69"/>
                      <a:pt x="57" y="69"/>
                    </a:cubicBezTo>
                    <a:cubicBezTo>
                      <a:pt x="57" y="69"/>
                      <a:pt x="57" y="69"/>
                      <a:pt x="57" y="69"/>
                    </a:cubicBezTo>
                    <a:cubicBezTo>
                      <a:pt x="25" y="69"/>
                      <a:pt x="0" y="95"/>
                      <a:pt x="0" y="126"/>
                    </a:cubicBezTo>
                    <a:cubicBezTo>
                      <a:pt x="0" y="139"/>
                      <a:pt x="4" y="151"/>
                      <a:pt x="12" y="160"/>
                    </a:cubicBezTo>
                    <a:cubicBezTo>
                      <a:pt x="16" y="161"/>
                      <a:pt x="22" y="162"/>
                      <a:pt x="27" y="162"/>
                    </a:cubicBezTo>
                    <a:cubicBezTo>
                      <a:pt x="248" y="162"/>
                      <a:pt x="248" y="162"/>
                      <a:pt x="248" y="162"/>
                    </a:cubicBezTo>
                    <a:cubicBezTo>
                      <a:pt x="257" y="162"/>
                      <a:pt x="265" y="159"/>
                      <a:pt x="273" y="155"/>
                    </a:cubicBezTo>
                    <a:cubicBezTo>
                      <a:pt x="285" y="147"/>
                      <a:pt x="293" y="133"/>
                      <a:pt x="293" y="117"/>
                    </a:cubicBezTo>
                    <a:cubicBezTo>
                      <a:pt x="293" y="108"/>
                      <a:pt x="291" y="100"/>
                      <a:pt x="286"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 name="Freeform 241">
                <a:extLst>
                  <a:ext uri="{FF2B5EF4-FFF2-40B4-BE49-F238E27FC236}">
                    <a16:creationId xmlns:a16="http://schemas.microsoft.com/office/drawing/2014/main" id="{9D524DDA-6DBC-435E-A3BB-499C403C02D3}"/>
                  </a:ext>
                </a:extLst>
              </p:cNvPr>
              <p:cNvSpPr>
                <a:spLocks/>
              </p:cNvSpPr>
              <p:nvPr userDrawn="1"/>
            </p:nvSpPr>
            <p:spPr bwMode="auto">
              <a:xfrm>
                <a:off x="5808" y="1121"/>
                <a:ext cx="104" cy="30"/>
              </a:xfrm>
              <a:custGeom>
                <a:avLst/>
                <a:gdLst>
                  <a:gd name="T0" fmla="*/ 201 w 228"/>
                  <a:gd name="T1" fmla="*/ 0 h 66"/>
                  <a:gd name="T2" fmla="*/ 206 w 228"/>
                  <a:gd name="T3" fmla="*/ 18 h 66"/>
                  <a:gd name="T4" fmla="*/ 191 w 228"/>
                  <a:gd name="T5" fmla="*/ 46 h 66"/>
                  <a:gd name="T6" fmla="*/ 173 w 228"/>
                  <a:gd name="T7" fmla="*/ 51 h 66"/>
                  <a:gd name="T8" fmla="*/ 11 w 228"/>
                  <a:gd name="T9" fmla="*/ 51 h 66"/>
                  <a:gd name="T10" fmla="*/ 0 w 228"/>
                  <a:gd name="T11" fmla="*/ 49 h 66"/>
                  <a:gd name="T12" fmla="*/ 33 w 228"/>
                  <a:gd name="T13" fmla="*/ 66 h 66"/>
                  <a:gd name="T14" fmla="*/ 195 w 228"/>
                  <a:gd name="T15" fmla="*/ 66 h 66"/>
                  <a:gd name="T16" fmla="*/ 213 w 228"/>
                  <a:gd name="T17" fmla="*/ 60 h 66"/>
                  <a:gd name="T18" fmla="*/ 228 w 228"/>
                  <a:gd name="T19" fmla="*/ 33 h 66"/>
                  <a:gd name="T20" fmla="*/ 201 w 228"/>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66">
                    <a:moveTo>
                      <a:pt x="201" y="0"/>
                    </a:moveTo>
                    <a:cubicBezTo>
                      <a:pt x="204" y="5"/>
                      <a:pt x="206" y="11"/>
                      <a:pt x="206" y="18"/>
                    </a:cubicBezTo>
                    <a:cubicBezTo>
                      <a:pt x="206" y="29"/>
                      <a:pt x="200" y="40"/>
                      <a:pt x="191" y="46"/>
                    </a:cubicBezTo>
                    <a:cubicBezTo>
                      <a:pt x="186" y="49"/>
                      <a:pt x="180" y="51"/>
                      <a:pt x="173" y="51"/>
                    </a:cubicBezTo>
                    <a:cubicBezTo>
                      <a:pt x="11" y="51"/>
                      <a:pt x="11" y="51"/>
                      <a:pt x="11" y="51"/>
                    </a:cubicBezTo>
                    <a:cubicBezTo>
                      <a:pt x="7" y="51"/>
                      <a:pt x="3" y="50"/>
                      <a:pt x="0" y="49"/>
                    </a:cubicBezTo>
                    <a:cubicBezTo>
                      <a:pt x="7" y="59"/>
                      <a:pt x="19" y="66"/>
                      <a:pt x="33" y="66"/>
                    </a:cubicBezTo>
                    <a:cubicBezTo>
                      <a:pt x="195" y="66"/>
                      <a:pt x="195" y="66"/>
                      <a:pt x="195" y="66"/>
                    </a:cubicBezTo>
                    <a:cubicBezTo>
                      <a:pt x="202" y="66"/>
                      <a:pt x="208" y="64"/>
                      <a:pt x="213" y="60"/>
                    </a:cubicBezTo>
                    <a:cubicBezTo>
                      <a:pt x="222" y="55"/>
                      <a:pt x="228" y="44"/>
                      <a:pt x="228" y="33"/>
                    </a:cubicBezTo>
                    <a:cubicBezTo>
                      <a:pt x="228" y="16"/>
                      <a:pt x="216" y="3"/>
                      <a:pt x="20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 name="Freeform 242">
                <a:extLst>
                  <a:ext uri="{FF2B5EF4-FFF2-40B4-BE49-F238E27FC236}">
                    <a16:creationId xmlns:a16="http://schemas.microsoft.com/office/drawing/2014/main" id="{DB28202D-099F-4221-B93C-A1D1AA2ABE06}"/>
                  </a:ext>
                </a:extLst>
              </p:cNvPr>
              <p:cNvSpPr>
                <a:spLocks/>
              </p:cNvSpPr>
              <p:nvPr userDrawn="1"/>
            </p:nvSpPr>
            <p:spPr bwMode="auto">
              <a:xfrm>
                <a:off x="5804" y="1090"/>
                <a:ext cx="98" cy="54"/>
              </a:xfrm>
              <a:custGeom>
                <a:avLst/>
                <a:gdLst>
                  <a:gd name="T0" fmla="*/ 210 w 215"/>
                  <a:gd name="T1" fmla="*/ 68 h 119"/>
                  <a:gd name="T2" fmla="*/ 205 w 215"/>
                  <a:gd name="T3" fmla="*/ 62 h 119"/>
                  <a:gd name="T4" fmla="*/ 205 w 215"/>
                  <a:gd name="T5" fmla="*/ 59 h 119"/>
                  <a:gd name="T6" fmla="*/ 175 w 215"/>
                  <a:gd name="T7" fmla="*/ 19 h 119"/>
                  <a:gd name="T8" fmla="*/ 164 w 215"/>
                  <a:gd name="T9" fmla="*/ 18 h 119"/>
                  <a:gd name="T10" fmla="*/ 139 w 215"/>
                  <a:gd name="T11" fmla="*/ 26 h 119"/>
                  <a:gd name="T12" fmla="*/ 122 w 215"/>
                  <a:gd name="T13" fmla="*/ 8 h 119"/>
                  <a:gd name="T14" fmla="*/ 111 w 215"/>
                  <a:gd name="T15" fmla="*/ 3 h 119"/>
                  <a:gd name="T16" fmla="*/ 94 w 215"/>
                  <a:gd name="T17" fmla="*/ 0 h 119"/>
                  <a:gd name="T18" fmla="*/ 42 w 215"/>
                  <a:gd name="T19" fmla="*/ 50 h 119"/>
                  <a:gd name="T20" fmla="*/ 42 w 215"/>
                  <a:gd name="T21" fmla="*/ 51 h 119"/>
                  <a:gd name="T22" fmla="*/ 42 w 215"/>
                  <a:gd name="T23" fmla="*/ 51 h 119"/>
                  <a:gd name="T24" fmla="*/ 0 w 215"/>
                  <a:gd name="T25" fmla="*/ 92 h 119"/>
                  <a:gd name="T26" fmla="*/ 9 w 215"/>
                  <a:gd name="T27" fmla="*/ 117 h 119"/>
                  <a:gd name="T28" fmla="*/ 20 w 215"/>
                  <a:gd name="T29" fmla="*/ 119 h 119"/>
                  <a:gd name="T30" fmla="*/ 182 w 215"/>
                  <a:gd name="T31" fmla="*/ 119 h 119"/>
                  <a:gd name="T32" fmla="*/ 200 w 215"/>
                  <a:gd name="T33" fmla="*/ 114 h 119"/>
                  <a:gd name="T34" fmla="*/ 215 w 215"/>
                  <a:gd name="T35" fmla="*/ 86 h 119"/>
                  <a:gd name="T36" fmla="*/ 210 w 215"/>
                  <a:gd name="T37" fmla="*/ 6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5" h="119">
                    <a:moveTo>
                      <a:pt x="210" y="68"/>
                    </a:moveTo>
                    <a:cubicBezTo>
                      <a:pt x="209" y="66"/>
                      <a:pt x="207" y="64"/>
                      <a:pt x="205" y="62"/>
                    </a:cubicBezTo>
                    <a:cubicBezTo>
                      <a:pt x="205" y="61"/>
                      <a:pt x="205" y="60"/>
                      <a:pt x="205" y="59"/>
                    </a:cubicBezTo>
                    <a:cubicBezTo>
                      <a:pt x="205" y="40"/>
                      <a:pt x="193" y="24"/>
                      <a:pt x="175" y="19"/>
                    </a:cubicBezTo>
                    <a:cubicBezTo>
                      <a:pt x="172" y="18"/>
                      <a:pt x="168" y="18"/>
                      <a:pt x="164" y="18"/>
                    </a:cubicBezTo>
                    <a:cubicBezTo>
                      <a:pt x="155" y="18"/>
                      <a:pt x="146" y="21"/>
                      <a:pt x="139" y="26"/>
                    </a:cubicBezTo>
                    <a:cubicBezTo>
                      <a:pt x="135" y="19"/>
                      <a:pt x="129" y="12"/>
                      <a:pt x="122" y="8"/>
                    </a:cubicBezTo>
                    <a:cubicBezTo>
                      <a:pt x="119" y="6"/>
                      <a:pt x="115" y="4"/>
                      <a:pt x="111" y="3"/>
                    </a:cubicBezTo>
                    <a:cubicBezTo>
                      <a:pt x="106" y="1"/>
                      <a:pt x="100" y="0"/>
                      <a:pt x="94" y="0"/>
                    </a:cubicBezTo>
                    <a:cubicBezTo>
                      <a:pt x="66" y="0"/>
                      <a:pt x="43" y="22"/>
                      <a:pt x="42" y="50"/>
                    </a:cubicBezTo>
                    <a:cubicBezTo>
                      <a:pt x="42" y="50"/>
                      <a:pt x="42" y="51"/>
                      <a:pt x="42" y="51"/>
                    </a:cubicBezTo>
                    <a:cubicBezTo>
                      <a:pt x="42" y="51"/>
                      <a:pt x="42" y="51"/>
                      <a:pt x="42" y="51"/>
                    </a:cubicBezTo>
                    <a:cubicBezTo>
                      <a:pt x="19" y="51"/>
                      <a:pt x="0" y="69"/>
                      <a:pt x="0" y="92"/>
                    </a:cubicBezTo>
                    <a:cubicBezTo>
                      <a:pt x="0" y="102"/>
                      <a:pt x="3" y="110"/>
                      <a:pt x="9" y="117"/>
                    </a:cubicBezTo>
                    <a:cubicBezTo>
                      <a:pt x="12" y="118"/>
                      <a:pt x="16" y="119"/>
                      <a:pt x="20" y="119"/>
                    </a:cubicBezTo>
                    <a:cubicBezTo>
                      <a:pt x="182" y="119"/>
                      <a:pt x="182" y="119"/>
                      <a:pt x="182" y="119"/>
                    </a:cubicBezTo>
                    <a:cubicBezTo>
                      <a:pt x="189" y="119"/>
                      <a:pt x="195" y="117"/>
                      <a:pt x="200" y="114"/>
                    </a:cubicBezTo>
                    <a:cubicBezTo>
                      <a:pt x="209" y="108"/>
                      <a:pt x="215" y="97"/>
                      <a:pt x="215" y="86"/>
                    </a:cubicBezTo>
                    <a:cubicBezTo>
                      <a:pt x="215" y="79"/>
                      <a:pt x="213" y="73"/>
                      <a:pt x="210"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 name="Freeform 243">
                <a:extLst>
                  <a:ext uri="{FF2B5EF4-FFF2-40B4-BE49-F238E27FC236}">
                    <a16:creationId xmlns:a16="http://schemas.microsoft.com/office/drawing/2014/main" id="{641A4A6A-901C-4B88-9B91-777E7B1D5D38}"/>
                  </a:ext>
                </a:extLst>
              </p:cNvPr>
              <p:cNvSpPr>
                <a:spLocks/>
              </p:cNvSpPr>
              <p:nvPr userDrawn="1"/>
            </p:nvSpPr>
            <p:spPr bwMode="auto">
              <a:xfrm>
                <a:off x="5928" y="688"/>
                <a:ext cx="83" cy="23"/>
              </a:xfrm>
              <a:custGeom>
                <a:avLst/>
                <a:gdLst>
                  <a:gd name="T0" fmla="*/ 161 w 183"/>
                  <a:gd name="T1" fmla="*/ 0 h 52"/>
                  <a:gd name="T2" fmla="*/ 165 w 183"/>
                  <a:gd name="T3" fmla="*/ 14 h 52"/>
                  <a:gd name="T4" fmla="*/ 153 w 183"/>
                  <a:gd name="T5" fmla="*/ 36 h 52"/>
                  <a:gd name="T6" fmla="*/ 139 w 183"/>
                  <a:gd name="T7" fmla="*/ 41 h 52"/>
                  <a:gd name="T8" fmla="*/ 9 w 183"/>
                  <a:gd name="T9" fmla="*/ 41 h 52"/>
                  <a:gd name="T10" fmla="*/ 0 w 183"/>
                  <a:gd name="T11" fmla="*/ 39 h 52"/>
                  <a:gd name="T12" fmla="*/ 27 w 183"/>
                  <a:gd name="T13" fmla="*/ 52 h 52"/>
                  <a:gd name="T14" fmla="*/ 156 w 183"/>
                  <a:gd name="T15" fmla="*/ 52 h 52"/>
                  <a:gd name="T16" fmla="*/ 171 w 183"/>
                  <a:gd name="T17" fmla="*/ 48 h 52"/>
                  <a:gd name="T18" fmla="*/ 183 w 183"/>
                  <a:gd name="T19" fmla="*/ 26 h 52"/>
                  <a:gd name="T20" fmla="*/ 161 w 183"/>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52">
                    <a:moveTo>
                      <a:pt x="161" y="0"/>
                    </a:moveTo>
                    <a:cubicBezTo>
                      <a:pt x="164" y="4"/>
                      <a:pt x="165" y="9"/>
                      <a:pt x="165" y="14"/>
                    </a:cubicBezTo>
                    <a:cubicBezTo>
                      <a:pt x="165" y="23"/>
                      <a:pt x="161" y="31"/>
                      <a:pt x="153" y="36"/>
                    </a:cubicBezTo>
                    <a:cubicBezTo>
                      <a:pt x="149" y="39"/>
                      <a:pt x="144" y="41"/>
                      <a:pt x="139" y="41"/>
                    </a:cubicBezTo>
                    <a:cubicBezTo>
                      <a:pt x="9" y="41"/>
                      <a:pt x="9" y="41"/>
                      <a:pt x="9" y="41"/>
                    </a:cubicBezTo>
                    <a:cubicBezTo>
                      <a:pt x="6" y="41"/>
                      <a:pt x="3" y="40"/>
                      <a:pt x="0" y="39"/>
                    </a:cubicBezTo>
                    <a:cubicBezTo>
                      <a:pt x="6" y="47"/>
                      <a:pt x="16" y="52"/>
                      <a:pt x="27" y="52"/>
                    </a:cubicBezTo>
                    <a:cubicBezTo>
                      <a:pt x="156" y="52"/>
                      <a:pt x="156" y="52"/>
                      <a:pt x="156" y="52"/>
                    </a:cubicBezTo>
                    <a:cubicBezTo>
                      <a:pt x="162" y="52"/>
                      <a:pt x="167" y="51"/>
                      <a:pt x="171" y="48"/>
                    </a:cubicBezTo>
                    <a:cubicBezTo>
                      <a:pt x="178" y="43"/>
                      <a:pt x="183" y="35"/>
                      <a:pt x="183" y="26"/>
                    </a:cubicBezTo>
                    <a:cubicBezTo>
                      <a:pt x="183" y="13"/>
                      <a:pt x="174" y="2"/>
                      <a:pt x="16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 name="Freeform 244">
                <a:extLst>
                  <a:ext uri="{FF2B5EF4-FFF2-40B4-BE49-F238E27FC236}">
                    <a16:creationId xmlns:a16="http://schemas.microsoft.com/office/drawing/2014/main" id="{8759466C-6C58-486D-BF35-615BC5380F68}"/>
                  </a:ext>
                </a:extLst>
              </p:cNvPr>
              <p:cNvSpPr>
                <a:spLocks/>
              </p:cNvSpPr>
              <p:nvPr userDrawn="1"/>
            </p:nvSpPr>
            <p:spPr bwMode="auto">
              <a:xfrm>
                <a:off x="5925" y="663"/>
                <a:ext cx="78" cy="43"/>
              </a:xfrm>
              <a:custGeom>
                <a:avLst/>
                <a:gdLst>
                  <a:gd name="T0" fmla="*/ 167 w 171"/>
                  <a:gd name="T1" fmla="*/ 55 h 96"/>
                  <a:gd name="T2" fmla="*/ 163 w 171"/>
                  <a:gd name="T3" fmla="*/ 50 h 96"/>
                  <a:gd name="T4" fmla="*/ 164 w 171"/>
                  <a:gd name="T5" fmla="*/ 48 h 96"/>
                  <a:gd name="T6" fmla="*/ 139 w 171"/>
                  <a:gd name="T7" fmla="*/ 16 h 96"/>
                  <a:gd name="T8" fmla="*/ 130 w 171"/>
                  <a:gd name="T9" fmla="*/ 15 h 96"/>
                  <a:gd name="T10" fmla="*/ 111 w 171"/>
                  <a:gd name="T11" fmla="*/ 21 h 96"/>
                  <a:gd name="T12" fmla="*/ 97 w 171"/>
                  <a:gd name="T13" fmla="*/ 7 h 96"/>
                  <a:gd name="T14" fmla="*/ 89 w 171"/>
                  <a:gd name="T15" fmla="*/ 3 h 96"/>
                  <a:gd name="T16" fmla="*/ 75 w 171"/>
                  <a:gd name="T17" fmla="*/ 0 h 96"/>
                  <a:gd name="T18" fmla="*/ 33 w 171"/>
                  <a:gd name="T19" fmla="*/ 40 h 96"/>
                  <a:gd name="T20" fmla="*/ 33 w 171"/>
                  <a:gd name="T21" fmla="*/ 41 h 96"/>
                  <a:gd name="T22" fmla="*/ 33 w 171"/>
                  <a:gd name="T23" fmla="*/ 41 h 96"/>
                  <a:gd name="T24" fmla="*/ 0 w 171"/>
                  <a:gd name="T25" fmla="*/ 74 h 96"/>
                  <a:gd name="T26" fmla="*/ 6 w 171"/>
                  <a:gd name="T27" fmla="*/ 94 h 96"/>
                  <a:gd name="T28" fmla="*/ 15 w 171"/>
                  <a:gd name="T29" fmla="*/ 96 h 96"/>
                  <a:gd name="T30" fmla="*/ 145 w 171"/>
                  <a:gd name="T31" fmla="*/ 96 h 96"/>
                  <a:gd name="T32" fmla="*/ 159 w 171"/>
                  <a:gd name="T33" fmla="*/ 91 h 96"/>
                  <a:gd name="T34" fmla="*/ 171 w 171"/>
                  <a:gd name="T35" fmla="*/ 69 h 96"/>
                  <a:gd name="T36" fmla="*/ 167 w 171"/>
                  <a:gd name="T37" fmla="*/ 5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1" h="96">
                    <a:moveTo>
                      <a:pt x="167" y="55"/>
                    </a:moveTo>
                    <a:cubicBezTo>
                      <a:pt x="166" y="53"/>
                      <a:pt x="165" y="52"/>
                      <a:pt x="163" y="50"/>
                    </a:cubicBezTo>
                    <a:cubicBezTo>
                      <a:pt x="164" y="49"/>
                      <a:pt x="164" y="49"/>
                      <a:pt x="164" y="48"/>
                    </a:cubicBezTo>
                    <a:cubicBezTo>
                      <a:pt x="164" y="33"/>
                      <a:pt x="153" y="20"/>
                      <a:pt x="139" y="16"/>
                    </a:cubicBezTo>
                    <a:cubicBezTo>
                      <a:pt x="136" y="15"/>
                      <a:pt x="134" y="15"/>
                      <a:pt x="130" y="15"/>
                    </a:cubicBezTo>
                    <a:cubicBezTo>
                      <a:pt x="123" y="15"/>
                      <a:pt x="116" y="17"/>
                      <a:pt x="111" y="21"/>
                    </a:cubicBezTo>
                    <a:cubicBezTo>
                      <a:pt x="107" y="15"/>
                      <a:pt x="103" y="10"/>
                      <a:pt x="97" y="7"/>
                    </a:cubicBezTo>
                    <a:cubicBezTo>
                      <a:pt x="94" y="5"/>
                      <a:pt x="92" y="4"/>
                      <a:pt x="89" y="3"/>
                    </a:cubicBezTo>
                    <a:cubicBezTo>
                      <a:pt x="84" y="1"/>
                      <a:pt x="80" y="0"/>
                      <a:pt x="75" y="0"/>
                    </a:cubicBezTo>
                    <a:cubicBezTo>
                      <a:pt x="52" y="0"/>
                      <a:pt x="34" y="18"/>
                      <a:pt x="33" y="40"/>
                    </a:cubicBezTo>
                    <a:cubicBezTo>
                      <a:pt x="33" y="41"/>
                      <a:pt x="33" y="41"/>
                      <a:pt x="33" y="41"/>
                    </a:cubicBezTo>
                    <a:cubicBezTo>
                      <a:pt x="33" y="41"/>
                      <a:pt x="33" y="41"/>
                      <a:pt x="33" y="41"/>
                    </a:cubicBezTo>
                    <a:cubicBezTo>
                      <a:pt x="14" y="41"/>
                      <a:pt x="0" y="56"/>
                      <a:pt x="0" y="74"/>
                    </a:cubicBezTo>
                    <a:cubicBezTo>
                      <a:pt x="0" y="82"/>
                      <a:pt x="2" y="89"/>
                      <a:pt x="6" y="94"/>
                    </a:cubicBezTo>
                    <a:cubicBezTo>
                      <a:pt x="9" y="95"/>
                      <a:pt x="12" y="96"/>
                      <a:pt x="15" y="96"/>
                    </a:cubicBezTo>
                    <a:cubicBezTo>
                      <a:pt x="145" y="96"/>
                      <a:pt x="145" y="96"/>
                      <a:pt x="145" y="96"/>
                    </a:cubicBezTo>
                    <a:cubicBezTo>
                      <a:pt x="150" y="96"/>
                      <a:pt x="155" y="94"/>
                      <a:pt x="159" y="91"/>
                    </a:cubicBezTo>
                    <a:cubicBezTo>
                      <a:pt x="167" y="86"/>
                      <a:pt x="171" y="78"/>
                      <a:pt x="171" y="69"/>
                    </a:cubicBezTo>
                    <a:cubicBezTo>
                      <a:pt x="171" y="64"/>
                      <a:pt x="170" y="59"/>
                      <a:pt x="167"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spTree>
    <p:extLst>
      <p:ext uri="{BB962C8B-B14F-4D97-AF65-F5344CB8AC3E}">
        <p14:creationId xmlns:p14="http://schemas.microsoft.com/office/powerpoint/2010/main" val="35411320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89648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508257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08536"/>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145797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1" y="1"/>
            <a:ext cx="11925080" cy="756465"/>
          </a:xfrm>
        </p:spPr>
        <p:txBody>
          <a:bodyPr lIns="91440" tIns="91440" rIns="0"/>
          <a:lstStyle>
            <a:lvl1pPr>
              <a:defRPr sz="2157">
                <a:solidFill>
                  <a:schemeClr val="bg2"/>
                </a:solidFill>
                <a:latin typeface="+mn-lt"/>
              </a:defRPr>
            </a:lvl1pPr>
          </a:lstStyle>
          <a:p>
            <a:r>
              <a:rPr lang="en-US"/>
              <a:t>Click to edit Master title style</a:t>
            </a:r>
          </a:p>
        </p:txBody>
      </p:sp>
      <p:sp>
        <p:nvSpPr>
          <p:cNvPr id="4" name="Rectangle 3">
            <a:extLst>
              <a:ext uri="{FF2B5EF4-FFF2-40B4-BE49-F238E27FC236}">
                <a16:creationId xmlns:a16="http://schemas.microsoft.com/office/drawing/2014/main" id="{FF57A33A-3D8F-4CA0-9CBC-4D552F0603A6}"/>
              </a:ext>
            </a:extLst>
          </p:cNvPr>
          <p:cNvSpPr/>
          <p:nvPr userDrawn="1"/>
        </p:nvSpPr>
        <p:spPr>
          <a:xfrm>
            <a:off x="10665090" y="6597848"/>
            <a:ext cx="1353368" cy="233871"/>
          </a:xfrm>
          <a:prstGeom prst="rect">
            <a:avLst/>
          </a:prstGeom>
        </p:spPr>
        <p:txBody>
          <a:bodyPr wrap="none">
            <a:spAutoFit/>
          </a:bodyPr>
          <a:lstStyle/>
          <a:p>
            <a:pPr algn="r"/>
            <a:r>
              <a:rPr lang="en-US" sz="931">
                <a:solidFill>
                  <a:schemeClr val="bg1"/>
                </a:solidFill>
                <a:effectLst/>
                <a:latin typeface="Segoe UI" panose="020B0502040204020203" pitchFamily="34" charset="0"/>
                <a:ea typeface="PMingLiU" panose="02020500000000000000" pitchFamily="18" charset="-120"/>
                <a:cs typeface="Segoe UI" panose="020B0502040204020203" pitchFamily="34" charset="0"/>
              </a:rPr>
              <a:t>Microsoft Confidential</a:t>
            </a:r>
            <a:endParaRPr lang="en-US" sz="931">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31272841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269240" y="179310"/>
            <a:ext cx="5737837" cy="756465"/>
          </a:xfrm>
        </p:spPr>
        <p:txBody>
          <a:bodyPr lIns="0" tIns="91440" rIns="0" bIns="0"/>
          <a:lstStyle>
            <a:lvl1pPr>
              <a:lnSpc>
                <a:spcPct val="110000"/>
              </a:lnSpc>
              <a:spcBef>
                <a:spcPts val="1176"/>
              </a:spcBef>
              <a:spcAft>
                <a:spcPts val="1176"/>
              </a:spcAft>
              <a:defRPr sz="2157">
                <a:solidFill>
                  <a:schemeClr val="bg2"/>
                </a:solidFill>
                <a:latin typeface="+mn-lt"/>
              </a:defRPr>
            </a:lvl1pPr>
          </a:lstStyle>
          <a:p>
            <a:r>
              <a:rPr lang="en-US"/>
              <a:t>Click to edit Master title style</a:t>
            </a:r>
          </a:p>
        </p:txBody>
      </p:sp>
      <p:sp>
        <p:nvSpPr>
          <p:cNvPr id="4" name="Rectangle 3">
            <a:extLst>
              <a:ext uri="{FF2B5EF4-FFF2-40B4-BE49-F238E27FC236}">
                <a16:creationId xmlns:a16="http://schemas.microsoft.com/office/drawing/2014/main" id="{FF57A33A-3D8F-4CA0-9CBC-4D552F0603A6}"/>
              </a:ext>
            </a:extLst>
          </p:cNvPr>
          <p:cNvSpPr/>
          <p:nvPr userDrawn="1"/>
        </p:nvSpPr>
        <p:spPr>
          <a:xfrm>
            <a:off x="10665090" y="6597848"/>
            <a:ext cx="1353368" cy="233871"/>
          </a:xfrm>
          <a:prstGeom prst="rect">
            <a:avLst/>
          </a:prstGeom>
        </p:spPr>
        <p:txBody>
          <a:bodyPr wrap="none">
            <a:spAutoFit/>
          </a:bodyPr>
          <a:lstStyle/>
          <a:p>
            <a:pPr algn="r"/>
            <a:r>
              <a:rPr lang="en-US" sz="931">
                <a:solidFill>
                  <a:schemeClr val="bg1"/>
                </a:solidFill>
                <a:effectLst/>
                <a:latin typeface="Segoe UI" panose="020B0502040204020203" pitchFamily="34" charset="0"/>
                <a:ea typeface="PMingLiU" panose="02020500000000000000" pitchFamily="18" charset="-120"/>
                <a:cs typeface="Segoe UI" panose="020B0502040204020203" pitchFamily="34" charset="0"/>
              </a:rPr>
              <a:t>Microsoft Confidential</a:t>
            </a:r>
            <a:endParaRPr lang="en-US" sz="931">
              <a:solidFill>
                <a:schemeClr val="bg1"/>
              </a:solidFill>
              <a:latin typeface="Segoe UI" panose="020B0502040204020203" pitchFamily="34" charset="0"/>
              <a:cs typeface="Segoe UI" panose="020B0502040204020203" pitchFamily="34" charset="0"/>
            </a:endParaRPr>
          </a:p>
        </p:txBody>
      </p:sp>
      <p:sp>
        <p:nvSpPr>
          <p:cNvPr id="5" name="Text Placeholder 4">
            <a:extLst>
              <a:ext uri="{FF2B5EF4-FFF2-40B4-BE49-F238E27FC236}">
                <a16:creationId xmlns:a16="http://schemas.microsoft.com/office/drawing/2014/main" id="{01F61F92-46EF-4AD5-B4FC-1EFA03DD2C5D}"/>
              </a:ext>
            </a:extLst>
          </p:cNvPr>
          <p:cNvSpPr>
            <a:spLocks noGrp="1"/>
          </p:cNvSpPr>
          <p:nvPr>
            <p:ph type="body" sz="quarter" idx="10"/>
          </p:nvPr>
        </p:nvSpPr>
        <p:spPr>
          <a:xfrm>
            <a:off x="6096001" y="179310"/>
            <a:ext cx="5826761" cy="521233"/>
          </a:xfrm>
        </p:spPr>
        <p:txBody>
          <a:bodyPr tIns="91440"/>
          <a:lstStyle>
            <a:lvl1pPr marL="0" indent="0">
              <a:lnSpc>
                <a:spcPct val="110000"/>
              </a:lnSpc>
              <a:spcBef>
                <a:spcPts val="1176"/>
              </a:spcBef>
              <a:spcAft>
                <a:spcPts val="1176"/>
              </a:spcAft>
              <a:buNone/>
              <a:defRPr sz="2157">
                <a:solidFill>
                  <a:schemeClr val="bg2"/>
                </a:solidFill>
                <a:latin typeface="+mn-lt"/>
              </a:defRPr>
            </a:lvl1pPr>
          </a:lstStyle>
          <a:p>
            <a:pPr lvl="0"/>
            <a:endParaRPr lang="en-US"/>
          </a:p>
        </p:txBody>
      </p:sp>
    </p:spTree>
    <p:extLst>
      <p:ext uri="{BB962C8B-B14F-4D97-AF65-F5344CB8AC3E}">
        <p14:creationId xmlns:p14="http://schemas.microsoft.com/office/powerpoint/2010/main" val="232096148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269239" y="179310"/>
            <a:ext cx="9539915" cy="756465"/>
          </a:xfrm>
        </p:spPr>
        <p:txBody>
          <a:bodyPr lIns="0" tIns="91440" rIns="0" bIns="0"/>
          <a:lstStyle>
            <a:lvl1pPr>
              <a:lnSpc>
                <a:spcPct val="100000"/>
              </a:lnSpc>
              <a:spcBef>
                <a:spcPts val="588"/>
              </a:spcBef>
              <a:spcAft>
                <a:spcPts val="588"/>
              </a:spcAft>
              <a:defRPr sz="4705">
                <a:solidFill>
                  <a:schemeClr val="bg2"/>
                </a:solidFill>
                <a:latin typeface="+mj-lt"/>
              </a:defRPr>
            </a:lvl1pPr>
          </a:lstStyle>
          <a:p>
            <a:r>
              <a:rPr lang="en-US"/>
              <a:t>Click to edit Master title style</a:t>
            </a:r>
          </a:p>
        </p:txBody>
      </p:sp>
    </p:spTree>
    <p:extLst>
      <p:ext uri="{BB962C8B-B14F-4D97-AF65-F5344CB8AC3E}">
        <p14:creationId xmlns:p14="http://schemas.microsoft.com/office/powerpoint/2010/main" val="311366589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269239" y="179310"/>
            <a:ext cx="9539915" cy="756465"/>
          </a:xfrm>
        </p:spPr>
        <p:txBody>
          <a:bodyPr lIns="0" tIns="91440" rIns="0" bIns="0"/>
          <a:lstStyle>
            <a:lvl1pPr>
              <a:lnSpc>
                <a:spcPct val="100000"/>
              </a:lnSpc>
              <a:spcBef>
                <a:spcPts val="588"/>
              </a:spcBef>
              <a:spcAft>
                <a:spcPts val="588"/>
              </a:spcAft>
              <a:defRPr sz="4705">
                <a:solidFill>
                  <a:schemeClr val="bg2"/>
                </a:solidFill>
                <a:latin typeface="+mj-lt"/>
              </a:defRPr>
            </a:lvl1pPr>
          </a:lstStyle>
          <a:p>
            <a:r>
              <a:rPr lang="en-US"/>
              <a:t>Click to edit Master title style</a:t>
            </a:r>
          </a:p>
        </p:txBody>
      </p:sp>
      <p:sp>
        <p:nvSpPr>
          <p:cNvPr id="6" name="Text Placeholder 3">
            <a:extLst>
              <a:ext uri="{FF2B5EF4-FFF2-40B4-BE49-F238E27FC236}">
                <a16:creationId xmlns:a16="http://schemas.microsoft.com/office/drawing/2014/main" id="{A2348ECF-26C5-46F7-AB4A-94957FAB561F}"/>
              </a:ext>
            </a:extLst>
          </p:cNvPr>
          <p:cNvSpPr>
            <a:spLocks noGrp="1"/>
          </p:cNvSpPr>
          <p:nvPr>
            <p:ph type="body" sz="quarter" idx="10"/>
          </p:nvPr>
        </p:nvSpPr>
        <p:spPr>
          <a:xfrm>
            <a:off x="269240" y="1189178"/>
            <a:ext cx="11653523" cy="2356691"/>
          </a:xfrm>
        </p:spPr>
        <p:txBody>
          <a:bodyPr>
            <a:spAutoFit/>
          </a:bodyPr>
          <a:lstStyle>
            <a:lvl1pPr>
              <a:lnSpc>
                <a:spcPct val="95000"/>
              </a:lnSpc>
              <a:spcBef>
                <a:spcPts val="588"/>
              </a:spcBef>
              <a:spcAft>
                <a:spcPts val="588"/>
              </a:spcAft>
              <a:defRPr sz="3528">
                <a:solidFill>
                  <a:schemeClr val="bg1"/>
                </a:solidFill>
              </a:defRPr>
            </a:lvl1pPr>
            <a:lvl2pPr>
              <a:lnSpc>
                <a:spcPct val="95000"/>
              </a:lnSpc>
              <a:spcBef>
                <a:spcPts val="588"/>
              </a:spcBef>
              <a:spcAft>
                <a:spcPts val="588"/>
              </a:spcAft>
              <a:defRPr>
                <a:solidFill>
                  <a:schemeClr val="bg1"/>
                </a:solidFill>
              </a:defRPr>
            </a:lvl2pPr>
            <a:lvl3pPr>
              <a:lnSpc>
                <a:spcPct val="95000"/>
              </a:lnSpc>
              <a:spcBef>
                <a:spcPts val="588"/>
              </a:spcBef>
              <a:spcAft>
                <a:spcPts val="588"/>
              </a:spcAft>
              <a:defRPr>
                <a:solidFill>
                  <a:schemeClr val="bg1"/>
                </a:solidFill>
              </a:defRPr>
            </a:lvl3pPr>
            <a:lvl4pPr>
              <a:lnSpc>
                <a:spcPct val="95000"/>
              </a:lnSpc>
              <a:spcBef>
                <a:spcPts val="588"/>
              </a:spcBef>
              <a:spcAft>
                <a:spcPts val="588"/>
              </a:spcAft>
              <a:defRPr>
                <a:solidFill>
                  <a:schemeClr val="bg1"/>
                </a:solidFill>
              </a:defRPr>
            </a:lvl4pPr>
            <a:lvl5pPr>
              <a:lnSpc>
                <a:spcPct val="95000"/>
              </a:lnSpc>
              <a:spcBef>
                <a:spcPts val="588"/>
              </a:spcBef>
              <a:spcAft>
                <a:spcPts val="588"/>
              </a:spcAf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095444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2418479" y="175188"/>
            <a:ext cx="9506601" cy="581277"/>
          </a:xfrm>
        </p:spPr>
        <p:txBody>
          <a:bodyPr lIns="91440" tIns="91440" rIns="0"/>
          <a:lstStyle>
            <a:lvl1pPr>
              <a:lnSpc>
                <a:spcPct val="110000"/>
              </a:lnSpc>
              <a:spcBef>
                <a:spcPts val="1176"/>
              </a:spcBef>
              <a:spcAft>
                <a:spcPts val="1176"/>
              </a:spcAft>
              <a:defRPr sz="2157">
                <a:solidFill>
                  <a:schemeClr val="bg2"/>
                </a:solidFill>
                <a:latin typeface="+mn-lt"/>
              </a:defRPr>
            </a:lvl1pPr>
          </a:lstStyle>
          <a:p>
            <a:r>
              <a:rPr lang="en-US"/>
              <a:t>Click to edit Master title style</a:t>
            </a:r>
          </a:p>
        </p:txBody>
      </p:sp>
      <p:sp>
        <p:nvSpPr>
          <p:cNvPr id="3" name="Rectangle 2">
            <a:extLst>
              <a:ext uri="{FF2B5EF4-FFF2-40B4-BE49-F238E27FC236}">
                <a16:creationId xmlns:a16="http://schemas.microsoft.com/office/drawing/2014/main" id="{4F243B09-5841-4563-9530-811E07832996}"/>
              </a:ext>
            </a:extLst>
          </p:cNvPr>
          <p:cNvSpPr/>
          <p:nvPr userDrawn="1"/>
        </p:nvSpPr>
        <p:spPr bwMode="auto">
          <a:xfrm>
            <a:off x="0" y="0"/>
            <a:ext cx="2241062" cy="685800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6532319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2521552"/>
            <a:ext cx="9423291" cy="3595546"/>
          </a:xfrm>
          <a:noFill/>
        </p:spPr>
        <p:txBody>
          <a:bodyPr lIns="146304" tIns="0" rIns="0" bIns="91440" anchor="t" anchorCtr="0"/>
          <a:lstStyle>
            <a:lvl1pPr>
              <a:defRPr sz="5293" spc="-98" baseline="0">
                <a:solidFill>
                  <a:schemeClr val="tx1"/>
                </a:solidFill>
              </a:defRPr>
            </a:lvl1pPr>
          </a:lstStyle>
          <a:p>
            <a:r>
              <a:rPr lang="en-US"/>
              <a:t>Lorem ipsum</a:t>
            </a:r>
          </a:p>
        </p:txBody>
      </p:sp>
    </p:spTree>
    <p:extLst>
      <p:ext uri="{BB962C8B-B14F-4D97-AF65-F5344CB8AC3E}">
        <p14:creationId xmlns:p14="http://schemas.microsoft.com/office/powerpoint/2010/main" val="204570593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999437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5820324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264364"/>
            <a:ext cx="11653522" cy="440459"/>
          </a:xfrm>
          <a:prstGeom prst="rect">
            <a:avLst/>
          </a:prstGeom>
          <a:noFill/>
          <a:ln w="12700">
            <a:noFill/>
            <a:miter lim="800000"/>
            <a:headEnd type="none" w="sm" len="sm"/>
            <a:tailEnd type="none" w="sm" len="sm"/>
          </a:ln>
          <a:effectLst/>
        </p:spPr>
        <p:txBody>
          <a:bodyPr vert="horz" wrap="square" lIns="179208" tIns="143366" rIns="179208" bIns="143366" numCol="1" anchor="t" anchorCtr="0" compatLnSpc="1">
            <a:prstTxWarp prst="textNoShape">
              <a:avLst/>
            </a:prstTxWarp>
            <a:spAutoFit/>
          </a:bodyPr>
          <a:lstStyle/>
          <a:p>
            <a:pPr defTabSz="913397" eaLnBrk="0" hangingPunct="0">
              <a:defRPr/>
            </a:pPr>
            <a:r>
              <a:rPr lang="en-US" sz="980">
                <a:gradFill>
                  <a:gsLst>
                    <a:gs pos="0">
                      <a:srgbClr val="FFFFFF"/>
                    </a:gs>
                    <a:gs pos="100000">
                      <a:srgbClr val="FFFFFF"/>
                    </a:gs>
                  </a:gsLst>
                  <a:lin ang="5400000" scaled="0"/>
                </a:gradFill>
                <a:cs typeface="Segoe UI" pitchFamily="34" charset="0"/>
              </a:rPr>
              <a:t>© 2017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6"/>
            <a:ext cx="3223861" cy="690695"/>
          </a:xfrm>
          <a:prstGeom prst="rect">
            <a:avLst/>
          </a:prstGeom>
        </p:spPr>
      </p:pic>
    </p:spTree>
    <p:extLst>
      <p:ext uri="{BB962C8B-B14F-4D97-AF65-F5344CB8AC3E}">
        <p14:creationId xmlns:p14="http://schemas.microsoft.com/office/powerpoint/2010/main" val="174606301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310242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Insert Photo">
    <p:bg>
      <p:bgPr>
        <a:solidFill>
          <a:schemeClr val="tx1"/>
        </a:solidFill>
        <a:effectLst/>
      </p:bgPr>
    </p:bg>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0"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689600"/>
            <a:ext cx="12192000" cy="1168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21" name="Title 1"/>
          <p:cNvSpPr>
            <a:spLocks noGrp="1"/>
          </p:cNvSpPr>
          <p:nvPr>
            <p:ph type="ctrTitle"/>
          </p:nvPr>
        </p:nvSpPr>
        <p:spPr>
          <a:xfrm>
            <a:off x="266529" y="3279575"/>
            <a:ext cx="3709102" cy="2190597"/>
          </a:xfrm>
          <a:prstGeom prst="rect">
            <a:avLst/>
          </a:prstGeom>
        </p:spPr>
        <p:txBody>
          <a:bodyPr lIns="0" tIns="0" rIns="0" bIns="0" anchor="t" anchorCtr="0">
            <a:noAutofit/>
          </a:bodyPr>
          <a:lstStyle>
            <a:lvl1pPr algn="l">
              <a:defRPr sz="4117" b="0">
                <a:solidFill>
                  <a:schemeClr val="bg2"/>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176">
                <a:solidFill>
                  <a:schemeClr val="bg1"/>
                </a:solidFill>
                <a:latin typeface="+mn-lt"/>
              </a:defRPr>
            </a:lvl1pPr>
          </a:lstStyle>
          <a:p>
            <a:pPr lvl="0"/>
            <a:r>
              <a:rPr lang="en-US"/>
              <a:t>Click to edit Master text styles</a:t>
            </a:r>
          </a:p>
        </p:txBody>
      </p:sp>
      <p:sp>
        <p:nvSpPr>
          <p:cNvPr id="30"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049"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cxnSp>
        <p:nvCxnSpPr>
          <p:cNvPr id="31" name="Straight Connector 30"/>
          <p:cNvCxnSpPr/>
          <p:nvPr userDrawn="1"/>
        </p:nvCxnSpPr>
        <p:spPr>
          <a:xfrm>
            <a:off x="10523449" y="591423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500"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36" name="Text Placeholder 136"/>
          <p:cNvSpPr>
            <a:spLocks noGrp="1"/>
          </p:cNvSpPr>
          <p:nvPr>
            <p:ph type="body" sz="quarter" idx="29"/>
          </p:nvPr>
        </p:nvSpPr>
        <p:spPr>
          <a:xfrm>
            <a:off x="9156939" y="6181250"/>
            <a:ext cx="988642" cy="463954"/>
          </a:xfrm>
          <a:prstGeom prst="rect">
            <a:avLst/>
          </a:prstGeom>
        </p:spPr>
        <p:txBody>
          <a:bodyPr lIns="0" tIns="0" rIns="0" bIns="0">
            <a:noAutofit/>
          </a:bodyPr>
          <a:lstStyle>
            <a:lvl1pPr marL="0" marR="0" indent="0" algn="l" defTabSz="914049" rtl="0" eaLnBrk="1" fontAlgn="auto" latinLnBrk="0" hangingPunct="1">
              <a:lnSpc>
                <a:spcPct val="100000"/>
              </a:lnSpc>
              <a:spcBef>
                <a:spcPts val="0"/>
              </a:spcBef>
              <a:spcAft>
                <a:spcPts val="0"/>
              </a:spcAft>
              <a:buClrTx/>
              <a:buSzTx/>
              <a:buFont typeface="Arial" panose="020B0604020202020204" pitchFamily="34" charset="0"/>
              <a:buNone/>
              <a:tabLst/>
              <a:defRPr sz="882" b="0">
                <a:solidFill>
                  <a:schemeClr val="bg1">
                    <a:lumMod val="50000"/>
                  </a:schemeClr>
                </a:solidFill>
                <a:latin typeface="+mn-lt"/>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sp>
        <p:nvSpPr>
          <p:cNvPr id="37" name="Text Placeholder 136"/>
          <p:cNvSpPr>
            <a:spLocks noGrp="1"/>
          </p:cNvSpPr>
          <p:nvPr>
            <p:ph type="body" sz="quarter" idx="31"/>
          </p:nvPr>
        </p:nvSpPr>
        <p:spPr>
          <a:xfrm>
            <a:off x="6986395" y="6181251"/>
            <a:ext cx="805425" cy="463954"/>
          </a:xfrm>
          <a:prstGeom prst="rect">
            <a:avLst/>
          </a:prstGeom>
        </p:spPr>
        <p:txBody>
          <a:bodyPr lIns="0" tIns="0" rIns="0" bIns="0">
            <a:noAutofit/>
          </a:bodyPr>
          <a:lstStyle>
            <a:lvl1pPr marL="0" marR="0" indent="0" algn="l" defTabSz="914049" rtl="0" eaLnBrk="1" fontAlgn="auto" latinLnBrk="0" hangingPunct="1">
              <a:lnSpc>
                <a:spcPct val="100000"/>
              </a:lnSpc>
              <a:spcBef>
                <a:spcPts val="0"/>
              </a:spcBef>
              <a:spcAft>
                <a:spcPts val="0"/>
              </a:spcAft>
              <a:buClrTx/>
              <a:buSzTx/>
              <a:buFont typeface="Arial" panose="020B0604020202020204" pitchFamily="34" charset="0"/>
              <a:buNone/>
              <a:tabLst/>
              <a:defRPr sz="882" b="0">
                <a:solidFill>
                  <a:schemeClr val="bg1">
                    <a:lumMod val="50000"/>
                  </a:schemeClr>
                </a:solidFill>
                <a:latin typeface="+mn-lt"/>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sp>
        <p:nvSpPr>
          <p:cNvPr id="38"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049" rtl="0" eaLnBrk="1" fontAlgn="auto" latinLnBrk="0" hangingPunct="1">
              <a:lnSpc>
                <a:spcPct val="100000"/>
              </a:lnSpc>
              <a:spcBef>
                <a:spcPts val="0"/>
              </a:spcBef>
              <a:spcAft>
                <a:spcPts val="0"/>
              </a:spcAft>
              <a:buClrTx/>
              <a:buSzTx/>
              <a:buFont typeface="Arial" panose="020B0604020202020204" pitchFamily="34" charset="0"/>
              <a:buNone/>
              <a:tabLst/>
              <a:defRPr sz="882" b="0">
                <a:solidFill>
                  <a:schemeClr val="bg1">
                    <a:lumMod val="50000"/>
                  </a:schemeClr>
                </a:solidFill>
                <a:latin typeface="+mn-lt"/>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sp>
        <p:nvSpPr>
          <p:cNvPr id="42"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049" rtl="0" eaLnBrk="1" fontAlgn="auto" latinLnBrk="0" hangingPunct="1">
              <a:lnSpc>
                <a:spcPct val="100000"/>
              </a:lnSpc>
              <a:spcBef>
                <a:spcPts val="0"/>
              </a:spcBef>
              <a:spcAft>
                <a:spcPts val="0"/>
              </a:spcAft>
              <a:buClrTx/>
              <a:buSzTx/>
              <a:buFont typeface="Arial" panose="020B0604020202020204" pitchFamily="34" charset="0"/>
              <a:buNone/>
              <a:tabLst/>
              <a:defRPr sz="882" b="0">
                <a:solidFill>
                  <a:schemeClr val="bg1">
                    <a:lumMod val="50000"/>
                  </a:schemeClr>
                </a:solidFill>
                <a:latin typeface="+mn-lt"/>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sp>
        <p:nvSpPr>
          <p:cNvPr id="43" name="Text Placeholder 136"/>
          <p:cNvSpPr>
            <a:spLocks noGrp="1"/>
          </p:cNvSpPr>
          <p:nvPr>
            <p:ph type="body" sz="quarter" idx="34"/>
          </p:nvPr>
        </p:nvSpPr>
        <p:spPr>
          <a:xfrm>
            <a:off x="2508043" y="6181251"/>
            <a:ext cx="1498693" cy="463954"/>
          </a:xfrm>
          <a:prstGeom prst="rect">
            <a:avLst/>
          </a:prstGeom>
        </p:spPr>
        <p:txBody>
          <a:bodyPr lIns="0" tIns="0" rIns="0" bIns="0">
            <a:noAutofit/>
          </a:bodyPr>
          <a:lstStyle>
            <a:lvl1pPr marL="0" marR="0" indent="0" algn="l" defTabSz="914049" rtl="0" eaLnBrk="1" fontAlgn="auto" latinLnBrk="0" hangingPunct="1">
              <a:lnSpc>
                <a:spcPct val="100000"/>
              </a:lnSpc>
              <a:spcBef>
                <a:spcPts val="0"/>
              </a:spcBef>
              <a:spcAft>
                <a:spcPts val="0"/>
              </a:spcAft>
              <a:buClrTx/>
              <a:buSzTx/>
              <a:buFont typeface="Arial" panose="020B0604020202020204" pitchFamily="34" charset="0"/>
              <a:buNone/>
              <a:tabLst/>
              <a:defRPr sz="882" b="0">
                <a:solidFill>
                  <a:schemeClr val="bg1">
                    <a:lumMod val="50000"/>
                  </a:schemeClr>
                </a:solidFill>
                <a:latin typeface="+mn-lt"/>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sp>
        <p:nvSpPr>
          <p:cNvPr id="45" name="TextBox 44"/>
          <p:cNvSpPr txBox="1"/>
          <p:nvPr userDrawn="1"/>
        </p:nvSpPr>
        <p:spPr>
          <a:xfrm>
            <a:off x="2508041" y="5916409"/>
            <a:ext cx="1487548" cy="150884"/>
          </a:xfrm>
          <a:prstGeom prst="rect">
            <a:avLst/>
          </a:prstGeom>
          <a:noFill/>
        </p:spPr>
        <p:txBody>
          <a:bodyPr wrap="square" lIns="0" tIns="0" rIns="0" bIns="0" rtlCol="0">
            <a:spAutoFit/>
          </a:bodyPr>
          <a:lstStyle/>
          <a:p>
            <a:pPr defTabSz="914049">
              <a:defRPr/>
            </a:pPr>
            <a:r>
              <a:rPr lang="en-US" sz="980" b="1">
                <a:solidFill>
                  <a:schemeClr val="bg1"/>
                </a:solidFill>
              </a:rPr>
              <a:t>Products and Services</a:t>
            </a:r>
          </a:p>
        </p:txBody>
      </p:sp>
      <p:sp>
        <p:nvSpPr>
          <p:cNvPr id="46" name="TextBox 45"/>
          <p:cNvSpPr txBox="1"/>
          <p:nvPr userDrawn="1"/>
        </p:nvSpPr>
        <p:spPr>
          <a:xfrm>
            <a:off x="4320164" y="5922948"/>
            <a:ext cx="1247049" cy="150884"/>
          </a:xfrm>
          <a:prstGeom prst="rect">
            <a:avLst/>
          </a:prstGeom>
          <a:noFill/>
        </p:spPr>
        <p:txBody>
          <a:bodyPr wrap="square" lIns="0" tIns="0" rIns="0" bIns="0" rtlCol="0">
            <a:spAutoFit/>
          </a:bodyPr>
          <a:lstStyle/>
          <a:p>
            <a:pPr defTabSz="914049">
              <a:defRPr/>
            </a:pPr>
            <a:r>
              <a:rPr lang="en-US" sz="980" b="1">
                <a:solidFill>
                  <a:schemeClr val="bg1"/>
                </a:solidFill>
              </a:rPr>
              <a:t>Organization Size</a:t>
            </a:r>
          </a:p>
        </p:txBody>
      </p:sp>
      <p:sp>
        <p:nvSpPr>
          <p:cNvPr id="47" name="TextBox 46"/>
          <p:cNvSpPr txBox="1"/>
          <p:nvPr userDrawn="1"/>
        </p:nvSpPr>
        <p:spPr>
          <a:xfrm>
            <a:off x="5846351" y="5914231"/>
            <a:ext cx="988642" cy="150884"/>
          </a:xfrm>
          <a:prstGeom prst="rect">
            <a:avLst/>
          </a:prstGeom>
          <a:noFill/>
        </p:spPr>
        <p:txBody>
          <a:bodyPr wrap="square" lIns="0" tIns="0" rIns="0" bIns="0" rtlCol="0">
            <a:spAutoFit/>
          </a:bodyPr>
          <a:lstStyle/>
          <a:p>
            <a:pPr defTabSz="914049">
              <a:defRPr/>
            </a:pPr>
            <a:r>
              <a:rPr lang="en-US" sz="980" b="1">
                <a:solidFill>
                  <a:schemeClr val="bg1"/>
                </a:solidFill>
              </a:rPr>
              <a:t>Industry</a:t>
            </a:r>
          </a:p>
        </p:txBody>
      </p:sp>
      <p:sp>
        <p:nvSpPr>
          <p:cNvPr id="48" name="TextBox 47"/>
          <p:cNvSpPr txBox="1"/>
          <p:nvPr userDrawn="1"/>
        </p:nvSpPr>
        <p:spPr>
          <a:xfrm>
            <a:off x="6970278" y="5914998"/>
            <a:ext cx="988642" cy="150884"/>
          </a:xfrm>
          <a:prstGeom prst="rect">
            <a:avLst/>
          </a:prstGeom>
          <a:noFill/>
        </p:spPr>
        <p:txBody>
          <a:bodyPr wrap="square" lIns="0" tIns="0" rIns="0" bIns="0" rtlCol="0">
            <a:spAutoFit/>
          </a:bodyPr>
          <a:lstStyle/>
          <a:p>
            <a:pPr defTabSz="914049">
              <a:defRPr/>
            </a:pPr>
            <a:r>
              <a:rPr lang="en-US" sz="980" b="1">
                <a:solidFill>
                  <a:schemeClr val="bg1"/>
                </a:solidFill>
              </a:rPr>
              <a:t>Country</a:t>
            </a:r>
          </a:p>
        </p:txBody>
      </p:sp>
      <p:sp>
        <p:nvSpPr>
          <p:cNvPr id="49" name="TextBox 48"/>
          <p:cNvSpPr txBox="1"/>
          <p:nvPr userDrawn="1"/>
        </p:nvSpPr>
        <p:spPr>
          <a:xfrm>
            <a:off x="9156939" y="5924360"/>
            <a:ext cx="988642" cy="150884"/>
          </a:xfrm>
          <a:prstGeom prst="rect">
            <a:avLst/>
          </a:prstGeom>
          <a:noFill/>
        </p:spPr>
        <p:txBody>
          <a:bodyPr wrap="square" lIns="0" tIns="0" rIns="0" bIns="0" rtlCol="0">
            <a:spAutoFit/>
          </a:bodyPr>
          <a:lstStyle/>
          <a:p>
            <a:pPr defTabSz="914049">
              <a:defRPr/>
            </a:pPr>
            <a:r>
              <a:rPr lang="en-US" sz="980" b="1">
                <a:solidFill>
                  <a:schemeClr val="bg1"/>
                </a:solidFill>
              </a:rPr>
              <a:t>Business Need</a:t>
            </a:r>
          </a:p>
        </p:txBody>
      </p:sp>
      <p:sp>
        <p:nvSpPr>
          <p:cNvPr id="50" name="Text Placeholder 136"/>
          <p:cNvSpPr>
            <a:spLocks noGrp="1"/>
          </p:cNvSpPr>
          <p:nvPr>
            <p:ph type="body" sz="quarter" idx="37"/>
          </p:nvPr>
        </p:nvSpPr>
        <p:spPr>
          <a:xfrm>
            <a:off x="8109289" y="6184047"/>
            <a:ext cx="805425" cy="463954"/>
          </a:xfrm>
          <a:prstGeom prst="rect">
            <a:avLst/>
          </a:prstGeom>
        </p:spPr>
        <p:txBody>
          <a:bodyPr lIns="0" tIns="0" rIns="0" bIns="0">
            <a:noAutofit/>
          </a:bodyPr>
          <a:lstStyle>
            <a:lvl1pPr marL="0" marR="0" indent="0" algn="l" defTabSz="914049" rtl="0" eaLnBrk="1" fontAlgn="auto" latinLnBrk="0" hangingPunct="1">
              <a:lnSpc>
                <a:spcPct val="100000"/>
              </a:lnSpc>
              <a:spcBef>
                <a:spcPts val="0"/>
              </a:spcBef>
              <a:spcAft>
                <a:spcPts val="0"/>
              </a:spcAft>
              <a:buClrTx/>
              <a:buSzTx/>
              <a:buFont typeface="Arial" panose="020B0604020202020204" pitchFamily="34" charset="0"/>
              <a:buNone/>
              <a:tabLst/>
              <a:defRPr sz="882" b="0">
                <a:solidFill>
                  <a:schemeClr val="bg1">
                    <a:lumMod val="50000"/>
                  </a:schemeClr>
                </a:solidFill>
                <a:latin typeface="+mn-lt"/>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sp>
        <p:nvSpPr>
          <p:cNvPr id="51" name="TextBox 50"/>
          <p:cNvSpPr txBox="1"/>
          <p:nvPr userDrawn="1"/>
        </p:nvSpPr>
        <p:spPr>
          <a:xfrm>
            <a:off x="8093172" y="5917794"/>
            <a:ext cx="988642" cy="150884"/>
          </a:xfrm>
          <a:prstGeom prst="rect">
            <a:avLst/>
          </a:prstGeom>
          <a:noFill/>
        </p:spPr>
        <p:txBody>
          <a:bodyPr wrap="square" lIns="0" tIns="0" rIns="0" bIns="0" rtlCol="0">
            <a:spAutoFit/>
          </a:bodyPr>
          <a:lstStyle/>
          <a:p>
            <a:pPr defTabSz="914049">
              <a:defRPr/>
            </a:pPr>
            <a:r>
              <a:rPr lang="en-US" sz="980" b="1">
                <a:solidFill>
                  <a:schemeClr val="bg1"/>
                </a:solidFill>
              </a:rPr>
              <a:t>Partner</a:t>
            </a:r>
          </a:p>
        </p:txBody>
      </p:sp>
    </p:spTree>
    <p:extLst>
      <p:ext uri="{BB962C8B-B14F-4D97-AF65-F5344CB8AC3E}">
        <p14:creationId xmlns:p14="http://schemas.microsoft.com/office/powerpoint/2010/main" val="419627529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_Insert Photo">
    <p:bg>
      <p:bgPr>
        <a:solidFill>
          <a:schemeClr val="tx1"/>
        </a:solidFill>
        <a:effectLst/>
      </p:bgPr>
    </p:bg>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5918075" y="2"/>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cxnSp>
        <p:nvCxnSpPr>
          <p:cNvPr id="31" name="Straight Connector 30"/>
          <p:cNvCxnSpPr/>
          <p:nvPr userDrawn="1"/>
        </p:nvCxnSpPr>
        <p:spPr>
          <a:xfrm>
            <a:off x="13962495" y="10026652"/>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049"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solidFill>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cxnSp>
        <p:nvCxnSpPr>
          <p:cNvPr id="27" name="Straight Connector 26"/>
          <p:cNvCxnSpPr/>
          <p:nvPr userDrawn="1"/>
        </p:nvCxnSpPr>
        <p:spPr>
          <a:xfrm>
            <a:off x="10523604" y="5930902"/>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500"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4" name="Text Placeholder 136"/>
          <p:cNvSpPr>
            <a:spLocks noGrp="1"/>
          </p:cNvSpPr>
          <p:nvPr>
            <p:ph type="body" sz="quarter" idx="29"/>
          </p:nvPr>
        </p:nvSpPr>
        <p:spPr>
          <a:xfrm>
            <a:off x="9156939" y="6181250"/>
            <a:ext cx="988642" cy="463954"/>
          </a:xfrm>
          <a:prstGeom prst="rect">
            <a:avLst/>
          </a:prstGeom>
        </p:spPr>
        <p:txBody>
          <a:bodyPr lIns="0" tIns="0" rIns="0" bIns="0">
            <a:noAutofit/>
          </a:bodyPr>
          <a:lstStyle>
            <a:lvl1pPr marL="0" marR="0" indent="0" algn="l" defTabSz="914049" rtl="0" eaLnBrk="1" fontAlgn="auto" latinLnBrk="0" hangingPunct="1">
              <a:lnSpc>
                <a:spcPct val="100000"/>
              </a:lnSpc>
              <a:spcBef>
                <a:spcPts val="0"/>
              </a:spcBef>
              <a:spcAft>
                <a:spcPts val="0"/>
              </a:spcAft>
              <a:buClrTx/>
              <a:buSzTx/>
              <a:buFont typeface="Arial" panose="020B0604020202020204" pitchFamily="34" charset="0"/>
              <a:buNone/>
              <a:tabLst/>
              <a:defRPr sz="882" b="0">
                <a:solidFill>
                  <a:schemeClr val="bg1"/>
                </a:solidFill>
                <a:latin typeface="+mn-lt"/>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sp>
        <p:nvSpPr>
          <p:cNvPr id="55" name="Text Placeholder 136"/>
          <p:cNvSpPr>
            <a:spLocks noGrp="1"/>
          </p:cNvSpPr>
          <p:nvPr>
            <p:ph type="body" sz="quarter" idx="31"/>
          </p:nvPr>
        </p:nvSpPr>
        <p:spPr>
          <a:xfrm>
            <a:off x="6986395" y="6181251"/>
            <a:ext cx="805425" cy="463954"/>
          </a:xfrm>
          <a:prstGeom prst="rect">
            <a:avLst/>
          </a:prstGeom>
        </p:spPr>
        <p:txBody>
          <a:bodyPr lIns="0" tIns="0" rIns="0" bIns="0">
            <a:noAutofit/>
          </a:bodyPr>
          <a:lstStyle>
            <a:lvl1pPr marL="0" marR="0" indent="0" algn="l" defTabSz="914049" rtl="0" eaLnBrk="1" fontAlgn="auto" latinLnBrk="0" hangingPunct="1">
              <a:lnSpc>
                <a:spcPct val="100000"/>
              </a:lnSpc>
              <a:spcBef>
                <a:spcPts val="0"/>
              </a:spcBef>
              <a:spcAft>
                <a:spcPts val="0"/>
              </a:spcAft>
              <a:buClrTx/>
              <a:buSzTx/>
              <a:buFont typeface="Arial" panose="020B0604020202020204" pitchFamily="34" charset="0"/>
              <a:buNone/>
              <a:tabLst/>
              <a:defRPr sz="882" b="0">
                <a:solidFill>
                  <a:schemeClr val="bg1"/>
                </a:solidFill>
                <a:latin typeface="+mn-lt"/>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049" rtl="0" eaLnBrk="1" fontAlgn="auto" latinLnBrk="0" hangingPunct="1">
              <a:lnSpc>
                <a:spcPct val="100000"/>
              </a:lnSpc>
              <a:spcBef>
                <a:spcPts val="0"/>
              </a:spcBef>
              <a:spcAft>
                <a:spcPts val="0"/>
              </a:spcAft>
              <a:buClrTx/>
              <a:buSzTx/>
              <a:buFont typeface="Arial" panose="020B0604020202020204" pitchFamily="34" charset="0"/>
              <a:buNone/>
              <a:tabLst/>
              <a:defRPr sz="882" b="0">
                <a:solidFill>
                  <a:schemeClr val="bg1"/>
                </a:solidFill>
                <a:latin typeface="+mn-lt"/>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049" rtl="0" eaLnBrk="1" fontAlgn="auto" latinLnBrk="0" hangingPunct="1">
              <a:lnSpc>
                <a:spcPct val="100000"/>
              </a:lnSpc>
              <a:spcBef>
                <a:spcPts val="0"/>
              </a:spcBef>
              <a:spcAft>
                <a:spcPts val="0"/>
              </a:spcAft>
              <a:buClrTx/>
              <a:buSzTx/>
              <a:buFont typeface="Arial" panose="020B0604020202020204" pitchFamily="34" charset="0"/>
              <a:buNone/>
              <a:tabLst/>
              <a:defRPr sz="882" b="0">
                <a:solidFill>
                  <a:schemeClr val="bg1"/>
                </a:solidFill>
                <a:latin typeface="+mn-lt"/>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2508043" y="6181251"/>
            <a:ext cx="1498693" cy="463954"/>
          </a:xfrm>
          <a:prstGeom prst="rect">
            <a:avLst/>
          </a:prstGeom>
        </p:spPr>
        <p:txBody>
          <a:bodyPr lIns="0" tIns="0" rIns="0" bIns="0">
            <a:noAutofit/>
          </a:bodyPr>
          <a:lstStyle>
            <a:lvl1pPr marL="0" marR="0" indent="0" algn="l" defTabSz="914049" rtl="0" eaLnBrk="1" fontAlgn="auto" latinLnBrk="0" hangingPunct="1">
              <a:lnSpc>
                <a:spcPct val="100000"/>
              </a:lnSpc>
              <a:spcBef>
                <a:spcPts val="0"/>
              </a:spcBef>
              <a:spcAft>
                <a:spcPts val="0"/>
              </a:spcAft>
              <a:buClrTx/>
              <a:buSzTx/>
              <a:buFont typeface="Arial" panose="020B0604020202020204" pitchFamily="34" charset="0"/>
              <a:buNone/>
              <a:tabLst/>
              <a:defRPr sz="882" b="0">
                <a:solidFill>
                  <a:schemeClr val="bg1"/>
                </a:solidFill>
                <a:latin typeface="+mn-lt"/>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sp>
        <p:nvSpPr>
          <p:cNvPr id="60" name="TextBox 59"/>
          <p:cNvSpPr txBox="1"/>
          <p:nvPr userDrawn="1"/>
        </p:nvSpPr>
        <p:spPr>
          <a:xfrm>
            <a:off x="2508041" y="5916409"/>
            <a:ext cx="1487548" cy="150884"/>
          </a:xfrm>
          <a:prstGeom prst="rect">
            <a:avLst/>
          </a:prstGeom>
          <a:noFill/>
        </p:spPr>
        <p:txBody>
          <a:bodyPr wrap="square" lIns="0" tIns="0" rIns="0" bIns="0" rtlCol="0">
            <a:spAutoFit/>
          </a:bodyPr>
          <a:lstStyle/>
          <a:p>
            <a:pPr defTabSz="914049">
              <a:defRPr/>
            </a:pPr>
            <a:r>
              <a:rPr lang="en-US" sz="980" b="1">
                <a:solidFill>
                  <a:schemeClr val="bg1"/>
                </a:solidFill>
              </a:rPr>
              <a:t>Products and Services</a:t>
            </a:r>
          </a:p>
        </p:txBody>
      </p:sp>
      <p:sp>
        <p:nvSpPr>
          <p:cNvPr id="61" name="TextBox 60"/>
          <p:cNvSpPr txBox="1"/>
          <p:nvPr userDrawn="1"/>
        </p:nvSpPr>
        <p:spPr>
          <a:xfrm>
            <a:off x="4320164" y="5922948"/>
            <a:ext cx="1247049" cy="150884"/>
          </a:xfrm>
          <a:prstGeom prst="rect">
            <a:avLst/>
          </a:prstGeom>
          <a:noFill/>
        </p:spPr>
        <p:txBody>
          <a:bodyPr wrap="square" lIns="0" tIns="0" rIns="0" bIns="0" rtlCol="0">
            <a:spAutoFit/>
          </a:bodyPr>
          <a:lstStyle/>
          <a:p>
            <a:pPr defTabSz="914049">
              <a:defRPr/>
            </a:pPr>
            <a:r>
              <a:rPr lang="en-US" sz="980" b="1">
                <a:solidFill>
                  <a:schemeClr val="bg1"/>
                </a:solidFill>
              </a:rPr>
              <a:t>Organization Size</a:t>
            </a:r>
          </a:p>
        </p:txBody>
      </p:sp>
      <p:sp>
        <p:nvSpPr>
          <p:cNvPr id="62" name="TextBox 61"/>
          <p:cNvSpPr txBox="1"/>
          <p:nvPr userDrawn="1"/>
        </p:nvSpPr>
        <p:spPr>
          <a:xfrm>
            <a:off x="5846351" y="5914231"/>
            <a:ext cx="988642" cy="150884"/>
          </a:xfrm>
          <a:prstGeom prst="rect">
            <a:avLst/>
          </a:prstGeom>
          <a:noFill/>
        </p:spPr>
        <p:txBody>
          <a:bodyPr wrap="square" lIns="0" tIns="0" rIns="0" bIns="0" rtlCol="0">
            <a:spAutoFit/>
          </a:bodyPr>
          <a:lstStyle/>
          <a:p>
            <a:pPr defTabSz="914049">
              <a:defRPr/>
            </a:pPr>
            <a:r>
              <a:rPr lang="en-US" sz="980" b="1">
                <a:solidFill>
                  <a:schemeClr val="bg1"/>
                </a:solidFill>
              </a:rPr>
              <a:t>Industry</a:t>
            </a:r>
          </a:p>
        </p:txBody>
      </p:sp>
      <p:sp>
        <p:nvSpPr>
          <p:cNvPr id="63" name="TextBox 62"/>
          <p:cNvSpPr txBox="1"/>
          <p:nvPr userDrawn="1"/>
        </p:nvSpPr>
        <p:spPr>
          <a:xfrm>
            <a:off x="6970278" y="5914998"/>
            <a:ext cx="988642" cy="150884"/>
          </a:xfrm>
          <a:prstGeom prst="rect">
            <a:avLst/>
          </a:prstGeom>
          <a:noFill/>
        </p:spPr>
        <p:txBody>
          <a:bodyPr wrap="square" lIns="0" tIns="0" rIns="0" bIns="0" rtlCol="0">
            <a:spAutoFit/>
          </a:bodyPr>
          <a:lstStyle/>
          <a:p>
            <a:pPr defTabSz="914049">
              <a:defRPr/>
            </a:pPr>
            <a:r>
              <a:rPr lang="en-US" sz="980" b="1">
                <a:solidFill>
                  <a:schemeClr val="bg1"/>
                </a:solidFill>
              </a:rPr>
              <a:t>Country</a:t>
            </a:r>
          </a:p>
        </p:txBody>
      </p:sp>
      <p:sp>
        <p:nvSpPr>
          <p:cNvPr id="64" name="TextBox 63"/>
          <p:cNvSpPr txBox="1"/>
          <p:nvPr userDrawn="1"/>
        </p:nvSpPr>
        <p:spPr>
          <a:xfrm>
            <a:off x="9156939" y="5924360"/>
            <a:ext cx="988642" cy="150884"/>
          </a:xfrm>
          <a:prstGeom prst="rect">
            <a:avLst/>
          </a:prstGeom>
          <a:noFill/>
        </p:spPr>
        <p:txBody>
          <a:bodyPr wrap="square" lIns="0" tIns="0" rIns="0" bIns="0" rtlCol="0">
            <a:spAutoFit/>
          </a:bodyPr>
          <a:lstStyle/>
          <a:p>
            <a:pPr defTabSz="914049">
              <a:defRPr/>
            </a:pPr>
            <a:r>
              <a:rPr lang="en-US" sz="980" b="1">
                <a:solidFill>
                  <a:schemeClr val="bg1"/>
                </a:solidFill>
              </a:rPr>
              <a:t>Business Need</a:t>
            </a:r>
          </a:p>
        </p:txBody>
      </p:sp>
      <p:sp>
        <p:nvSpPr>
          <p:cNvPr id="65" name="Text Placeholder 136"/>
          <p:cNvSpPr>
            <a:spLocks noGrp="1"/>
          </p:cNvSpPr>
          <p:nvPr>
            <p:ph type="body" sz="quarter" idx="37"/>
          </p:nvPr>
        </p:nvSpPr>
        <p:spPr>
          <a:xfrm>
            <a:off x="8109289" y="6184047"/>
            <a:ext cx="805425" cy="463954"/>
          </a:xfrm>
          <a:prstGeom prst="rect">
            <a:avLst/>
          </a:prstGeom>
        </p:spPr>
        <p:txBody>
          <a:bodyPr lIns="0" tIns="0" rIns="0" bIns="0">
            <a:noAutofit/>
          </a:bodyPr>
          <a:lstStyle>
            <a:lvl1pPr marL="0" marR="0" indent="0" algn="l" defTabSz="914049" rtl="0" eaLnBrk="1" fontAlgn="auto" latinLnBrk="0" hangingPunct="1">
              <a:lnSpc>
                <a:spcPct val="100000"/>
              </a:lnSpc>
              <a:spcBef>
                <a:spcPts val="0"/>
              </a:spcBef>
              <a:spcAft>
                <a:spcPts val="0"/>
              </a:spcAft>
              <a:buClrTx/>
              <a:buSzTx/>
              <a:buFont typeface="Arial" panose="020B0604020202020204" pitchFamily="34" charset="0"/>
              <a:buNone/>
              <a:tabLst/>
              <a:defRPr sz="882" b="0">
                <a:solidFill>
                  <a:schemeClr val="bg1"/>
                </a:solidFill>
                <a:latin typeface="+mn-lt"/>
              </a:defRPr>
            </a:lvl1pPr>
            <a:lvl2pPr marL="457025" indent="0">
              <a:buNone/>
              <a:defRPr sz="800"/>
            </a:lvl2pPr>
            <a:lvl3pPr marL="914049" indent="0">
              <a:buNone/>
              <a:defRPr sz="800"/>
            </a:lvl3pPr>
            <a:lvl4pPr marL="1371074" indent="0">
              <a:buNone/>
              <a:defRPr sz="800"/>
            </a:lvl4pPr>
            <a:lvl5pPr marL="1828098" indent="0">
              <a:buNone/>
              <a:defRPr sz="800"/>
            </a:lvl5pPr>
          </a:lstStyle>
          <a:p>
            <a:pPr lvl="0"/>
            <a:r>
              <a:rPr lang="en-US"/>
              <a:t>Click to edit Master text styles</a:t>
            </a:r>
          </a:p>
        </p:txBody>
      </p:sp>
      <p:sp>
        <p:nvSpPr>
          <p:cNvPr id="66" name="TextBox 65"/>
          <p:cNvSpPr txBox="1"/>
          <p:nvPr userDrawn="1"/>
        </p:nvSpPr>
        <p:spPr>
          <a:xfrm>
            <a:off x="8093172" y="5917794"/>
            <a:ext cx="988642" cy="150884"/>
          </a:xfrm>
          <a:prstGeom prst="rect">
            <a:avLst/>
          </a:prstGeom>
          <a:noFill/>
        </p:spPr>
        <p:txBody>
          <a:bodyPr wrap="square" lIns="0" tIns="0" rIns="0" bIns="0" rtlCol="0">
            <a:spAutoFit/>
          </a:bodyPr>
          <a:lstStyle/>
          <a:p>
            <a:pPr defTabSz="914049">
              <a:defRPr/>
            </a:pPr>
            <a:r>
              <a:rPr lang="en-US" sz="980" b="1">
                <a:solidFill>
                  <a:schemeClr val="bg1"/>
                </a:solidFill>
              </a:rPr>
              <a:t>Partner</a:t>
            </a:r>
          </a:p>
        </p:txBody>
      </p:sp>
      <p:sp>
        <p:nvSpPr>
          <p:cNvPr id="23" name="Title 1">
            <a:extLst>
              <a:ext uri="{FF2B5EF4-FFF2-40B4-BE49-F238E27FC236}">
                <a16:creationId xmlns:a16="http://schemas.microsoft.com/office/drawing/2014/main" id="{406CEFA2-D75A-4CE6-BA46-E53CCEDA9F9B}"/>
              </a:ext>
            </a:extLst>
          </p:cNvPr>
          <p:cNvSpPr>
            <a:spLocks noGrp="1"/>
          </p:cNvSpPr>
          <p:nvPr>
            <p:ph type="title"/>
          </p:nvPr>
        </p:nvSpPr>
        <p:spPr>
          <a:xfrm>
            <a:off x="269239" y="179310"/>
            <a:ext cx="9539915" cy="756465"/>
          </a:xfrm>
        </p:spPr>
        <p:txBody>
          <a:bodyPr lIns="0" tIns="91440" rIns="0" bIns="0"/>
          <a:lstStyle>
            <a:lvl1pPr>
              <a:lnSpc>
                <a:spcPct val="100000"/>
              </a:lnSpc>
              <a:spcBef>
                <a:spcPts val="588"/>
              </a:spcBef>
              <a:spcAft>
                <a:spcPts val="588"/>
              </a:spcAft>
              <a:defRPr sz="4117">
                <a:solidFill>
                  <a:schemeClr val="bg2"/>
                </a:solidFill>
                <a:latin typeface="+mj-lt"/>
              </a:defRPr>
            </a:lvl1pPr>
          </a:lstStyle>
          <a:p>
            <a:r>
              <a:rPr lang="en-US"/>
              <a:t>Click to edit Master title style</a:t>
            </a:r>
          </a:p>
        </p:txBody>
      </p:sp>
      <p:sp>
        <p:nvSpPr>
          <p:cNvPr id="25" name="Text Placeholder 3">
            <a:extLst>
              <a:ext uri="{FF2B5EF4-FFF2-40B4-BE49-F238E27FC236}">
                <a16:creationId xmlns:a16="http://schemas.microsoft.com/office/drawing/2014/main" id="{A57ED63D-AA42-47CA-955E-2EC48430EA4F}"/>
              </a:ext>
            </a:extLst>
          </p:cNvPr>
          <p:cNvSpPr>
            <a:spLocks noGrp="1"/>
          </p:cNvSpPr>
          <p:nvPr>
            <p:ph type="body" sz="quarter" idx="10"/>
          </p:nvPr>
        </p:nvSpPr>
        <p:spPr>
          <a:xfrm>
            <a:off x="269240" y="1189178"/>
            <a:ext cx="11653523" cy="2356691"/>
          </a:xfrm>
        </p:spPr>
        <p:txBody>
          <a:bodyPr>
            <a:spAutoFit/>
          </a:bodyPr>
          <a:lstStyle>
            <a:lvl1pPr>
              <a:lnSpc>
                <a:spcPct val="95000"/>
              </a:lnSpc>
              <a:spcBef>
                <a:spcPts val="588"/>
              </a:spcBef>
              <a:spcAft>
                <a:spcPts val="588"/>
              </a:spcAft>
              <a:defRPr sz="3528">
                <a:solidFill>
                  <a:schemeClr val="bg1"/>
                </a:solidFill>
              </a:defRPr>
            </a:lvl1pPr>
            <a:lvl2pPr>
              <a:lnSpc>
                <a:spcPct val="95000"/>
              </a:lnSpc>
              <a:spcBef>
                <a:spcPts val="588"/>
              </a:spcBef>
              <a:spcAft>
                <a:spcPts val="588"/>
              </a:spcAft>
              <a:defRPr>
                <a:solidFill>
                  <a:schemeClr val="bg1"/>
                </a:solidFill>
              </a:defRPr>
            </a:lvl2pPr>
            <a:lvl3pPr>
              <a:lnSpc>
                <a:spcPct val="95000"/>
              </a:lnSpc>
              <a:spcBef>
                <a:spcPts val="588"/>
              </a:spcBef>
              <a:spcAft>
                <a:spcPts val="588"/>
              </a:spcAft>
              <a:defRPr>
                <a:solidFill>
                  <a:schemeClr val="bg1"/>
                </a:solidFill>
              </a:defRPr>
            </a:lvl3pPr>
            <a:lvl4pPr>
              <a:lnSpc>
                <a:spcPct val="95000"/>
              </a:lnSpc>
              <a:spcBef>
                <a:spcPts val="588"/>
              </a:spcBef>
              <a:spcAft>
                <a:spcPts val="588"/>
              </a:spcAft>
              <a:defRPr>
                <a:solidFill>
                  <a:schemeClr val="bg1"/>
                </a:solidFill>
              </a:defRPr>
            </a:lvl4pPr>
            <a:lvl5pPr marL="0" indent="0">
              <a:lnSpc>
                <a:spcPct val="95000"/>
              </a:lnSpc>
              <a:spcBef>
                <a:spcPts val="588"/>
              </a:spcBef>
              <a:spcAft>
                <a:spcPts val="588"/>
              </a:spcAft>
              <a:buNone/>
              <a:defRPr sz="1176">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752874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708910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2" spc="-98" baseline="0">
                <a:solidFill>
                  <a:schemeClr val="tx1"/>
                </a:solidFill>
              </a:defRPr>
            </a:lvl1pPr>
          </a:lstStyle>
          <a:p>
            <a:r>
              <a:rPr lang="en-US"/>
              <a:t>Presentation title</a:t>
            </a:r>
          </a:p>
        </p:txBody>
      </p:sp>
      <p:sp>
        <p:nvSpPr>
          <p:cNvPr id="5" name="Text Placeholder 4"/>
          <p:cNvSpPr>
            <a:spLocks noGrp="1"/>
          </p:cNvSpPr>
          <p:nvPr>
            <p:ph type="body" sz="quarter" idx="12" hasCustomPrompt="1"/>
          </p:nvPr>
        </p:nvSpPr>
        <p:spPr>
          <a:xfrm>
            <a:off x="269303" y="3878574"/>
            <a:ext cx="7171337" cy="1792326"/>
          </a:xfrm>
          <a:noFill/>
        </p:spPr>
        <p:txBody>
          <a:bodyPr lIns="146304" tIns="109728" rIns="146304" bIns="109728">
            <a:noAutofit/>
          </a:bodyPr>
          <a:lstStyle>
            <a:lvl1pPr marL="0" indent="0">
              <a:spcBef>
                <a:spcPts val="0"/>
              </a:spcBef>
              <a:buNone/>
              <a:defRPr sz="3135" spc="0" baseline="0">
                <a:solidFill>
                  <a:schemeClr val="tx1"/>
                </a:solidFill>
                <a:latin typeface="+mj-lt"/>
              </a:defRPr>
            </a:lvl1pPr>
          </a:lstStyle>
          <a:p>
            <a:pPr lvl="0"/>
            <a:r>
              <a:rPr lang="en-US"/>
              <a:t>Speaker Name</a:t>
            </a:r>
          </a:p>
        </p:txBody>
      </p:sp>
      <p:pic>
        <p:nvPicPr>
          <p:cNvPr id="7" name="Picture 6">
            <a:extLst>
              <a:ext uri="{FF2B5EF4-FFF2-40B4-BE49-F238E27FC236}">
                <a16:creationId xmlns:a16="http://schemas.microsoft.com/office/drawing/2014/main" id="{150AB176-51D8-4F62-99AE-0733A8959B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5950182"/>
            <a:ext cx="2025444" cy="907818"/>
          </a:xfrm>
          <a:prstGeom prst="rect">
            <a:avLst/>
          </a:prstGeom>
        </p:spPr>
      </p:pic>
    </p:spTree>
    <p:extLst>
      <p:ext uri="{BB962C8B-B14F-4D97-AF65-F5344CB8AC3E}">
        <p14:creationId xmlns:p14="http://schemas.microsoft.com/office/powerpoint/2010/main" val="3239754346"/>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89648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6417991"/>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89648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388200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1962717"/>
          </a:xfrm>
        </p:spPr>
        <p:txBody>
          <a:bodyPr>
            <a:spAutoFit/>
          </a:bodyPr>
          <a:lstStyle>
            <a:lvl1pPr>
              <a:defRPr sz="391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157319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1962717"/>
          </a:xfrm>
        </p:spPr>
        <p:txBody>
          <a:bodyPr>
            <a:spAutoFit/>
          </a:bodyPr>
          <a:lstStyle>
            <a:lvl1pPr>
              <a:defRPr sz="391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827857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03302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787797"/>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787797"/>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854403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787797"/>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787797"/>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680299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1854162"/>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1854162"/>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13643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1854162"/>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1854162"/>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275199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77063097"/>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1270220"/>
          </a:xfrm>
          <a:noFill/>
        </p:spPr>
        <p:txBody>
          <a:bodyPr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77"/>
            <a:ext cx="9860674" cy="724246"/>
          </a:xfrm>
          <a:noFill/>
        </p:spPr>
        <p:txBody>
          <a:bodyPr lIns="182880" tIns="146304" rIns="182880" bIns="146304">
            <a:sp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1777596"/>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1270220"/>
          </a:xfrm>
          <a:noFill/>
        </p:spPr>
        <p:txBody>
          <a:bodyPr tIns="91440" bIns="91440" anchor="t" anchorCtr="0">
            <a:spAutoFit/>
          </a:bodyPr>
          <a:lstStyle>
            <a:lvl1pPr>
              <a:defRPr lang="en-US" sz="7054"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540735268"/>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270220"/>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80722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467101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4"/>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4" y="2914178"/>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2"/>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2"/>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4" y="2059076"/>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10"/>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40"/>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4" y="1203974"/>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8"/>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8"/>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4" y="348872"/>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6"/>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2"/>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4" y="6334586"/>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2"/>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50"/>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4" y="5479484"/>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8"/>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8"/>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4" y="4624382"/>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6"/>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6"/>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4" y="3769280"/>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4"/>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5908063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7.xml"/><Relationship Id="rId13" Type="http://schemas.openxmlformats.org/officeDocument/2006/relationships/slideLayout" Target="../slideLayouts/slideLayout232.xml"/><Relationship Id="rId18" Type="http://schemas.openxmlformats.org/officeDocument/2006/relationships/slideLayout" Target="../slideLayouts/slideLayout237.xml"/><Relationship Id="rId3" Type="http://schemas.openxmlformats.org/officeDocument/2006/relationships/slideLayout" Target="../slideLayouts/slideLayout222.xml"/><Relationship Id="rId7" Type="http://schemas.openxmlformats.org/officeDocument/2006/relationships/slideLayout" Target="../slideLayouts/slideLayout226.xml"/><Relationship Id="rId12" Type="http://schemas.openxmlformats.org/officeDocument/2006/relationships/slideLayout" Target="../slideLayouts/slideLayout231.xml"/><Relationship Id="rId17" Type="http://schemas.openxmlformats.org/officeDocument/2006/relationships/slideLayout" Target="../slideLayouts/slideLayout236.xml"/><Relationship Id="rId2" Type="http://schemas.openxmlformats.org/officeDocument/2006/relationships/slideLayout" Target="../slideLayouts/slideLayout221.xml"/><Relationship Id="rId16" Type="http://schemas.openxmlformats.org/officeDocument/2006/relationships/slideLayout" Target="../slideLayouts/slideLayout235.xml"/><Relationship Id="rId1" Type="http://schemas.openxmlformats.org/officeDocument/2006/relationships/slideLayout" Target="../slideLayouts/slideLayout220.xml"/><Relationship Id="rId6" Type="http://schemas.openxmlformats.org/officeDocument/2006/relationships/slideLayout" Target="../slideLayouts/slideLayout225.xml"/><Relationship Id="rId11" Type="http://schemas.openxmlformats.org/officeDocument/2006/relationships/slideLayout" Target="../slideLayouts/slideLayout230.xml"/><Relationship Id="rId5" Type="http://schemas.openxmlformats.org/officeDocument/2006/relationships/slideLayout" Target="../slideLayouts/slideLayout224.xml"/><Relationship Id="rId15" Type="http://schemas.openxmlformats.org/officeDocument/2006/relationships/slideLayout" Target="../slideLayouts/slideLayout234.xml"/><Relationship Id="rId10" Type="http://schemas.openxmlformats.org/officeDocument/2006/relationships/slideLayout" Target="../slideLayouts/slideLayout229.xml"/><Relationship Id="rId19" Type="http://schemas.openxmlformats.org/officeDocument/2006/relationships/theme" Target="../theme/theme10.xml"/><Relationship Id="rId4" Type="http://schemas.openxmlformats.org/officeDocument/2006/relationships/slideLayout" Target="../slideLayouts/slideLayout223.xml"/><Relationship Id="rId9" Type="http://schemas.openxmlformats.org/officeDocument/2006/relationships/slideLayout" Target="../slideLayouts/slideLayout228.xml"/><Relationship Id="rId14" Type="http://schemas.openxmlformats.org/officeDocument/2006/relationships/slideLayout" Target="../slideLayouts/slideLayout23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5.xml"/><Relationship Id="rId13" Type="http://schemas.openxmlformats.org/officeDocument/2006/relationships/slideLayout" Target="../slideLayouts/slideLayout250.xml"/><Relationship Id="rId18" Type="http://schemas.openxmlformats.org/officeDocument/2006/relationships/slideLayout" Target="../slideLayouts/slideLayout255.xml"/><Relationship Id="rId26" Type="http://schemas.openxmlformats.org/officeDocument/2006/relationships/slideLayout" Target="../slideLayouts/slideLayout263.xml"/><Relationship Id="rId3" Type="http://schemas.openxmlformats.org/officeDocument/2006/relationships/slideLayout" Target="../slideLayouts/slideLayout240.xml"/><Relationship Id="rId21" Type="http://schemas.openxmlformats.org/officeDocument/2006/relationships/slideLayout" Target="../slideLayouts/slideLayout258.xml"/><Relationship Id="rId34" Type="http://schemas.openxmlformats.org/officeDocument/2006/relationships/slideLayout" Target="../slideLayouts/slideLayout271.xml"/><Relationship Id="rId7" Type="http://schemas.openxmlformats.org/officeDocument/2006/relationships/slideLayout" Target="../slideLayouts/slideLayout244.xml"/><Relationship Id="rId12" Type="http://schemas.openxmlformats.org/officeDocument/2006/relationships/slideLayout" Target="../slideLayouts/slideLayout249.xml"/><Relationship Id="rId17" Type="http://schemas.openxmlformats.org/officeDocument/2006/relationships/slideLayout" Target="../slideLayouts/slideLayout254.xml"/><Relationship Id="rId25" Type="http://schemas.openxmlformats.org/officeDocument/2006/relationships/slideLayout" Target="../slideLayouts/slideLayout262.xml"/><Relationship Id="rId33" Type="http://schemas.openxmlformats.org/officeDocument/2006/relationships/slideLayout" Target="../slideLayouts/slideLayout270.xml"/><Relationship Id="rId2" Type="http://schemas.openxmlformats.org/officeDocument/2006/relationships/slideLayout" Target="../slideLayouts/slideLayout239.xml"/><Relationship Id="rId16" Type="http://schemas.openxmlformats.org/officeDocument/2006/relationships/slideLayout" Target="../slideLayouts/slideLayout253.xml"/><Relationship Id="rId20" Type="http://schemas.openxmlformats.org/officeDocument/2006/relationships/slideLayout" Target="../slideLayouts/slideLayout257.xml"/><Relationship Id="rId29" Type="http://schemas.openxmlformats.org/officeDocument/2006/relationships/slideLayout" Target="../slideLayouts/slideLayout266.xml"/><Relationship Id="rId1" Type="http://schemas.openxmlformats.org/officeDocument/2006/relationships/slideLayout" Target="../slideLayouts/slideLayout238.xml"/><Relationship Id="rId6" Type="http://schemas.openxmlformats.org/officeDocument/2006/relationships/slideLayout" Target="../slideLayouts/slideLayout243.xml"/><Relationship Id="rId11" Type="http://schemas.openxmlformats.org/officeDocument/2006/relationships/slideLayout" Target="../slideLayouts/slideLayout248.xml"/><Relationship Id="rId24" Type="http://schemas.openxmlformats.org/officeDocument/2006/relationships/slideLayout" Target="../slideLayouts/slideLayout261.xml"/><Relationship Id="rId32" Type="http://schemas.openxmlformats.org/officeDocument/2006/relationships/slideLayout" Target="../slideLayouts/slideLayout269.xml"/><Relationship Id="rId37" Type="http://schemas.openxmlformats.org/officeDocument/2006/relationships/image" Target="../media/image1.emf"/><Relationship Id="rId5" Type="http://schemas.openxmlformats.org/officeDocument/2006/relationships/slideLayout" Target="../slideLayouts/slideLayout242.xml"/><Relationship Id="rId15" Type="http://schemas.openxmlformats.org/officeDocument/2006/relationships/slideLayout" Target="../slideLayouts/slideLayout252.xml"/><Relationship Id="rId23" Type="http://schemas.openxmlformats.org/officeDocument/2006/relationships/slideLayout" Target="../slideLayouts/slideLayout260.xml"/><Relationship Id="rId28" Type="http://schemas.openxmlformats.org/officeDocument/2006/relationships/slideLayout" Target="../slideLayouts/slideLayout265.xml"/><Relationship Id="rId36" Type="http://schemas.openxmlformats.org/officeDocument/2006/relationships/theme" Target="../theme/theme11.xml"/><Relationship Id="rId10" Type="http://schemas.openxmlformats.org/officeDocument/2006/relationships/slideLayout" Target="../slideLayouts/slideLayout247.xml"/><Relationship Id="rId19" Type="http://schemas.openxmlformats.org/officeDocument/2006/relationships/slideLayout" Target="../slideLayouts/slideLayout256.xml"/><Relationship Id="rId31" Type="http://schemas.openxmlformats.org/officeDocument/2006/relationships/slideLayout" Target="../slideLayouts/slideLayout268.xml"/><Relationship Id="rId4" Type="http://schemas.openxmlformats.org/officeDocument/2006/relationships/slideLayout" Target="../slideLayouts/slideLayout241.xml"/><Relationship Id="rId9" Type="http://schemas.openxmlformats.org/officeDocument/2006/relationships/slideLayout" Target="../slideLayouts/slideLayout246.xml"/><Relationship Id="rId14" Type="http://schemas.openxmlformats.org/officeDocument/2006/relationships/slideLayout" Target="../slideLayouts/slideLayout251.xml"/><Relationship Id="rId22" Type="http://schemas.openxmlformats.org/officeDocument/2006/relationships/slideLayout" Target="../slideLayouts/slideLayout259.xml"/><Relationship Id="rId27" Type="http://schemas.openxmlformats.org/officeDocument/2006/relationships/slideLayout" Target="../slideLayouts/slideLayout264.xml"/><Relationship Id="rId30" Type="http://schemas.openxmlformats.org/officeDocument/2006/relationships/slideLayout" Target="../slideLayouts/slideLayout267.xml"/><Relationship Id="rId35" Type="http://schemas.openxmlformats.org/officeDocument/2006/relationships/slideLayout" Target="../slideLayouts/slideLayout27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9" Type="http://schemas.openxmlformats.org/officeDocument/2006/relationships/slideLayout" Target="../slideLayouts/slideLayout58.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34" Type="http://schemas.openxmlformats.org/officeDocument/2006/relationships/slideLayout" Target="../slideLayouts/slideLayout53.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33" Type="http://schemas.openxmlformats.org/officeDocument/2006/relationships/slideLayout" Target="../slideLayouts/slideLayout52.xml"/><Relationship Id="rId38" Type="http://schemas.openxmlformats.org/officeDocument/2006/relationships/slideLayout" Target="../slideLayouts/slideLayout57.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41" Type="http://schemas.openxmlformats.org/officeDocument/2006/relationships/image" Target="../media/image6.png"/><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32" Type="http://schemas.openxmlformats.org/officeDocument/2006/relationships/slideLayout" Target="../slideLayouts/slideLayout51.xml"/><Relationship Id="rId37" Type="http://schemas.openxmlformats.org/officeDocument/2006/relationships/slideLayout" Target="../slideLayouts/slideLayout56.xml"/><Relationship Id="rId40" Type="http://schemas.openxmlformats.org/officeDocument/2006/relationships/theme" Target="../theme/theme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36" Type="http://schemas.openxmlformats.org/officeDocument/2006/relationships/slideLayout" Target="../slideLayouts/slideLayout55.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slideLayout" Target="../slideLayouts/slideLayout50.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 Id="rId35"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image" Target="../media/image17.emf"/><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theme" Target="../theme/theme4.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34" Type="http://schemas.openxmlformats.org/officeDocument/2006/relationships/theme" Target="../theme/theme5.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slideLayout" Target="../slideLayouts/slideLayout102.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slideLayout" Target="../slideLayouts/slideLayout101.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31" Type="http://schemas.openxmlformats.org/officeDocument/2006/relationships/slideLayout" Target="../slideLayouts/slideLayout100.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slideLayout" Target="../slideLayouts/slideLayout128.xml"/><Relationship Id="rId39" Type="http://schemas.openxmlformats.org/officeDocument/2006/relationships/slideLayout" Target="../slideLayouts/slideLayout141.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34" Type="http://schemas.openxmlformats.org/officeDocument/2006/relationships/slideLayout" Target="../slideLayouts/slideLayout136.xml"/><Relationship Id="rId42" Type="http://schemas.openxmlformats.org/officeDocument/2006/relationships/slideLayout" Target="../slideLayouts/slideLayout144.xml"/><Relationship Id="rId47" Type="http://schemas.openxmlformats.org/officeDocument/2006/relationships/slideLayout" Target="../slideLayouts/slideLayout149.xml"/><Relationship Id="rId50" Type="http://schemas.openxmlformats.org/officeDocument/2006/relationships/theme" Target="../theme/theme6.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33" Type="http://schemas.openxmlformats.org/officeDocument/2006/relationships/slideLayout" Target="../slideLayouts/slideLayout135.xml"/><Relationship Id="rId38" Type="http://schemas.openxmlformats.org/officeDocument/2006/relationships/slideLayout" Target="../slideLayouts/slideLayout140.xml"/><Relationship Id="rId46" Type="http://schemas.openxmlformats.org/officeDocument/2006/relationships/slideLayout" Target="../slideLayouts/slideLayout148.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29" Type="http://schemas.openxmlformats.org/officeDocument/2006/relationships/slideLayout" Target="../slideLayouts/slideLayout131.xml"/><Relationship Id="rId41" Type="http://schemas.openxmlformats.org/officeDocument/2006/relationships/slideLayout" Target="../slideLayouts/slideLayout143.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32" Type="http://schemas.openxmlformats.org/officeDocument/2006/relationships/slideLayout" Target="../slideLayouts/slideLayout134.xml"/><Relationship Id="rId37" Type="http://schemas.openxmlformats.org/officeDocument/2006/relationships/slideLayout" Target="../slideLayouts/slideLayout139.xml"/><Relationship Id="rId40" Type="http://schemas.openxmlformats.org/officeDocument/2006/relationships/slideLayout" Target="../slideLayouts/slideLayout142.xml"/><Relationship Id="rId45" Type="http://schemas.openxmlformats.org/officeDocument/2006/relationships/slideLayout" Target="../slideLayouts/slideLayout147.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slideLayout" Target="../slideLayouts/slideLayout130.xml"/><Relationship Id="rId36" Type="http://schemas.openxmlformats.org/officeDocument/2006/relationships/slideLayout" Target="../slideLayouts/slideLayout138.xml"/><Relationship Id="rId49" Type="http://schemas.openxmlformats.org/officeDocument/2006/relationships/slideLayout" Target="../slideLayouts/slideLayout151.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31" Type="http://schemas.openxmlformats.org/officeDocument/2006/relationships/slideLayout" Target="../slideLayouts/slideLayout133.xml"/><Relationship Id="rId44" Type="http://schemas.openxmlformats.org/officeDocument/2006/relationships/slideLayout" Target="../slideLayouts/slideLayout146.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slideLayout" Target="../slideLayouts/slideLayout129.xml"/><Relationship Id="rId30" Type="http://schemas.openxmlformats.org/officeDocument/2006/relationships/slideLayout" Target="../slideLayouts/slideLayout132.xml"/><Relationship Id="rId35" Type="http://schemas.openxmlformats.org/officeDocument/2006/relationships/slideLayout" Target="../slideLayouts/slideLayout137.xml"/><Relationship Id="rId43" Type="http://schemas.openxmlformats.org/officeDocument/2006/relationships/slideLayout" Target="../slideLayouts/slideLayout145.xml"/><Relationship Id="rId48" Type="http://schemas.openxmlformats.org/officeDocument/2006/relationships/slideLayout" Target="../slideLayouts/slideLayout150.xml"/><Relationship Id="rId8" Type="http://schemas.openxmlformats.org/officeDocument/2006/relationships/slideLayout" Target="../slideLayouts/slideLayout110.xml"/><Relationship Id="rId51" Type="http://schemas.openxmlformats.org/officeDocument/2006/relationships/image" Target="../media/image21.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slideLayout" Target="../slideLayouts/slideLayout164.xml"/><Relationship Id="rId18" Type="http://schemas.openxmlformats.org/officeDocument/2006/relationships/slideLayout" Target="../slideLayouts/slideLayout169.xml"/><Relationship Id="rId26" Type="http://schemas.openxmlformats.org/officeDocument/2006/relationships/slideLayout" Target="../slideLayouts/slideLayout177.xml"/><Relationship Id="rId3" Type="http://schemas.openxmlformats.org/officeDocument/2006/relationships/slideLayout" Target="../slideLayouts/slideLayout154.xml"/><Relationship Id="rId21" Type="http://schemas.openxmlformats.org/officeDocument/2006/relationships/slideLayout" Target="../slideLayouts/slideLayout172.xml"/><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5" Type="http://schemas.openxmlformats.org/officeDocument/2006/relationships/slideLayout" Target="../slideLayouts/slideLayout176.xml"/><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0" Type="http://schemas.openxmlformats.org/officeDocument/2006/relationships/slideLayout" Target="../slideLayouts/slideLayout171.xml"/><Relationship Id="rId29" Type="http://schemas.openxmlformats.org/officeDocument/2006/relationships/image" Target="../media/image26.emf"/><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24" Type="http://schemas.openxmlformats.org/officeDocument/2006/relationships/slideLayout" Target="../slideLayouts/slideLayout175.xml"/><Relationship Id="rId5" Type="http://schemas.openxmlformats.org/officeDocument/2006/relationships/slideLayout" Target="../slideLayouts/slideLayout156.xml"/><Relationship Id="rId15" Type="http://schemas.openxmlformats.org/officeDocument/2006/relationships/slideLayout" Target="../slideLayouts/slideLayout166.xml"/><Relationship Id="rId23" Type="http://schemas.openxmlformats.org/officeDocument/2006/relationships/slideLayout" Target="../slideLayouts/slideLayout174.xml"/><Relationship Id="rId28" Type="http://schemas.openxmlformats.org/officeDocument/2006/relationships/theme" Target="../theme/theme7.xml"/><Relationship Id="rId10" Type="http://schemas.openxmlformats.org/officeDocument/2006/relationships/slideLayout" Target="../slideLayouts/slideLayout161.xml"/><Relationship Id="rId19" Type="http://schemas.openxmlformats.org/officeDocument/2006/relationships/slideLayout" Target="../slideLayouts/slideLayout170.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 Id="rId22" Type="http://schemas.openxmlformats.org/officeDocument/2006/relationships/slideLayout" Target="../slideLayouts/slideLayout173.xml"/><Relationship Id="rId27" Type="http://schemas.openxmlformats.org/officeDocument/2006/relationships/slideLayout" Target="../slideLayouts/slideLayout17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6.xml"/><Relationship Id="rId13" Type="http://schemas.openxmlformats.org/officeDocument/2006/relationships/slideLayout" Target="../slideLayouts/slideLayout191.xml"/><Relationship Id="rId18" Type="http://schemas.openxmlformats.org/officeDocument/2006/relationships/slideLayout" Target="../slideLayouts/slideLayout196.xml"/><Relationship Id="rId26" Type="http://schemas.openxmlformats.org/officeDocument/2006/relationships/slideLayout" Target="../slideLayouts/slideLayout204.xml"/><Relationship Id="rId3" Type="http://schemas.openxmlformats.org/officeDocument/2006/relationships/slideLayout" Target="../slideLayouts/slideLayout181.xml"/><Relationship Id="rId21" Type="http://schemas.openxmlformats.org/officeDocument/2006/relationships/slideLayout" Target="../slideLayouts/slideLayout199.xml"/><Relationship Id="rId7" Type="http://schemas.openxmlformats.org/officeDocument/2006/relationships/slideLayout" Target="../slideLayouts/slideLayout185.xml"/><Relationship Id="rId12" Type="http://schemas.openxmlformats.org/officeDocument/2006/relationships/slideLayout" Target="../slideLayouts/slideLayout190.xml"/><Relationship Id="rId17" Type="http://schemas.openxmlformats.org/officeDocument/2006/relationships/slideLayout" Target="../slideLayouts/slideLayout195.xml"/><Relationship Id="rId25" Type="http://schemas.openxmlformats.org/officeDocument/2006/relationships/slideLayout" Target="../slideLayouts/slideLayout203.xml"/><Relationship Id="rId2" Type="http://schemas.openxmlformats.org/officeDocument/2006/relationships/slideLayout" Target="../slideLayouts/slideLayout180.xml"/><Relationship Id="rId16" Type="http://schemas.openxmlformats.org/officeDocument/2006/relationships/slideLayout" Target="../slideLayouts/slideLayout194.xml"/><Relationship Id="rId20" Type="http://schemas.openxmlformats.org/officeDocument/2006/relationships/slideLayout" Target="../slideLayouts/slideLayout198.xml"/><Relationship Id="rId29" Type="http://schemas.openxmlformats.org/officeDocument/2006/relationships/slideLayout" Target="../slideLayouts/slideLayout207.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24" Type="http://schemas.openxmlformats.org/officeDocument/2006/relationships/slideLayout" Target="../slideLayouts/slideLayout202.xml"/><Relationship Id="rId5" Type="http://schemas.openxmlformats.org/officeDocument/2006/relationships/slideLayout" Target="../slideLayouts/slideLayout183.xml"/><Relationship Id="rId15" Type="http://schemas.openxmlformats.org/officeDocument/2006/relationships/slideLayout" Target="../slideLayouts/slideLayout193.xml"/><Relationship Id="rId23" Type="http://schemas.openxmlformats.org/officeDocument/2006/relationships/slideLayout" Target="../slideLayouts/slideLayout201.xml"/><Relationship Id="rId28" Type="http://schemas.openxmlformats.org/officeDocument/2006/relationships/slideLayout" Target="../slideLayouts/slideLayout206.xml"/><Relationship Id="rId10" Type="http://schemas.openxmlformats.org/officeDocument/2006/relationships/slideLayout" Target="../slideLayouts/slideLayout188.xml"/><Relationship Id="rId19" Type="http://schemas.openxmlformats.org/officeDocument/2006/relationships/slideLayout" Target="../slideLayouts/slideLayout197.xml"/><Relationship Id="rId31" Type="http://schemas.openxmlformats.org/officeDocument/2006/relationships/image" Target="../media/image1.emf"/><Relationship Id="rId4" Type="http://schemas.openxmlformats.org/officeDocument/2006/relationships/slideLayout" Target="../slideLayouts/slideLayout182.xml"/><Relationship Id="rId9" Type="http://schemas.openxmlformats.org/officeDocument/2006/relationships/slideLayout" Target="../slideLayouts/slideLayout187.xml"/><Relationship Id="rId14" Type="http://schemas.openxmlformats.org/officeDocument/2006/relationships/slideLayout" Target="../slideLayouts/slideLayout192.xml"/><Relationship Id="rId22" Type="http://schemas.openxmlformats.org/officeDocument/2006/relationships/slideLayout" Target="../slideLayouts/slideLayout200.xml"/><Relationship Id="rId27" Type="http://schemas.openxmlformats.org/officeDocument/2006/relationships/slideLayout" Target="../slideLayouts/slideLayout205.xml"/><Relationship Id="rId30"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5.xml"/><Relationship Id="rId13" Type="http://schemas.openxmlformats.org/officeDocument/2006/relationships/theme" Target="../theme/theme9.xml"/><Relationship Id="rId3" Type="http://schemas.openxmlformats.org/officeDocument/2006/relationships/slideLayout" Target="../slideLayouts/slideLayout210.xml"/><Relationship Id="rId7" Type="http://schemas.openxmlformats.org/officeDocument/2006/relationships/slideLayout" Target="../slideLayouts/slideLayout214.xml"/><Relationship Id="rId12" Type="http://schemas.openxmlformats.org/officeDocument/2006/relationships/slideLayout" Target="../slideLayouts/slideLayout219.xml"/><Relationship Id="rId2" Type="http://schemas.openxmlformats.org/officeDocument/2006/relationships/slideLayout" Target="../slideLayouts/slideLayout209.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5" Type="http://schemas.openxmlformats.org/officeDocument/2006/relationships/slideLayout" Target="../slideLayouts/slideLayout212.xml"/><Relationship Id="rId10" Type="http://schemas.openxmlformats.org/officeDocument/2006/relationships/slideLayout" Target="../slideLayouts/slideLayout217.xml"/><Relationship Id="rId4" Type="http://schemas.openxmlformats.org/officeDocument/2006/relationships/slideLayout" Target="../slideLayouts/slideLayout211.xml"/><Relationship Id="rId9" Type="http://schemas.openxmlformats.org/officeDocument/2006/relationships/slideLayout" Target="../slideLayouts/slideLayout216.xml"/><Relationship Id="rId14" Type="http://schemas.openxmlformats.org/officeDocument/2006/relationships/image" Target="../media/image3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8"/>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4390230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4302" r:id="rId13"/>
    <p:sldLayoutId id="2147484303" r:id="rId14"/>
    <p:sldLayoutId id="2147484305" r:id="rId15"/>
    <p:sldLayoutId id="2147484363"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D02235-C08E-4AEA-8D61-FC3E7E13898F}" type="datetimeFigureOut">
              <a:rPr lang="en-US" smtClean="0"/>
              <a:t>11/22/2018</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C9A7EF-9311-444E-9915-F8574E1A5F78}" type="slidenum">
              <a:rPr lang="en-US" smtClean="0"/>
              <a:t>‹#›</a:t>
            </a:fld>
            <a:endParaRPr lang="en-US"/>
          </a:p>
        </p:txBody>
      </p:sp>
      <p:grpSp>
        <p:nvGrpSpPr>
          <p:cNvPr id="40" name="Group 39">
            <a:extLst>
              <a:ext uri="{FF2B5EF4-FFF2-40B4-BE49-F238E27FC236}">
                <a16:creationId xmlns:a16="http://schemas.microsoft.com/office/drawing/2014/main" id="{41583B4F-F772-4AB1-B903-B910E173EEC8}"/>
              </a:ext>
            </a:extLst>
          </p:cNvPr>
          <p:cNvGrpSpPr/>
          <p:nvPr userDrawn="1"/>
        </p:nvGrpSpPr>
        <p:grpSpPr>
          <a:xfrm>
            <a:off x="12272686" y="16154"/>
            <a:ext cx="1034162" cy="6765569"/>
            <a:chOff x="12478437" y="16476"/>
            <a:chExt cx="1054899" cy="6900254"/>
          </a:xfrm>
        </p:grpSpPr>
        <p:grpSp>
          <p:nvGrpSpPr>
            <p:cNvPr id="41" name="Group 40">
              <a:extLst>
                <a:ext uri="{FF2B5EF4-FFF2-40B4-BE49-F238E27FC236}">
                  <a16:creationId xmlns:a16="http://schemas.microsoft.com/office/drawing/2014/main" id="{53FF9437-C09F-4923-9153-38CD3F3C6652}"/>
                </a:ext>
              </a:extLst>
            </p:cNvPr>
            <p:cNvGrpSpPr/>
            <p:nvPr userDrawn="1"/>
          </p:nvGrpSpPr>
          <p:grpSpPr>
            <a:xfrm>
              <a:off x="12481674" y="2825291"/>
              <a:ext cx="899599" cy="830046"/>
              <a:chOff x="12481674" y="567"/>
              <a:chExt cx="899599" cy="830046"/>
            </a:xfrm>
          </p:grpSpPr>
          <p:sp>
            <p:nvSpPr>
              <p:cNvPr id="71" name="Rectangle 70">
                <a:extLst>
                  <a:ext uri="{FF2B5EF4-FFF2-40B4-BE49-F238E27FC236}">
                    <a16:creationId xmlns:a16="http://schemas.microsoft.com/office/drawing/2014/main" id="{2EE80E5E-7359-46D4-8086-706653C6EEAE}"/>
                  </a:ext>
                </a:extLst>
              </p:cNvPr>
              <p:cNvSpPr/>
              <p:nvPr userDrawn="1"/>
            </p:nvSpPr>
            <p:spPr>
              <a:xfrm>
                <a:off x="12481674" y="567"/>
                <a:ext cx="899599" cy="830046"/>
              </a:xfrm>
              <a:prstGeom prst="rect">
                <a:avLst/>
              </a:prstGeom>
              <a:solidFill>
                <a:srgbClr val="424242"/>
              </a:solidFill>
              <a:ln w="635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rgbClr val="FFFFFF"/>
                  </a:solidFill>
                  <a:effectLst/>
                  <a:uLnTx/>
                  <a:uFillTx/>
                  <a:latin typeface="Segoe UI" charset="0"/>
                  <a:ea typeface="Segoe UI" charset="0"/>
                  <a:cs typeface="Segoe UI" charset="0"/>
                </a:endParaRPr>
              </a:p>
            </p:txBody>
          </p:sp>
          <p:sp>
            <p:nvSpPr>
              <p:cNvPr id="72" name="Content Placeholder 17">
                <a:extLst>
                  <a:ext uri="{FF2B5EF4-FFF2-40B4-BE49-F238E27FC236}">
                    <a16:creationId xmlns:a16="http://schemas.microsoft.com/office/drawing/2014/main" id="{2D96DFE6-8AFA-404F-A5D1-C2C55CA9A967}"/>
                  </a:ext>
                </a:extLst>
              </p:cNvPr>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t>BACKGROUND 1</a:t>
                </a:r>
              </a:p>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t>R66 G66 B66</a:t>
                </a:r>
                <a:br>
                  <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br>
                <a:r>
                  <a:rPr kumimoji="0" lang="tr-TR"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t>424242</a:t>
                </a:r>
                <a:endPar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endParaRPr>
              </a:p>
            </p:txBody>
          </p:sp>
        </p:grpSp>
        <p:sp>
          <p:nvSpPr>
            <p:cNvPr id="42" name="Text Placeholder 16">
              <a:extLst>
                <a:ext uri="{FF2B5EF4-FFF2-40B4-BE49-F238E27FC236}">
                  <a16:creationId xmlns:a16="http://schemas.microsoft.com/office/drawing/2014/main" id="{321AC672-0663-4B94-8551-3443208DC7B5}"/>
                </a:ext>
              </a:extLst>
            </p:cNvPr>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896124" rtl="0" eaLnBrk="1" fontAlgn="auto" latinLnBrk="0" hangingPunct="1">
                <a:lnSpc>
                  <a:spcPct val="110000"/>
                </a:lnSpc>
                <a:spcBef>
                  <a:spcPts val="588"/>
                </a:spcBef>
                <a:spcAft>
                  <a:spcPts val="588"/>
                </a:spcAft>
                <a:buClr>
                  <a:srgbClr val="414241"/>
                </a:buClr>
                <a:buSzPct val="120000"/>
                <a:buFontTx/>
                <a:buNone/>
                <a:tabLst/>
                <a:defRPr/>
              </a:pPr>
              <a:r>
                <a:rPr kumimoji="0" lang="en-US" sz="1078" b="0" i="0" u="none" strike="noStrike" kern="1200" cap="none" spc="0" normalizeH="0" baseline="0" noProof="0" dirty="0">
                  <a:ln>
                    <a:noFill/>
                  </a:ln>
                  <a:solidFill>
                    <a:srgbClr val="FFFFFF"/>
                  </a:solidFill>
                  <a:effectLst/>
                  <a:uLnTx/>
                  <a:uFillTx/>
                  <a:latin typeface="Segoe UI" charset="0"/>
                  <a:cs typeface="Segoe UI" charset="0"/>
                </a:rPr>
                <a:t>Chart Colors</a:t>
              </a:r>
            </a:p>
          </p:txBody>
        </p:sp>
        <p:grpSp>
          <p:nvGrpSpPr>
            <p:cNvPr id="43" name="Group 42">
              <a:extLst>
                <a:ext uri="{FF2B5EF4-FFF2-40B4-BE49-F238E27FC236}">
                  <a16:creationId xmlns:a16="http://schemas.microsoft.com/office/drawing/2014/main" id="{CF1A669E-3932-4AE0-B980-B559B841C042}"/>
                </a:ext>
              </a:extLst>
            </p:cNvPr>
            <p:cNvGrpSpPr/>
            <p:nvPr userDrawn="1"/>
          </p:nvGrpSpPr>
          <p:grpSpPr>
            <a:xfrm>
              <a:off x="12481674" y="174765"/>
              <a:ext cx="899599" cy="830046"/>
              <a:chOff x="12481674" y="1038535"/>
              <a:chExt cx="899599" cy="830046"/>
            </a:xfrm>
          </p:grpSpPr>
          <p:sp>
            <p:nvSpPr>
              <p:cNvPr id="69" name="Rectangle 68">
                <a:extLst>
                  <a:ext uri="{FF2B5EF4-FFF2-40B4-BE49-F238E27FC236}">
                    <a16:creationId xmlns:a16="http://schemas.microsoft.com/office/drawing/2014/main" id="{493028D1-12F3-4131-867D-4EC13B24A844}"/>
                  </a:ext>
                </a:extLst>
              </p:cNvPr>
              <p:cNvSpPr/>
              <p:nvPr/>
            </p:nvSpPr>
            <p:spPr>
              <a:xfrm>
                <a:off x="12481674" y="1038535"/>
                <a:ext cx="899599" cy="830046"/>
              </a:xfrm>
              <a:prstGeom prst="rect">
                <a:avLst/>
              </a:prstGeom>
              <a:solidFill>
                <a:srgbClr val="0078D7"/>
              </a:solidFill>
              <a:ln w="635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rgbClr val="FFFFFF"/>
                  </a:solidFill>
                  <a:effectLst/>
                  <a:uLnTx/>
                  <a:uFillTx/>
                  <a:latin typeface="Segoe UI" charset="0"/>
                  <a:ea typeface="Segoe UI" charset="0"/>
                  <a:cs typeface="Segoe UI" charset="0"/>
                </a:endParaRPr>
              </a:p>
            </p:txBody>
          </p:sp>
          <p:sp>
            <p:nvSpPr>
              <p:cNvPr id="70" name="Content Placeholder 17">
                <a:extLst>
                  <a:ext uri="{FF2B5EF4-FFF2-40B4-BE49-F238E27FC236}">
                    <a16:creationId xmlns:a16="http://schemas.microsoft.com/office/drawing/2014/main" id="{D852D9D4-821D-4D0A-9A5E-316C0D916EE6}"/>
                  </a:ext>
                </a:extLst>
              </p:cNvPr>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t>AZURE Blue</a:t>
                </a:r>
              </a:p>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t>R0 G120 B215</a:t>
                </a:r>
                <a:br>
                  <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br>
                <a:r>
                  <a:rPr kumimoji="0" lang="tr-TR"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t>0078D7</a:t>
                </a:r>
                <a:endPar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endParaRPr>
              </a:p>
            </p:txBody>
          </p:sp>
        </p:grpSp>
        <p:grpSp>
          <p:nvGrpSpPr>
            <p:cNvPr id="44" name="Group 43">
              <a:extLst>
                <a:ext uri="{FF2B5EF4-FFF2-40B4-BE49-F238E27FC236}">
                  <a16:creationId xmlns:a16="http://schemas.microsoft.com/office/drawing/2014/main" id="{A4BF891B-64FF-424A-80FF-D7462C3F24E3}"/>
                </a:ext>
              </a:extLst>
            </p:cNvPr>
            <p:cNvGrpSpPr/>
            <p:nvPr userDrawn="1"/>
          </p:nvGrpSpPr>
          <p:grpSpPr>
            <a:xfrm>
              <a:off x="12482262" y="5456419"/>
              <a:ext cx="896684" cy="324884"/>
              <a:chOff x="12442099" y="7665719"/>
              <a:chExt cx="896684" cy="324884"/>
            </a:xfrm>
          </p:grpSpPr>
          <p:sp>
            <p:nvSpPr>
              <p:cNvPr id="67" name="Rectangle 66">
                <a:extLst>
                  <a:ext uri="{FF2B5EF4-FFF2-40B4-BE49-F238E27FC236}">
                    <a16:creationId xmlns:a16="http://schemas.microsoft.com/office/drawing/2014/main" id="{3FFF48AC-16AB-4BCA-86C1-569B035884F0}"/>
                  </a:ext>
                </a:extLst>
              </p:cNvPr>
              <p:cNvSpPr/>
              <p:nvPr/>
            </p:nvSpPr>
            <p:spPr>
              <a:xfrm>
                <a:off x="12442099" y="7665719"/>
                <a:ext cx="896684" cy="308780"/>
              </a:xfrm>
              <a:prstGeom prst="rect">
                <a:avLst/>
              </a:prstGeom>
              <a:solidFill>
                <a:srgbClr val="4DB0FF">
                  <a:lumMod val="75000"/>
                </a:srgbClr>
              </a:solidFill>
              <a:ln w="635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882" b="1" i="0" u="none" strike="noStrike" kern="0" cap="none" spc="0" normalizeH="0" baseline="0" noProof="0">
                  <a:ln>
                    <a:noFill/>
                  </a:ln>
                  <a:solidFill>
                    <a:srgbClr val="414241"/>
                  </a:solidFill>
                  <a:effectLst/>
                  <a:uLnTx/>
                  <a:uFillTx/>
                  <a:latin typeface="Segoe UI Semibold" charset="0"/>
                  <a:ea typeface="Segoe UI Semibold" charset="0"/>
                  <a:cs typeface="Segoe UI Semibold" charset="0"/>
                </a:endParaRPr>
              </a:p>
            </p:txBody>
          </p:sp>
          <p:sp>
            <p:nvSpPr>
              <p:cNvPr id="68" name="Content Placeholder 17">
                <a:extLst>
                  <a:ext uri="{FF2B5EF4-FFF2-40B4-BE49-F238E27FC236}">
                    <a16:creationId xmlns:a16="http://schemas.microsoft.com/office/drawing/2014/main" id="{BEA91D3E-1AB0-4152-80A2-105386163B7E}"/>
                  </a:ext>
                </a:extLst>
              </p:cNvPr>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t>R0 G138 B249</a:t>
                </a:r>
                <a:br>
                  <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br>
                <a:r>
                  <a:rPr kumimoji="0" lang="is-I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t>008AF9</a:t>
                </a:r>
                <a:endPar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endParaRPr>
              </a:p>
            </p:txBody>
          </p:sp>
        </p:grpSp>
        <p:grpSp>
          <p:nvGrpSpPr>
            <p:cNvPr id="45" name="Group 44">
              <a:extLst>
                <a:ext uri="{FF2B5EF4-FFF2-40B4-BE49-F238E27FC236}">
                  <a16:creationId xmlns:a16="http://schemas.microsoft.com/office/drawing/2014/main" id="{4B5C2BA0-5A35-4D17-B37D-114D2989F172}"/>
                </a:ext>
              </a:extLst>
            </p:cNvPr>
            <p:cNvGrpSpPr/>
            <p:nvPr userDrawn="1"/>
          </p:nvGrpSpPr>
          <p:grpSpPr>
            <a:xfrm>
              <a:off x="12481674" y="1058688"/>
              <a:ext cx="896685" cy="830046"/>
              <a:chOff x="12481674" y="1905452"/>
              <a:chExt cx="896685" cy="830046"/>
            </a:xfrm>
          </p:grpSpPr>
          <p:sp>
            <p:nvSpPr>
              <p:cNvPr id="65" name="Rectangle 64">
                <a:extLst>
                  <a:ext uri="{FF2B5EF4-FFF2-40B4-BE49-F238E27FC236}">
                    <a16:creationId xmlns:a16="http://schemas.microsoft.com/office/drawing/2014/main" id="{908EC13C-B891-4840-A8EF-FEEAE1B524DB}"/>
                  </a:ext>
                </a:extLst>
              </p:cNvPr>
              <p:cNvSpPr/>
              <p:nvPr/>
            </p:nvSpPr>
            <p:spPr>
              <a:xfrm>
                <a:off x="12481674" y="1905452"/>
                <a:ext cx="896685" cy="830046"/>
              </a:xfrm>
              <a:prstGeom prst="rect">
                <a:avLst/>
              </a:prstGeom>
              <a:solidFill>
                <a:srgbClr val="4DB0FF"/>
              </a:solidFill>
              <a:ln w="635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rgbClr val="414241"/>
                  </a:solidFill>
                  <a:effectLst/>
                  <a:uLnTx/>
                  <a:uFillTx/>
                  <a:latin typeface="Segoe UI" charset="0"/>
                  <a:ea typeface="Segoe UI" charset="0"/>
                  <a:cs typeface="Segoe UI" charset="0"/>
                </a:endParaRPr>
              </a:p>
            </p:txBody>
          </p:sp>
          <p:sp>
            <p:nvSpPr>
              <p:cNvPr id="66" name="Content Placeholder 17">
                <a:extLst>
                  <a:ext uri="{FF2B5EF4-FFF2-40B4-BE49-F238E27FC236}">
                    <a16:creationId xmlns:a16="http://schemas.microsoft.com/office/drawing/2014/main" id="{F76E22D5-F408-4ABE-84C5-C7A266ABA3A1}"/>
                  </a:ext>
                </a:extLst>
              </p:cNvPr>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a:ln>
                      <a:noFill/>
                    </a:ln>
                    <a:solidFill>
                      <a:srgbClr val="000000"/>
                    </a:solidFill>
                    <a:effectLst/>
                    <a:uLnTx/>
                    <a:uFillTx/>
                    <a:latin typeface="Segoe UI Semibold" charset="0"/>
                    <a:ea typeface="Segoe UI Semibold" charset="0"/>
                    <a:cs typeface="Segoe UI Semibold" charset="0"/>
                  </a:rPr>
                  <a:t>Medium Blue</a:t>
                </a:r>
              </a:p>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R77 G176 B255</a:t>
                </a:r>
                <a:b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br>
                <a:r>
                  <a:rPr kumimoji="0" lang="cs-CZ"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4DB0FF</a:t>
                </a:r>
                <a:endPar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endParaRPr>
              </a:p>
            </p:txBody>
          </p:sp>
        </p:grpSp>
        <p:grpSp>
          <p:nvGrpSpPr>
            <p:cNvPr id="46" name="Group 45">
              <a:extLst>
                <a:ext uri="{FF2B5EF4-FFF2-40B4-BE49-F238E27FC236}">
                  <a16:creationId xmlns:a16="http://schemas.microsoft.com/office/drawing/2014/main" id="{BFD7D4AE-2319-43C3-ADA0-F533C39D2E58}"/>
                </a:ext>
              </a:extLst>
            </p:cNvPr>
            <p:cNvGrpSpPr/>
            <p:nvPr userDrawn="1"/>
          </p:nvGrpSpPr>
          <p:grpSpPr>
            <a:xfrm rot="5400000">
              <a:off x="12753338" y="5555171"/>
              <a:ext cx="354532" cy="896684"/>
              <a:chOff x="12516568" y="4568745"/>
              <a:chExt cx="354532" cy="896684"/>
            </a:xfrm>
          </p:grpSpPr>
          <p:sp>
            <p:nvSpPr>
              <p:cNvPr id="63" name="Rectangle 62">
                <a:extLst>
                  <a:ext uri="{FF2B5EF4-FFF2-40B4-BE49-F238E27FC236}">
                    <a16:creationId xmlns:a16="http://schemas.microsoft.com/office/drawing/2014/main" id="{F400E232-73E9-4F00-A523-178376562AA5}"/>
                  </a:ext>
                </a:extLst>
              </p:cNvPr>
              <p:cNvSpPr/>
              <p:nvPr/>
            </p:nvSpPr>
            <p:spPr>
              <a:xfrm rot="16200000">
                <a:off x="12222616" y="4862697"/>
                <a:ext cx="896684" cy="308780"/>
              </a:xfrm>
              <a:prstGeom prst="rect">
                <a:avLst/>
              </a:prstGeom>
              <a:solidFill>
                <a:srgbClr val="94D0FF"/>
              </a:solidFill>
              <a:ln w="635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882" b="1" i="0" u="none" strike="noStrike" kern="0" cap="none" spc="0" normalizeH="0" baseline="0" noProof="0">
                  <a:ln>
                    <a:noFill/>
                  </a:ln>
                  <a:solidFill>
                    <a:srgbClr val="414241"/>
                  </a:solidFill>
                  <a:effectLst/>
                  <a:uLnTx/>
                  <a:uFillTx/>
                  <a:latin typeface="Segoe UI Semibold" charset="0"/>
                  <a:ea typeface="Segoe UI Semibold" charset="0"/>
                  <a:cs typeface="Segoe UI Semibold" charset="0"/>
                </a:endParaRPr>
              </a:p>
            </p:txBody>
          </p:sp>
          <p:sp>
            <p:nvSpPr>
              <p:cNvPr id="64" name="Content Placeholder 17">
                <a:extLst>
                  <a:ext uri="{FF2B5EF4-FFF2-40B4-BE49-F238E27FC236}">
                    <a16:creationId xmlns:a16="http://schemas.microsoft.com/office/drawing/2014/main" id="{8222B7B8-8252-4B8C-8CE2-335633DE073C}"/>
                  </a:ext>
                </a:extLst>
              </p:cNvPr>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R148 G208 B255</a:t>
                </a:r>
                <a:b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br>
                <a: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94D0FF</a:t>
                </a:r>
              </a:p>
            </p:txBody>
          </p:sp>
        </p:grpSp>
        <p:sp>
          <p:nvSpPr>
            <p:cNvPr id="47" name="Rectangle 46">
              <a:extLst>
                <a:ext uri="{FF2B5EF4-FFF2-40B4-BE49-F238E27FC236}">
                  <a16:creationId xmlns:a16="http://schemas.microsoft.com/office/drawing/2014/main" id="{389D5C93-083B-4990-BC32-D7A50CEDD03C}"/>
                </a:ext>
              </a:extLst>
            </p:cNvPr>
            <p:cNvSpPr/>
            <p:nvPr/>
          </p:nvSpPr>
          <p:spPr>
            <a:xfrm>
              <a:off x="12481674" y="1941403"/>
              <a:ext cx="890209" cy="830046"/>
            </a:xfrm>
            <a:prstGeom prst="rect">
              <a:avLst/>
            </a:prstGeom>
            <a:solidFill>
              <a:srgbClr val="B1D6F2"/>
            </a:solidFill>
            <a:ln w="635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rgbClr val="414241"/>
                </a:solidFill>
                <a:effectLst/>
                <a:uLnTx/>
                <a:uFillTx/>
                <a:latin typeface="Segoe UI" charset="0"/>
                <a:ea typeface="Segoe UI" charset="0"/>
                <a:cs typeface="Segoe UI" charset="0"/>
              </a:endParaRPr>
            </a:p>
          </p:txBody>
        </p:sp>
        <p:sp>
          <p:nvSpPr>
            <p:cNvPr id="48" name="Content Placeholder 17">
              <a:extLst>
                <a:ext uri="{FF2B5EF4-FFF2-40B4-BE49-F238E27FC236}">
                  <a16:creationId xmlns:a16="http://schemas.microsoft.com/office/drawing/2014/main" id="{F60391BF-C9ED-405B-8306-09A66AAFA42B}"/>
                </a:ext>
              </a:extLst>
            </p:cNvPr>
            <p:cNvSpPr txBox="1">
              <a:spLocks/>
            </p:cNvSpPr>
            <p:nvPr/>
          </p:nvSpPr>
          <p:spPr>
            <a:xfrm>
              <a:off x="12538855" y="198921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Light Blue</a:t>
              </a:r>
            </a:p>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R177 G214 B242</a:t>
              </a:r>
              <a:b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br>
              <a: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B1D6F2</a:t>
              </a:r>
            </a:p>
          </p:txBody>
        </p:sp>
        <p:sp>
          <p:nvSpPr>
            <p:cNvPr id="49" name="Content Placeholder 17">
              <a:extLst>
                <a:ext uri="{FF2B5EF4-FFF2-40B4-BE49-F238E27FC236}">
                  <a16:creationId xmlns:a16="http://schemas.microsoft.com/office/drawing/2014/main" id="{59B2BCEA-5E50-422E-AD83-252B781887D6}"/>
                </a:ext>
              </a:extLst>
            </p:cNvPr>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Secondary (Chart) Colors</a:t>
              </a:r>
            </a:p>
          </p:txBody>
        </p:sp>
        <p:grpSp>
          <p:nvGrpSpPr>
            <p:cNvPr id="50" name="Group 49">
              <a:extLst>
                <a:ext uri="{FF2B5EF4-FFF2-40B4-BE49-F238E27FC236}">
                  <a16:creationId xmlns:a16="http://schemas.microsoft.com/office/drawing/2014/main" id="{B68349E7-F35D-4027-8947-5D91385FD2F7}"/>
                </a:ext>
              </a:extLst>
            </p:cNvPr>
            <p:cNvGrpSpPr/>
            <p:nvPr userDrawn="1"/>
          </p:nvGrpSpPr>
          <p:grpSpPr>
            <a:xfrm rot="5400000">
              <a:off x="12751547" y="6295566"/>
              <a:ext cx="354531" cy="887798"/>
              <a:chOff x="12516569" y="1875457"/>
              <a:chExt cx="354531" cy="911749"/>
            </a:xfrm>
          </p:grpSpPr>
          <p:sp>
            <p:nvSpPr>
              <p:cNvPr id="61" name="Rectangle 60">
                <a:extLst>
                  <a:ext uri="{FF2B5EF4-FFF2-40B4-BE49-F238E27FC236}">
                    <a16:creationId xmlns:a16="http://schemas.microsoft.com/office/drawing/2014/main" id="{C426FF73-D913-4A13-B83B-505263A6E46F}"/>
                  </a:ext>
                </a:extLst>
              </p:cNvPr>
              <p:cNvSpPr/>
              <p:nvPr userDrawn="1"/>
            </p:nvSpPr>
            <p:spPr>
              <a:xfrm rot="16200000">
                <a:off x="12215084" y="2176942"/>
                <a:ext cx="911749" cy="308780"/>
              </a:xfrm>
              <a:prstGeom prst="rect">
                <a:avLst/>
              </a:prstGeom>
              <a:solidFill>
                <a:srgbClr val="414241"/>
              </a:solidFill>
              <a:ln w="635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882" b="1" i="0" u="none" strike="noStrike" kern="0" cap="none" spc="0" normalizeH="0" baseline="0" noProof="0">
                  <a:ln>
                    <a:noFill/>
                  </a:ln>
                  <a:solidFill>
                    <a:srgbClr val="414241"/>
                  </a:solidFill>
                  <a:effectLst/>
                  <a:uLnTx/>
                  <a:uFillTx/>
                  <a:latin typeface="Segoe UI Semibold" charset="0"/>
                  <a:ea typeface="Segoe UI Semibold" charset="0"/>
                  <a:cs typeface="Segoe UI Semibold" charset="0"/>
                </a:endParaRPr>
              </a:p>
            </p:txBody>
          </p:sp>
          <p:sp>
            <p:nvSpPr>
              <p:cNvPr id="62" name="Content Placeholder 17">
                <a:extLst>
                  <a:ext uri="{FF2B5EF4-FFF2-40B4-BE49-F238E27FC236}">
                    <a16:creationId xmlns:a16="http://schemas.microsoft.com/office/drawing/2014/main" id="{4FA94663-88D8-42B6-AC7F-A7E12DCFC4E3}"/>
                  </a:ext>
                </a:extLst>
              </p:cNvPr>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R217 G217 B217</a:t>
                </a:r>
                <a:b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br>
                <a: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D9D9D9</a:t>
                </a:r>
              </a:p>
            </p:txBody>
          </p:sp>
        </p:grpSp>
        <p:grpSp>
          <p:nvGrpSpPr>
            <p:cNvPr id="51" name="Group 50">
              <a:extLst>
                <a:ext uri="{FF2B5EF4-FFF2-40B4-BE49-F238E27FC236}">
                  <a16:creationId xmlns:a16="http://schemas.microsoft.com/office/drawing/2014/main" id="{8112B64E-34BC-4561-AC38-9D2141DA7A8F}"/>
                </a:ext>
              </a:extLst>
            </p:cNvPr>
            <p:cNvGrpSpPr/>
            <p:nvPr userDrawn="1"/>
          </p:nvGrpSpPr>
          <p:grpSpPr>
            <a:xfrm rot="5400000">
              <a:off x="12749513" y="4819221"/>
              <a:ext cx="354532" cy="896684"/>
              <a:chOff x="12494037" y="985248"/>
              <a:chExt cx="354532" cy="896684"/>
            </a:xfrm>
          </p:grpSpPr>
          <p:sp>
            <p:nvSpPr>
              <p:cNvPr id="59" name="Rectangle 58">
                <a:extLst>
                  <a:ext uri="{FF2B5EF4-FFF2-40B4-BE49-F238E27FC236}">
                    <a16:creationId xmlns:a16="http://schemas.microsoft.com/office/drawing/2014/main" id="{E32BCA72-C54A-4999-8D86-D25C4DA8CD8A}"/>
                  </a:ext>
                </a:extLst>
              </p:cNvPr>
              <p:cNvSpPr/>
              <p:nvPr userDrawn="1"/>
            </p:nvSpPr>
            <p:spPr>
              <a:xfrm rot="16200000">
                <a:off x="12200085" y="1279200"/>
                <a:ext cx="896684" cy="308780"/>
              </a:xfrm>
              <a:prstGeom prst="rect">
                <a:avLst/>
              </a:prstGeom>
              <a:solidFill>
                <a:srgbClr val="0359A0"/>
              </a:solidFill>
              <a:ln w="635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882" b="1" i="0" u="none" strike="noStrike" kern="0" cap="none" spc="0" normalizeH="0" baseline="0" noProof="0">
                  <a:ln>
                    <a:noFill/>
                  </a:ln>
                  <a:solidFill>
                    <a:srgbClr val="414241"/>
                  </a:solidFill>
                  <a:effectLst/>
                  <a:uLnTx/>
                  <a:uFillTx/>
                  <a:latin typeface="Segoe UI Semibold" charset="0"/>
                  <a:ea typeface="Segoe UI Semibold" charset="0"/>
                  <a:cs typeface="Segoe UI Semibold" charset="0"/>
                </a:endParaRPr>
              </a:p>
            </p:txBody>
          </p:sp>
          <p:sp>
            <p:nvSpPr>
              <p:cNvPr id="60" name="Content Placeholder 17">
                <a:extLst>
                  <a:ext uri="{FF2B5EF4-FFF2-40B4-BE49-F238E27FC236}">
                    <a16:creationId xmlns:a16="http://schemas.microsoft.com/office/drawing/2014/main" id="{4BF530C2-4F8D-4B67-B8EB-DB433C1A9706}"/>
                  </a:ext>
                </a:extLst>
              </p:cNvPr>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t>R3 G90 B160</a:t>
                </a:r>
                <a:br>
                  <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br>
                <a:r>
                  <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t>0359A0</a:t>
                </a:r>
              </a:p>
            </p:txBody>
          </p:sp>
        </p:grpSp>
        <p:grpSp>
          <p:nvGrpSpPr>
            <p:cNvPr id="52" name="Group 51">
              <a:extLst>
                <a:ext uri="{FF2B5EF4-FFF2-40B4-BE49-F238E27FC236}">
                  <a16:creationId xmlns:a16="http://schemas.microsoft.com/office/drawing/2014/main" id="{BCC45723-C4AB-460D-B799-6840BB5D01B9}"/>
                </a:ext>
              </a:extLst>
            </p:cNvPr>
            <p:cNvGrpSpPr/>
            <p:nvPr userDrawn="1"/>
          </p:nvGrpSpPr>
          <p:grpSpPr>
            <a:xfrm rot="5400000">
              <a:off x="12749513" y="5928237"/>
              <a:ext cx="354531" cy="890209"/>
              <a:chOff x="12516569" y="100392"/>
              <a:chExt cx="354531" cy="890209"/>
            </a:xfrm>
          </p:grpSpPr>
          <p:sp>
            <p:nvSpPr>
              <p:cNvPr id="57" name="Rectangle 56">
                <a:extLst>
                  <a:ext uri="{FF2B5EF4-FFF2-40B4-BE49-F238E27FC236}">
                    <a16:creationId xmlns:a16="http://schemas.microsoft.com/office/drawing/2014/main" id="{1A187B4A-1032-4689-8948-46ADDA115DE4}"/>
                  </a:ext>
                </a:extLst>
              </p:cNvPr>
              <p:cNvSpPr/>
              <p:nvPr userDrawn="1"/>
            </p:nvSpPr>
            <p:spPr>
              <a:xfrm rot="16200000">
                <a:off x="12225854" y="391107"/>
                <a:ext cx="890209" cy="308780"/>
              </a:xfrm>
              <a:prstGeom prst="rect">
                <a:avLst/>
              </a:prstGeom>
              <a:solidFill>
                <a:srgbClr val="797979"/>
              </a:solidFill>
              <a:ln w="635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882" b="1" i="0" u="none" strike="noStrike" kern="0" cap="none" spc="0" normalizeH="0" baseline="0" noProof="0">
                  <a:ln>
                    <a:noFill/>
                  </a:ln>
                  <a:solidFill>
                    <a:srgbClr val="414241"/>
                  </a:solidFill>
                  <a:effectLst/>
                  <a:uLnTx/>
                  <a:uFillTx/>
                  <a:latin typeface="Segoe UI Semibold" charset="0"/>
                  <a:ea typeface="Segoe UI Semibold" charset="0"/>
                  <a:cs typeface="Segoe UI Semibold" charset="0"/>
                </a:endParaRPr>
              </a:p>
            </p:txBody>
          </p:sp>
          <p:sp>
            <p:nvSpPr>
              <p:cNvPr id="58" name="Content Placeholder 17">
                <a:extLst>
                  <a:ext uri="{FF2B5EF4-FFF2-40B4-BE49-F238E27FC236}">
                    <a16:creationId xmlns:a16="http://schemas.microsoft.com/office/drawing/2014/main" id="{8D5913F3-16FE-4FA9-B974-F271D8978C35}"/>
                  </a:ext>
                </a:extLst>
              </p:cNvPr>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t>R121 G121 B121</a:t>
                </a:r>
                <a:br>
                  <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br>
                <a:r>
                  <a:rPr kumimoji="0" lang="fi-FI"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t>797979</a:t>
                </a:r>
                <a:endPar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endParaRPr>
              </a:p>
            </p:txBody>
          </p:sp>
        </p:grpSp>
        <p:grpSp>
          <p:nvGrpSpPr>
            <p:cNvPr id="53" name="Group 52">
              <a:extLst>
                <a:ext uri="{FF2B5EF4-FFF2-40B4-BE49-F238E27FC236}">
                  <a16:creationId xmlns:a16="http://schemas.microsoft.com/office/drawing/2014/main" id="{24489741-E818-4E61-B2AC-E39B39EF207E}"/>
                </a:ext>
              </a:extLst>
            </p:cNvPr>
            <p:cNvGrpSpPr/>
            <p:nvPr userDrawn="1"/>
          </p:nvGrpSpPr>
          <p:grpSpPr>
            <a:xfrm>
              <a:off x="12481674" y="3709179"/>
              <a:ext cx="890209" cy="830046"/>
              <a:chOff x="12481674" y="2772369"/>
              <a:chExt cx="890209" cy="830046"/>
            </a:xfrm>
          </p:grpSpPr>
          <p:sp>
            <p:nvSpPr>
              <p:cNvPr id="55" name="Rectangle 54">
                <a:extLst>
                  <a:ext uri="{FF2B5EF4-FFF2-40B4-BE49-F238E27FC236}">
                    <a16:creationId xmlns:a16="http://schemas.microsoft.com/office/drawing/2014/main" id="{CB99A6F2-9E2A-4F8A-98DA-0C85F02CF883}"/>
                  </a:ext>
                </a:extLst>
              </p:cNvPr>
              <p:cNvSpPr/>
              <p:nvPr/>
            </p:nvSpPr>
            <p:spPr>
              <a:xfrm>
                <a:off x="12481674" y="2772369"/>
                <a:ext cx="890209" cy="830046"/>
              </a:xfrm>
              <a:prstGeom prst="rect">
                <a:avLst/>
              </a:prstGeom>
              <a:solidFill>
                <a:srgbClr val="414241"/>
              </a:solidFill>
              <a:ln w="635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rgbClr val="414241"/>
                  </a:solidFill>
                  <a:effectLst/>
                  <a:uLnTx/>
                  <a:uFillTx/>
                  <a:latin typeface="Segoe UI" charset="0"/>
                  <a:ea typeface="Segoe UI" charset="0"/>
                  <a:cs typeface="Segoe UI" charset="0"/>
                </a:endParaRPr>
              </a:p>
            </p:txBody>
          </p:sp>
          <p:sp>
            <p:nvSpPr>
              <p:cNvPr id="56" name="Content Placeholder 17">
                <a:extLst>
                  <a:ext uri="{FF2B5EF4-FFF2-40B4-BE49-F238E27FC236}">
                    <a16:creationId xmlns:a16="http://schemas.microsoft.com/office/drawing/2014/main" id="{9F8E7634-60DD-43AF-83A9-C445FD6688E5}"/>
                  </a:ext>
                </a:extLst>
              </p:cNvPr>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a:ln>
                      <a:noFill/>
                    </a:ln>
                    <a:solidFill>
                      <a:srgbClr val="000000"/>
                    </a:solidFill>
                    <a:effectLst/>
                    <a:uLnTx/>
                    <a:uFillTx/>
                    <a:latin typeface="Segoe UI Semibold" charset="0"/>
                    <a:ea typeface="Segoe UI Semibold" charset="0"/>
                    <a:cs typeface="Segoe UI Semibold" charset="0"/>
                  </a:rPr>
                  <a:t>BACKGROUND 2</a:t>
                </a:r>
                <a:endPar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endParaRPr>
              </a:p>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R233 G233 B233</a:t>
                </a:r>
                <a:b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br>
                <a: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E9E9E9</a:t>
                </a:r>
              </a:p>
            </p:txBody>
          </p:sp>
        </p:grpSp>
        <p:sp>
          <p:nvSpPr>
            <p:cNvPr id="54" name="Content Placeholder 17">
              <a:extLst>
                <a:ext uri="{FF2B5EF4-FFF2-40B4-BE49-F238E27FC236}">
                  <a16:creationId xmlns:a16="http://schemas.microsoft.com/office/drawing/2014/main" id="{E7FCEA0A-B3B3-488A-86A8-31482610205E}"/>
                </a:ext>
              </a:extLst>
            </p:cNvPr>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3739495415"/>
      </p:ext>
    </p:extLst>
  </p:cSld>
  <p:clrMap bg1="lt1" tx1="dk1" bg2="lt2" tx2="dk2" accent1="accent1" accent2="accent2" accent3="accent3" accent4="accent4" accent5="accent5" accent6="accent6" hlink="hlink" folHlink="folHlink"/>
  <p:sldLayoutIdLst>
    <p:sldLayoutId id="2147484519" r:id="rId1"/>
    <p:sldLayoutId id="2147484520" r:id="rId2"/>
    <p:sldLayoutId id="2147484521" r:id="rId3"/>
    <p:sldLayoutId id="2147484522" r:id="rId4"/>
    <p:sldLayoutId id="2147484523" r:id="rId5"/>
    <p:sldLayoutId id="2147484524" r:id="rId6"/>
    <p:sldLayoutId id="2147484525" r:id="rId7"/>
    <p:sldLayoutId id="2147484526" r:id="rId8"/>
    <p:sldLayoutId id="2147484527" r:id="rId9"/>
    <p:sldLayoutId id="2147484528" r:id="rId10"/>
    <p:sldLayoutId id="2147484529" r:id="rId11"/>
    <p:sldLayoutId id="2147484530" r:id="rId12"/>
    <p:sldLayoutId id="2147484531" r:id="rId13"/>
    <p:sldLayoutId id="2147484532" r:id="rId14"/>
    <p:sldLayoutId id="2147484533" r:id="rId15"/>
    <p:sldLayoutId id="2147484534" r:id="rId16"/>
    <p:sldLayoutId id="2147484535" r:id="rId17"/>
    <p:sldLayoutId id="2147484536" r:id="rId18"/>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7"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52883258"/>
      </p:ext>
    </p:extLst>
  </p:cSld>
  <p:clrMap bg1="lt1" tx1="dk1" bg2="lt2" tx2="dk2" accent1="accent1" accent2="accent2" accent3="accent3" accent4="accent4" accent5="accent5" accent6="accent6" hlink="hlink" folHlink="folHlink"/>
  <p:sldLayoutIdLst>
    <p:sldLayoutId id="2147484539" r:id="rId1"/>
    <p:sldLayoutId id="2147484540" r:id="rId2"/>
    <p:sldLayoutId id="2147484541" r:id="rId3"/>
    <p:sldLayoutId id="2147484542" r:id="rId4"/>
    <p:sldLayoutId id="2147484543" r:id="rId5"/>
    <p:sldLayoutId id="2147484544" r:id="rId6"/>
    <p:sldLayoutId id="2147484545" r:id="rId7"/>
    <p:sldLayoutId id="2147484546" r:id="rId8"/>
    <p:sldLayoutId id="2147484547" r:id="rId9"/>
    <p:sldLayoutId id="2147484548" r:id="rId10"/>
    <p:sldLayoutId id="2147484549" r:id="rId11"/>
    <p:sldLayoutId id="2147484550" r:id="rId12"/>
    <p:sldLayoutId id="2147484551" r:id="rId13"/>
    <p:sldLayoutId id="2147484552" r:id="rId14"/>
    <p:sldLayoutId id="2147484553" r:id="rId15"/>
    <p:sldLayoutId id="2147484554" r:id="rId16"/>
    <p:sldLayoutId id="2147484555" r:id="rId17"/>
    <p:sldLayoutId id="2147484556" r:id="rId18"/>
    <p:sldLayoutId id="2147484557" r:id="rId19"/>
    <p:sldLayoutId id="2147484558" r:id="rId20"/>
    <p:sldLayoutId id="2147484559" r:id="rId21"/>
    <p:sldLayoutId id="2147484560" r:id="rId22"/>
    <p:sldLayoutId id="2147484561" r:id="rId23"/>
    <p:sldLayoutId id="2147484562" r:id="rId24"/>
    <p:sldLayoutId id="2147484563" r:id="rId25"/>
    <p:sldLayoutId id="2147484564" r:id="rId26"/>
    <p:sldLayoutId id="2147484565" r:id="rId27"/>
    <p:sldLayoutId id="2147484566" r:id="rId28"/>
    <p:sldLayoutId id="2147484567" r:id="rId29"/>
    <p:sldLayoutId id="2147484568" r:id="rId30"/>
    <p:sldLayoutId id="2147484569" r:id="rId31"/>
    <p:sldLayoutId id="2147484570" r:id="rId32"/>
    <p:sldLayoutId id="2147484571" r:id="rId33"/>
    <p:sldLayoutId id="2147484572" r:id="rId34"/>
    <p:sldLayoutId id="2147484573" r:id="rId3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2E303E-109B-4601-A3D7-CA5CE196005A}"/>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4CCB9F2-0F3B-4E00-AFB3-6A2F000EB0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8E7433-CBE9-4DB0-9F61-BFE65049F7EA}"/>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236A91-DF21-42E0-8E9D-0484E1E145CB}" type="datetimeFigureOut">
              <a:rPr lang="en-US" smtClean="0"/>
              <a:t>11/22/2018</a:t>
            </a:fld>
            <a:endParaRPr lang="en-US"/>
          </a:p>
        </p:txBody>
      </p:sp>
      <p:sp>
        <p:nvSpPr>
          <p:cNvPr id="5" name="Footer Placeholder 4">
            <a:extLst>
              <a:ext uri="{FF2B5EF4-FFF2-40B4-BE49-F238E27FC236}">
                <a16:creationId xmlns:a16="http://schemas.microsoft.com/office/drawing/2014/main" id="{3760F9BA-A7FA-47C3-8EC6-2F88FEEBEE77}"/>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BD5935-0880-493A-BF6A-F0368C80570C}"/>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A66666-6346-4C1C-911E-005BAAA10D77}" type="slidenum">
              <a:rPr lang="en-US" smtClean="0"/>
              <a:t>‹#›</a:t>
            </a:fld>
            <a:endParaRPr lang="en-US"/>
          </a:p>
        </p:txBody>
      </p:sp>
    </p:spTree>
    <p:extLst>
      <p:ext uri="{BB962C8B-B14F-4D97-AF65-F5344CB8AC3E}">
        <p14:creationId xmlns:p14="http://schemas.microsoft.com/office/powerpoint/2010/main" val="3778471170"/>
      </p:ext>
    </p:extLst>
  </p:cSld>
  <p:clrMap bg1="lt1" tx1="dk1" bg2="lt2" tx2="dk2" accent1="accent1" accent2="accent2" accent3="accent3" accent4="accent4" accent5="accent5" accent6="accent6" hlink="hlink" folHlink="folHlink"/>
  <p:sldLayoutIdLst>
    <p:sldLayoutId id="2147484307" r:id="rId1"/>
    <p:sldLayoutId id="2147484308" r:id="rId2"/>
    <p:sldLayoutId id="2147484309" r:id="rId3"/>
  </p:sldLayoutIdLst>
  <p:txStyles>
    <p:titleStyle>
      <a:lvl1pPr algn="l" defTabSz="896386" rtl="0" eaLnBrk="1" latinLnBrk="0" hangingPunct="1">
        <a:lnSpc>
          <a:spcPct val="90000"/>
        </a:lnSpc>
        <a:spcBef>
          <a:spcPct val="0"/>
        </a:spcBef>
        <a:buNone/>
        <a:defRPr sz="4313" kern="1200">
          <a:solidFill>
            <a:schemeClr val="tx1"/>
          </a:solidFill>
          <a:latin typeface="+mj-lt"/>
          <a:ea typeface="+mj-ea"/>
          <a:cs typeface="+mj-cs"/>
        </a:defRPr>
      </a:lvl1pPr>
    </p:titleStyle>
    <p:bodyStyle>
      <a:lvl1pPr marL="224097" indent="-224097" algn="l" defTabSz="896386" rtl="0" eaLnBrk="1" latinLnBrk="0" hangingPunct="1">
        <a:lnSpc>
          <a:spcPct val="90000"/>
        </a:lnSpc>
        <a:spcBef>
          <a:spcPts val="980"/>
        </a:spcBef>
        <a:buFont typeface="Arial" panose="020B0604020202020204" pitchFamily="34" charset="0"/>
        <a:buChar char="•"/>
        <a:defRPr sz="2745" kern="1200">
          <a:solidFill>
            <a:schemeClr val="tx1"/>
          </a:solidFill>
          <a:latin typeface="+mn-lt"/>
          <a:ea typeface="+mn-ea"/>
          <a:cs typeface="+mn-cs"/>
        </a:defRPr>
      </a:lvl1pPr>
      <a:lvl2pPr marL="672290" indent="-224097" algn="l" defTabSz="896386" rtl="0" eaLnBrk="1" latinLnBrk="0" hangingPunct="1">
        <a:lnSpc>
          <a:spcPct val="90000"/>
        </a:lnSpc>
        <a:spcBef>
          <a:spcPts val="490"/>
        </a:spcBef>
        <a:buFont typeface="Arial" panose="020B0604020202020204" pitchFamily="34" charset="0"/>
        <a:buChar char="•"/>
        <a:defRPr sz="2353" kern="1200">
          <a:solidFill>
            <a:schemeClr val="tx1"/>
          </a:solidFill>
          <a:latin typeface="+mn-lt"/>
          <a:ea typeface="+mn-ea"/>
          <a:cs typeface="+mn-cs"/>
        </a:defRPr>
      </a:lvl2pPr>
      <a:lvl3pPr marL="1120483" indent="-224097" algn="l" defTabSz="896386" rtl="0" eaLnBrk="1" latinLnBrk="0" hangingPunct="1">
        <a:lnSpc>
          <a:spcPct val="90000"/>
        </a:lnSpc>
        <a:spcBef>
          <a:spcPts val="490"/>
        </a:spcBef>
        <a:buFont typeface="Arial" panose="020B0604020202020204" pitchFamily="34" charset="0"/>
        <a:buChar char="•"/>
        <a:defRPr sz="1961" kern="1200">
          <a:solidFill>
            <a:schemeClr val="tx1"/>
          </a:solidFill>
          <a:latin typeface="+mn-lt"/>
          <a:ea typeface="+mn-ea"/>
          <a:cs typeface="+mn-cs"/>
        </a:defRPr>
      </a:lvl3pPr>
      <a:lvl4pPr marL="1568676"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4pPr>
      <a:lvl5pPr marL="2016869"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5pPr>
      <a:lvl6pPr marL="2465062"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6pPr>
      <a:lvl7pPr marL="2913256"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7pPr>
      <a:lvl8pPr marL="3361449"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8pPr>
      <a:lvl9pPr marL="3809642"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9pPr>
    </p:bodyStyle>
    <p:otherStyle>
      <a:defPPr>
        <a:defRPr lang="en-US"/>
      </a:defPPr>
      <a:lvl1pPr marL="0" algn="l" defTabSz="896386" rtl="0" eaLnBrk="1" latinLnBrk="0" hangingPunct="1">
        <a:defRPr sz="1765" kern="1200">
          <a:solidFill>
            <a:schemeClr val="tx1"/>
          </a:solidFill>
          <a:latin typeface="+mn-lt"/>
          <a:ea typeface="+mn-ea"/>
          <a:cs typeface="+mn-cs"/>
        </a:defRPr>
      </a:lvl1pPr>
      <a:lvl2pPr marL="448193" algn="l" defTabSz="896386" rtl="0" eaLnBrk="1" latinLnBrk="0" hangingPunct="1">
        <a:defRPr sz="1765" kern="1200">
          <a:solidFill>
            <a:schemeClr val="tx1"/>
          </a:solidFill>
          <a:latin typeface="+mn-lt"/>
          <a:ea typeface="+mn-ea"/>
          <a:cs typeface="+mn-cs"/>
        </a:defRPr>
      </a:lvl2pPr>
      <a:lvl3pPr marL="896386" algn="l" defTabSz="896386" rtl="0" eaLnBrk="1" latinLnBrk="0" hangingPunct="1">
        <a:defRPr sz="1765" kern="1200">
          <a:solidFill>
            <a:schemeClr val="tx1"/>
          </a:solidFill>
          <a:latin typeface="+mn-lt"/>
          <a:ea typeface="+mn-ea"/>
          <a:cs typeface="+mn-cs"/>
        </a:defRPr>
      </a:lvl3pPr>
      <a:lvl4pPr marL="1344579" algn="l" defTabSz="896386" rtl="0" eaLnBrk="1" latinLnBrk="0" hangingPunct="1">
        <a:defRPr sz="1765" kern="1200">
          <a:solidFill>
            <a:schemeClr val="tx1"/>
          </a:solidFill>
          <a:latin typeface="+mn-lt"/>
          <a:ea typeface="+mn-ea"/>
          <a:cs typeface="+mn-cs"/>
        </a:defRPr>
      </a:lvl4pPr>
      <a:lvl5pPr marL="1792773" algn="l" defTabSz="896386" rtl="0" eaLnBrk="1" latinLnBrk="0" hangingPunct="1">
        <a:defRPr sz="1765" kern="1200">
          <a:solidFill>
            <a:schemeClr val="tx1"/>
          </a:solidFill>
          <a:latin typeface="+mn-lt"/>
          <a:ea typeface="+mn-ea"/>
          <a:cs typeface="+mn-cs"/>
        </a:defRPr>
      </a:lvl5pPr>
      <a:lvl6pPr marL="2240966" algn="l" defTabSz="896386" rtl="0" eaLnBrk="1" latinLnBrk="0" hangingPunct="1">
        <a:defRPr sz="1765" kern="1200">
          <a:solidFill>
            <a:schemeClr val="tx1"/>
          </a:solidFill>
          <a:latin typeface="+mn-lt"/>
          <a:ea typeface="+mn-ea"/>
          <a:cs typeface="+mn-cs"/>
        </a:defRPr>
      </a:lvl6pPr>
      <a:lvl7pPr marL="2689159" algn="l" defTabSz="896386" rtl="0" eaLnBrk="1" latinLnBrk="0" hangingPunct="1">
        <a:defRPr sz="1765" kern="1200">
          <a:solidFill>
            <a:schemeClr val="tx1"/>
          </a:solidFill>
          <a:latin typeface="+mn-lt"/>
          <a:ea typeface="+mn-ea"/>
          <a:cs typeface="+mn-cs"/>
        </a:defRPr>
      </a:lvl7pPr>
      <a:lvl8pPr marL="3137352" algn="l" defTabSz="896386" rtl="0" eaLnBrk="1" latinLnBrk="0" hangingPunct="1">
        <a:defRPr sz="1765" kern="1200">
          <a:solidFill>
            <a:schemeClr val="tx1"/>
          </a:solidFill>
          <a:latin typeface="+mn-lt"/>
          <a:ea typeface="+mn-ea"/>
          <a:cs typeface="+mn-cs"/>
        </a:defRPr>
      </a:lvl8pPr>
      <a:lvl9pPr marL="3585545" algn="l" defTabSz="896386" rtl="0" eaLnBrk="1" latinLnBrk="0" hangingPunct="1">
        <a:defRPr sz="176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41"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97729078"/>
      </p:ext>
    </p:extLst>
  </p:cSld>
  <p:clrMap bg1="lt1" tx1="dk1" bg2="lt2" tx2="dk2" accent1="accent1" accent2="accent2" accent3="accent3" accent4="accent4" accent5="accent5" accent6="accent6" hlink="hlink" folHlink="folHlink"/>
  <p:sldLayoutIdLst>
    <p:sldLayoutId id="2147484312" r:id="rId1"/>
    <p:sldLayoutId id="2147484313" r:id="rId2"/>
    <p:sldLayoutId id="2147484314" r:id="rId3"/>
    <p:sldLayoutId id="2147484315" r:id="rId4"/>
    <p:sldLayoutId id="2147484316" r:id="rId5"/>
    <p:sldLayoutId id="2147484317" r:id="rId6"/>
    <p:sldLayoutId id="2147484318" r:id="rId7"/>
    <p:sldLayoutId id="2147484319" r:id="rId8"/>
    <p:sldLayoutId id="2147484320" r:id="rId9"/>
    <p:sldLayoutId id="2147484321" r:id="rId10"/>
    <p:sldLayoutId id="2147484322" r:id="rId11"/>
    <p:sldLayoutId id="2147484323" r:id="rId12"/>
    <p:sldLayoutId id="2147484324" r:id="rId13"/>
    <p:sldLayoutId id="2147484325" r:id="rId14"/>
    <p:sldLayoutId id="2147484326" r:id="rId15"/>
    <p:sldLayoutId id="2147484327" r:id="rId16"/>
    <p:sldLayoutId id="2147484328" r:id="rId17"/>
    <p:sldLayoutId id="2147484329" r:id="rId18"/>
    <p:sldLayoutId id="2147484330" r:id="rId19"/>
    <p:sldLayoutId id="2147484331" r:id="rId20"/>
    <p:sldLayoutId id="2147484332" r:id="rId21"/>
    <p:sldLayoutId id="2147484333" r:id="rId22"/>
    <p:sldLayoutId id="2147484334" r:id="rId23"/>
    <p:sldLayoutId id="2147484335" r:id="rId24"/>
    <p:sldLayoutId id="2147484336" r:id="rId25"/>
    <p:sldLayoutId id="2147484337" r:id="rId26"/>
    <p:sldLayoutId id="2147484338" r:id="rId27"/>
    <p:sldLayoutId id="2147484339" r:id="rId28"/>
    <p:sldLayoutId id="2147484340" r:id="rId29"/>
    <p:sldLayoutId id="2147484341" r:id="rId30"/>
    <p:sldLayoutId id="2147484342" r:id="rId31"/>
    <p:sldLayoutId id="2147484343" r:id="rId32"/>
    <p:sldLayoutId id="2147484344" r:id="rId33"/>
    <p:sldLayoutId id="2147484345" r:id="rId34"/>
    <p:sldLayoutId id="2147484346" r:id="rId35"/>
    <p:sldLayoutId id="2147484347" r:id="rId36"/>
    <p:sldLayoutId id="2147484348" r:id="rId37"/>
    <p:sldLayoutId id="2147484349" r:id="rId38"/>
    <p:sldLayoutId id="2147484350" r:id="rId39"/>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21301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A663A29-5007-4624-980B-565587A1D0ED}" type="datetimeFigureOut">
              <a:rPr lang="en-US" smtClean="0"/>
              <a:t>11/22/2018</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C918D97-CDC5-47FD-9E7A-C05593DE9CE2}"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MS logo white emf">
            <a:extLst>
              <a:ext uri="{FF2B5EF4-FFF2-40B4-BE49-F238E27FC236}">
                <a16:creationId xmlns:a16="http://schemas.microsoft.com/office/drawing/2014/main" id="{5BDF8769-D4CA-4B7B-A985-CD5C438A791C}"/>
              </a:ext>
            </a:extLst>
          </p:cNvPr>
          <p:cNvPicPr>
            <a:picLocks noChangeAspect="1"/>
          </p:cNvPicPr>
          <p:nvPr userDrawn="1"/>
        </p:nvPicPr>
        <p:blipFill>
          <a:blip r:embed="rId13"/>
          <a:stretch>
            <a:fillRect/>
          </a:stretch>
        </p:blipFill>
        <p:spPr>
          <a:xfrm>
            <a:off x="455833" y="6467634"/>
            <a:ext cx="1423303" cy="304828"/>
          </a:xfrm>
          <a:prstGeom prst="rect">
            <a:avLst/>
          </a:prstGeom>
        </p:spPr>
      </p:pic>
      <p:sp>
        <p:nvSpPr>
          <p:cNvPr id="12" name="TextBox 11">
            <a:extLst>
              <a:ext uri="{FF2B5EF4-FFF2-40B4-BE49-F238E27FC236}">
                <a16:creationId xmlns:a16="http://schemas.microsoft.com/office/drawing/2014/main" id="{816EF0AF-24E0-4E8F-8475-6FDF39776E0B}"/>
              </a:ext>
            </a:extLst>
          </p:cNvPr>
          <p:cNvSpPr txBox="1"/>
          <p:nvPr userDrawn="1"/>
        </p:nvSpPr>
        <p:spPr>
          <a:xfrm>
            <a:off x="10046525" y="6326891"/>
            <a:ext cx="1876237" cy="586314"/>
          </a:xfrm>
          <a:prstGeom prst="rect">
            <a:avLst/>
          </a:prstGeom>
          <a:noFill/>
        </p:spPr>
        <p:txBody>
          <a:bodyPr wrap="square" lIns="182880" tIns="146304" rIns="182880" bIns="146304" rtlCol="0">
            <a:spAutoFit/>
          </a:bodyPr>
          <a:lstStyle/>
          <a:p>
            <a:pPr>
              <a:lnSpc>
                <a:spcPct val="90000"/>
              </a:lnSpc>
              <a:spcAft>
                <a:spcPts val="600"/>
              </a:spcAft>
            </a:pPr>
            <a:r>
              <a:rPr lang="en-US" sz="2100" b="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@DivineOps</a:t>
            </a:r>
          </a:p>
        </p:txBody>
      </p:sp>
    </p:spTree>
    <p:extLst>
      <p:ext uri="{BB962C8B-B14F-4D97-AF65-F5344CB8AC3E}">
        <p14:creationId xmlns:p14="http://schemas.microsoft.com/office/powerpoint/2010/main" val="251403331"/>
      </p:ext>
    </p:extLst>
  </p:cSld>
  <p:clrMap bg1="dk1" tx1="lt1" bg2="dk2" tx2="lt2" accent1="accent1" accent2="accent2" accent3="accent3" accent4="accent4" accent5="accent5" accent6="accent6" hlink="hlink" folHlink="folHlink"/>
  <p:sldLayoutIdLst>
    <p:sldLayoutId id="2147484352" r:id="rId1"/>
    <p:sldLayoutId id="2147484353" r:id="rId2"/>
    <p:sldLayoutId id="2147484354" r:id="rId3"/>
    <p:sldLayoutId id="2147484355" r:id="rId4"/>
    <p:sldLayoutId id="2147484356" r:id="rId5"/>
    <p:sldLayoutId id="2147484357" r:id="rId6"/>
    <p:sldLayoutId id="2147484358" r:id="rId7"/>
    <p:sldLayoutId id="2147484359" r:id="rId8"/>
    <p:sldLayoutId id="2147484360" r:id="rId9"/>
    <p:sldLayoutId id="2147484361" r:id="rId10"/>
    <p:sldLayoutId id="2147484362"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0" tIns="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1559" y="1486472"/>
            <a:ext cx="11653521" cy="1961373"/>
          </a:xfrm>
          <a:prstGeom prst="rect">
            <a:avLst/>
          </a:prstGeom>
        </p:spPr>
        <p:txBody>
          <a:bodyPr vert="horz" wrap="square" lIns="0" tIns="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1166127"/>
      </p:ext>
    </p:extLst>
  </p:cSld>
  <p:clrMap bg1="dk1" tx1="lt1" bg2="dk2" tx2="lt2" accent1="accent1" accent2="accent2" accent3="accent3" accent4="accent4" accent5="accent5" accent6="accent6" hlink="hlink" folHlink="folHlink"/>
  <p:sldLayoutIdLst>
    <p:sldLayoutId id="2147484365" r:id="rId1"/>
    <p:sldLayoutId id="2147484366" r:id="rId2"/>
    <p:sldLayoutId id="2147484367" r:id="rId3"/>
    <p:sldLayoutId id="2147484368" r:id="rId4"/>
    <p:sldLayoutId id="2147484369" r:id="rId5"/>
    <p:sldLayoutId id="2147484370" r:id="rId6"/>
    <p:sldLayoutId id="2147484371" r:id="rId7"/>
    <p:sldLayoutId id="2147484372" r:id="rId8"/>
    <p:sldLayoutId id="2147484373" r:id="rId9"/>
    <p:sldLayoutId id="2147484374" r:id="rId10"/>
    <p:sldLayoutId id="2147484375" r:id="rId11"/>
    <p:sldLayoutId id="2147484376" r:id="rId12"/>
    <p:sldLayoutId id="2147484377" r:id="rId13"/>
    <p:sldLayoutId id="2147484378" r:id="rId14"/>
    <p:sldLayoutId id="2147484379" r:id="rId15"/>
    <p:sldLayoutId id="2147484380" r:id="rId16"/>
    <p:sldLayoutId id="2147484381" r:id="rId17"/>
    <p:sldLayoutId id="2147484382" r:id="rId18"/>
    <p:sldLayoutId id="2147484383" r:id="rId19"/>
    <p:sldLayoutId id="2147484384" r:id="rId20"/>
    <p:sldLayoutId id="2147484385" r:id="rId21"/>
    <p:sldLayoutId id="2147484386" r:id="rId22"/>
    <p:sldLayoutId id="2147484387" r:id="rId23"/>
    <p:sldLayoutId id="2147484388" r:id="rId24"/>
    <p:sldLayoutId id="2147484389" r:id="rId25"/>
    <p:sldLayoutId id="2147484390" r:id="rId26"/>
    <p:sldLayoutId id="2147484391" r:id="rId27"/>
    <p:sldLayoutId id="2147484392" r:id="rId28"/>
    <p:sldLayoutId id="2147484393" r:id="rId29"/>
    <p:sldLayoutId id="2147484394" r:id="rId30"/>
    <p:sldLayoutId id="2147484395" r:id="rId31"/>
    <p:sldLayoutId id="2147484396" r:id="rId32"/>
    <p:sldLayoutId id="2147484397" r:id="rId33"/>
  </p:sldLayoutIdLst>
  <p:transition>
    <p:fade/>
  </p:transition>
  <p:txStyles>
    <p:titleStyle>
      <a:lvl1pPr algn="l" defTabSz="914192" rtl="0" eaLnBrk="1" latinLnBrk="0" hangingPunct="1">
        <a:lnSpc>
          <a:spcPct val="100000"/>
        </a:lnSpc>
        <a:spcBef>
          <a:spcPts val="588"/>
        </a:spcBef>
        <a:spcAft>
          <a:spcPts val="588"/>
        </a:spcAft>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173">
          <p15:clr>
            <a:srgbClr val="C35EA4"/>
          </p15:clr>
        </p15:guide>
        <p15:guide id="17" pos="7661">
          <p15:clr>
            <a:srgbClr val="C35EA4"/>
          </p15:clr>
        </p15:guide>
        <p15:guide id="25" orient="horz" pos="187">
          <p15:clr>
            <a:srgbClr val="C35EA4"/>
          </p15:clr>
        </p15:guide>
        <p15:guide id="26" orient="horz" pos="4219">
          <p15:clr>
            <a:srgbClr val="C35EA4"/>
          </p15:clr>
        </p15:guide>
        <p15:guide id="27" pos="3917">
          <p15:clr>
            <a:srgbClr val="C35EA4"/>
          </p15:clr>
        </p15:guide>
        <p15:guide id="28" orient="horz" pos="955">
          <p15:clr>
            <a:srgbClr val="C35EA4"/>
          </p15:clr>
        </p15:guide>
        <p15:guide id="30" orient="horz" pos="283">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7"/>
            <a:ext cx="11653520" cy="205316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1" cstate="email">
            <a:extLst>
              <a:ext uri="{28A0092B-C50C-407E-A947-70E740481C1C}">
                <a14:useLocalDpi xmlns:a14="http://schemas.microsoft.com/office/drawing/2010/main" val="0"/>
              </a:ext>
            </a:extLst>
          </a:blip>
          <a:stretch>
            <a:fillRect/>
          </a:stretch>
        </p:blipFill>
        <p:spPr>
          <a:xfrm rot="5400000">
            <a:off x="10325053" y="1906413"/>
            <a:ext cx="4214127" cy="401304"/>
          </a:xfrm>
          <a:prstGeom prst="rect">
            <a:avLst/>
          </a:prstGeom>
        </p:spPr>
      </p:pic>
    </p:spTree>
    <p:extLst>
      <p:ext uri="{BB962C8B-B14F-4D97-AF65-F5344CB8AC3E}">
        <p14:creationId xmlns:p14="http://schemas.microsoft.com/office/powerpoint/2010/main" val="1442240714"/>
      </p:ext>
    </p:extLst>
  </p:cSld>
  <p:clrMap bg1="dk1" tx1="lt1" bg2="dk2" tx2="lt2" accent1="accent1" accent2="accent2" accent3="accent3" accent4="accent4" accent5="accent5" accent6="accent6" hlink="hlink" folHlink="folHlink"/>
  <p:sldLayoutIdLst>
    <p:sldLayoutId id="2147484399" r:id="rId1"/>
    <p:sldLayoutId id="2147484400" r:id="rId2"/>
    <p:sldLayoutId id="2147484401" r:id="rId3"/>
    <p:sldLayoutId id="2147484402" r:id="rId4"/>
    <p:sldLayoutId id="2147484403" r:id="rId5"/>
    <p:sldLayoutId id="2147484404" r:id="rId6"/>
    <p:sldLayoutId id="2147484405" r:id="rId7"/>
    <p:sldLayoutId id="2147484406" r:id="rId8"/>
    <p:sldLayoutId id="2147484407" r:id="rId9"/>
    <p:sldLayoutId id="2147484408" r:id="rId10"/>
    <p:sldLayoutId id="2147484409" r:id="rId11"/>
    <p:sldLayoutId id="2147484410" r:id="rId12"/>
    <p:sldLayoutId id="2147484411" r:id="rId13"/>
    <p:sldLayoutId id="2147484412" r:id="rId14"/>
    <p:sldLayoutId id="2147484413" r:id="rId15"/>
    <p:sldLayoutId id="2147484414" r:id="rId16"/>
    <p:sldLayoutId id="2147484415" r:id="rId17"/>
    <p:sldLayoutId id="2147484416" r:id="rId18"/>
    <p:sldLayoutId id="2147484417" r:id="rId19"/>
    <p:sldLayoutId id="2147484418" r:id="rId20"/>
    <p:sldLayoutId id="2147484419" r:id="rId21"/>
    <p:sldLayoutId id="2147484420" r:id="rId22"/>
    <p:sldLayoutId id="2147484421" r:id="rId23"/>
    <p:sldLayoutId id="2147484422" r:id="rId24"/>
    <p:sldLayoutId id="2147484423" r:id="rId25"/>
    <p:sldLayoutId id="2147484424" r:id="rId26"/>
    <p:sldLayoutId id="2147484425" r:id="rId27"/>
    <p:sldLayoutId id="2147484426" r:id="rId28"/>
    <p:sldLayoutId id="2147484427" r:id="rId29"/>
    <p:sldLayoutId id="2147484428" r:id="rId30"/>
    <p:sldLayoutId id="2147484429" r:id="rId31"/>
    <p:sldLayoutId id="2147484430" r:id="rId32"/>
    <p:sldLayoutId id="2147484431" r:id="rId33"/>
    <p:sldLayoutId id="2147484432" r:id="rId34"/>
    <p:sldLayoutId id="2147484433" r:id="rId35"/>
    <p:sldLayoutId id="2147484434" r:id="rId36"/>
    <p:sldLayoutId id="2147484435" r:id="rId37"/>
    <p:sldLayoutId id="2147484436" r:id="rId38"/>
    <p:sldLayoutId id="2147484437" r:id="rId39"/>
    <p:sldLayoutId id="2147484438" r:id="rId40"/>
    <p:sldLayoutId id="2147484439" r:id="rId41"/>
    <p:sldLayoutId id="2147484440" r:id="rId42"/>
    <p:sldLayoutId id="2147484441" r:id="rId43"/>
    <p:sldLayoutId id="2147484442" r:id="rId44"/>
    <p:sldLayoutId id="2147484443" r:id="rId45"/>
    <p:sldLayoutId id="2147484444" r:id="rId46"/>
    <p:sldLayoutId id="2147484445" r:id="rId47"/>
    <p:sldLayoutId id="2147484446" r:id="rId48"/>
    <p:sldLayoutId id="2147484537" r:id="rId49"/>
  </p:sldLayoutIdLst>
  <p:txStyles>
    <p:titleStyle>
      <a:lvl1pPr algn="l" defTabSz="913355" rtl="0" eaLnBrk="1" latinLnBrk="0" hangingPunct="1">
        <a:lnSpc>
          <a:spcPct val="90000"/>
        </a:lnSpc>
        <a:spcBef>
          <a:spcPct val="0"/>
        </a:spcBef>
        <a:buNone/>
        <a:defRPr lang="en-US" sz="4705" b="0" kern="1200" cap="none" spc="-100" baseline="0" dirty="0" smtClean="0">
          <a:ln w="3175">
            <a:noFill/>
          </a:ln>
          <a:solidFill>
            <a:srgbClr val="505050"/>
          </a:solidFill>
          <a:effectLst/>
          <a:latin typeface="+mj-lt"/>
          <a:ea typeface="+mn-ea"/>
          <a:cs typeface="Segoe UI" pitchFamily="34" charset="0"/>
        </a:defRPr>
      </a:lvl1pPr>
    </p:titleStyle>
    <p:bodyStyle>
      <a:lvl1pPr marL="0" marR="0" indent="0" algn="l" defTabSz="913355" rtl="0" eaLnBrk="1" fontAlgn="auto" latinLnBrk="0" hangingPunct="1">
        <a:lnSpc>
          <a:spcPct val="90000"/>
        </a:lnSpc>
        <a:spcBef>
          <a:spcPct val="20000"/>
        </a:spcBef>
        <a:spcAft>
          <a:spcPts val="0"/>
        </a:spcAft>
        <a:buClr>
          <a:schemeClr val="bg1"/>
        </a:buClr>
        <a:buSzPct val="100000"/>
        <a:buFontTx/>
        <a:buNone/>
        <a:tabLst/>
        <a:defRPr sz="3917" kern="1200" spc="0" baseline="0">
          <a:solidFill>
            <a:srgbClr val="5C2D91"/>
          </a:solidFill>
          <a:latin typeface="+mj-lt"/>
          <a:ea typeface="+mn-ea"/>
          <a:cs typeface="+mn-cs"/>
        </a:defRPr>
      </a:lvl1pPr>
      <a:lvl2pPr marL="572058" marR="0" indent="-236285" algn="l" defTabSz="913355"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1961" kern="1200" spc="0" baseline="0">
          <a:solidFill>
            <a:srgbClr val="505050"/>
          </a:solidFill>
          <a:latin typeface="+mn-lt"/>
          <a:ea typeface="+mn-ea"/>
          <a:cs typeface="+mn-cs"/>
        </a:defRPr>
      </a:lvl2pPr>
      <a:lvl3pPr marL="783471" marR="0" indent="-223849" algn="l" defTabSz="913355"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1961" kern="1200" spc="0" baseline="0">
          <a:solidFill>
            <a:srgbClr val="505050"/>
          </a:solidFill>
          <a:latin typeface="+mn-lt"/>
          <a:ea typeface="+mn-ea"/>
          <a:cs typeface="+mn-cs"/>
        </a:defRPr>
      </a:lvl3pPr>
      <a:lvl4pPr marL="1007319" marR="0" indent="-223849" algn="l" defTabSz="913355"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765" kern="1200" spc="0" baseline="0">
          <a:solidFill>
            <a:srgbClr val="505050"/>
          </a:solidFill>
          <a:latin typeface="+mn-lt"/>
          <a:ea typeface="+mn-ea"/>
          <a:cs typeface="+mn-cs"/>
        </a:defRPr>
      </a:lvl4pPr>
      <a:lvl5pPr marL="1231168" marR="0" indent="-223849" algn="l" defTabSz="913355"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765" kern="1200" spc="0" baseline="0">
          <a:solidFill>
            <a:srgbClr val="505050"/>
          </a:solidFill>
          <a:latin typeface="+mn-lt"/>
          <a:ea typeface="+mn-ea"/>
          <a:cs typeface="+mn-cs"/>
        </a:defRPr>
      </a:lvl5pPr>
      <a:lvl6pPr marL="2511727"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8405"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5084"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763"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355" rtl="0" eaLnBrk="1" latinLnBrk="0" hangingPunct="1">
        <a:defRPr sz="1763" kern="1200">
          <a:solidFill>
            <a:schemeClr val="tx1"/>
          </a:solidFill>
          <a:latin typeface="+mn-lt"/>
          <a:ea typeface="+mn-ea"/>
          <a:cs typeface="+mn-cs"/>
        </a:defRPr>
      </a:lvl1pPr>
      <a:lvl2pPr marL="456678" algn="l" defTabSz="913355" rtl="0" eaLnBrk="1" latinLnBrk="0" hangingPunct="1">
        <a:defRPr sz="1763" kern="1200">
          <a:solidFill>
            <a:schemeClr val="tx1"/>
          </a:solidFill>
          <a:latin typeface="+mn-lt"/>
          <a:ea typeface="+mn-ea"/>
          <a:cs typeface="+mn-cs"/>
        </a:defRPr>
      </a:lvl2pPr>
      <a:lvl3pPr marL="913355" algn="l" defTabSz="913355" rtl="0" eaLnBrk="1" latinLnBrk="0" hangingPunct="1">
        <a:defRPr sz="1763" kern="1200">
          <a:solidFill>
            <a:schemeClr val="tx1"/>
          </a:solidFill>
          <a:latin typeface="+mn-lt"/>
          <a:ea typeface="+mn-ea"/>
          <a:cs typeface="+mn-cs"/>
        </a:defRPr>
      </a:lvl3pPr>
      <a:lvl4pPr marL="1370034" algn="l" defTabSz="913355" rtl="0" eaLnBrk="1" latinLnBrk="0" hangingPunct="1">
        <a:defRPr sz="1763" kern="1200">
          <a:solidFill>
            <a:schemeClr val="tx1"/>
          </a:solidFill>
          <a:latin typeface="+mn-lt"/>
          <a:ea typeface="+mn-ea"/>
          <a:cs typeface="+mn-cs"/>
        </a:defRPr>
      </a:lvl4pPr>
      <a:lvl5pPr marL="1826712" algn="l" defTabSz="913355" rtl="0" eaLnBrk="1" latinLnBrk="0" hangingPunct="1">
        <a:defRPr sz="1763" kern="1200">
          <a:solidFill>
            <a:schemeClr val="tx1"/>
          </a:solidFill>
          <a:latin typeface="+mn-lt"/>
          <a:ea typeface="+mn-ea"/>
          <a:cs typeface="+mn-cs"/>
        </a:defRPr>
      </a:lvl5pPr>
      <a:lvl6pPr marL="2283390" algn="l" defTabSz="913355" rtl="0" eaLnBrk="1" latinLnBrk="0" hangingPunct="1">
        <a:defRPr sz="1763" kern="1200">
          <a:solidFill>
            <a:schemeClr val="tx1"/>
          </a:solidFill>
          <a:latin typeface="+mn-lt"/>
          <a:ea typeface="+mn-ea"/>
          <a:cs typeface="+mn-cs"/>
        </a:defRPr>
      </a:lvl6pPr>
      <a:lvl7pPr marL="2740066" algn="l" defTabSz="913355" rtl="0" eaLnBrk="1" latinLnBrk="0" hangingPunct="1">
        <a:defRPr sz="1763" kern="1200">
          <a:solidFill>
            <a:schemeClr val="tx1"/>
          </a:solidFill>
          <a:latin typeface="+mn-lt"/>
          <a:ea typeface="+mn-ea"/>
          <a:cs typeface="+mn-cs"/>
        </a:defRPr>
      </a:lvl7pPr>
      <a:lvl8pPr marL="3196745" algn="l" defTabSz="913355" rtl="0" eaLnBrk="1" latinLnBrk="0" hangingPunct="1">
        <a:defRPr sz="1763" kern="1200">
          <a:solidFill>
            <a:schemeClr val="tx1"/>
          </a:solidFill>
          <a:latin typeface="+mn-lt"/>
          <a:ea typeface="+mn-ea"/>
          <a:cs typeface="+mn-cs"/>
        </a:defRPr>
      </a:lvl8pPr>
      <a:lvl9pPr marL="3653423" algn="l" defTabSz="913355"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23111711"/>
      </p:ext>
    </p:extLst>
  </p:cSld>
  <p:clrMap bg1="lt1" tx1="dk1" bg2="lt2" tx2="dk2" accent1="accent1" accent2="accent2" accent3="accent3" accent4="accent4" accent5="accent5" accent6="accent6" hlink="hlink" folHlink="folHlink"/>
  <p:sldLayoutIdLst>
    <p:sldLayoutId id="2147484448" r:id="rId1"/>
    <p:sldLayoutId id="2147484449" r:id="rId2"/>
    <p:sldLayoutId id="2147484450" r:id="rId3"/>
    <p:sldLayoutId id="2147484451" r:id="rId4"/>
    <p:sldLayoutId id="2147484452" r:id="rId5"/>
    <p:sldLayoutId id="2147484453" r:id="rId6"/>
    <p:sldLayoutId id="2147484454" r:id="rId7"/>
    <p:sldLayoutId id="2147484455" r:id="rId8"/>
    <p:sldLayoutId id="2147484456" r:id="rId9"/>
    <p:sldLayoutId id="2147484457" r:id="rId10"/>
    <p:sldLayoutId id="2147484458" r:id="rId11"/>
    <p:sldLayoutId id="2147484459" r:id="rId12"/>
    <p:sldLayoutId id="2147484460" r:id="rId13"/>
    <p:sldLayoutId id="2147484461" r:id="rId14"/>
    <p:sldLayoutId id="2147484462" r:id="rId15"/>
    <p:sldLayoutId id="2147484463" r:id="rId16"/>
    <p:sldLayoutId id="2147484464" r:id="rId17"/>
    <p:sldLayoutId id="2147484465" r:id="rId18"/>
    <p:sldLayoutId id="2147484466" r:id="rId19"/>
    <p:sldLayoutId id="2147484467" r:id="rId20"/>
    <p:sldLayoutId id="2147484468" r:id="rId21"/>
    <p:sldLayoutId id="2147484469" r:id="rId22"/>
    <p:sldLayoutId id="2147484470" r:id="rId23"/>
    <p:sldLayoutId id="2147484471" r:id="rId24"/>
    <p:sldLayoutId id="2147484472" r:id="rId25"/>
    <p:sldLayoutId id="2147484473" r:id="rId26"/>
    <p:sldLayoutId id="2147484474"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935870631"/>
      </p:ext>
    </p:extLst>
  </p:cSld>
  <p:clrMap bg1="lt1" tx1="dk1" bg2="lt2" tx2="dk2" accent1="accent1" accent2="accent2" accent3="accent3" accent4="accent4" accent5="accent5" accent6="accent6" hlink="hlink" folHlink="folHlink"/>
  <p:sldLayoutIdLst>
    <p:sldLayoutId id="2147484476" r:id="rId1"/>
    <p:sldLayoutId id="2147484477" r:id="rId2"/>
    <p:sldLayoutId id="2147484478" r:id="rId3"/>
    <p:sldLayoutId id="2147484479" r:id="rId4"/>
    <p:sldLayoutId id="2147484480" r:id="rId5"/>
    <p:sldLayoutId id="2147484481" r:id="rId6"/>
    <p:sldLayoutId id="2147484482" r:id="rId7"/>
    <p:sldLayoutId id="2147484483" r:id="rId8"/>
    <p:sldLayoutId id="2147484484" r:id="rId9"/>
    <p:sldLayoutId id="2147484485" r:id="rId10"/>
    <p:sldLayoutId id="2147484486" r:id="rId11"/>
    <p:sldLayoutId id="2147484487" r:id="rId12"/>
    <p:sldLayoutId id="2147484488" r:id="rId13"/>
    <p:sldLayoutId id="2147484489" r:id="rId14"/>
    <p:sldLayoutId id="2147484490" r:id="rId15"/>
    <p:sldLayoutId id="2147484491" r:id="rId16"/>
    <p:sldLayoutId id="2147484492" r:id="rId17"/>
    <p:sldLayoutId id="2147484493" r:id="rId18"/>
    <p:sldLayoutId id="2147484494" r:id="rId19"/>
    <p:sldLayoutId id="2147484495" r:id="rId20"/>
    <p:sldLayoutId id="2147484496" r:id="rId21"/>
    <p:sldLayoutId id="2147484497" r:id="rId22"/>
    <p:sldLayoutId id="2147484498" r:id="rId23"/>
    <p:sldLayoutId id="2147484499" r:id="rId24"/>
    <p:sldLayoutId id="2147484500" r:id="rId25"/>
    <p:sldLayoutId id="2147484501" r:id="rId26"/>
    <p:sldLayoutId id="2147484502" r:id="rId27"/>
    <p:sldLayoutId id="2147484503" r:id="rId28"/>
    <p:sldLayoutId id="2147484504"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496">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495633098"/>
      </p:ext>
    </p:extLst>
  </p:cSld>
  <p:clrMap bg1="dk1" tx1="lt1" bg2="dk2" tx2="lt2" accent1="accent1" accent2="accent2" accent3="accent3" accent4="accent4" accent5="accent5" accent6="accent6" hlink="hlink" folHlink="folHlink"/>
  <p:sldLayoutIdLst>
    <p:sldLayoutId id="2147484506" r:id="rId1"/>
    <p:sldLayoutId id="2147484507" r:id="rId2"/>
    <p:sldLayoutId id="2147484508" r:id="rId3"/>
    <p:sldLayoutId id="2147484509" r:id="rId4"/>
    <p:sldLayoutId id="2147484510" r:id="rId5"/>
    <p:sldLayoutId id="2147484511" r:id="rId6"/>
    <p:sldLayoutId id="2147484512" r:id="rId7"/>
    <p:sldLayoutId id="2147484513" r:id="rId8"/>
    <p:sldLayoutId id="2147484514" r:id="rId9"/>
    <p:sldLayoutId id="2147484515" r:id="rId10"/>
    <p:sldLayoutId id="2147484516" r:id="rId11"/>
    <p:sldLayoutId id="2147484517" r:id="rId1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5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36.emf"/><Relationship Id="rId5" Type="http://schemas.openxmlformats.org/officeDocument/2006/relationships/oleObject" Target="../embeddings/oleObject3.bin"/><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58.png"/><Relationship Id="rId5" Type="http://schemas.openxmlformats.org/officeDocument/2006/relationships/chart" Target="../charts/chart2.xml"/><Relationship Id="rId4" Type="http://schemas.openxmlformats.org/officeDocument/2006/relationships/chart" Target="../charts/chart1.xml"/></Relationships>
</file>

<file path=ppt/slides/_rels/slide1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5.xml"/></Relationships>
</file>

<file path=ppt/slides/_rels/slide17.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18" Type="http://schemas.openxmlformats.org/officeDocument/2006/relationships/image" Target="../media/image74.svg"/><Relationship Id="rId26" Type="http://schemas.openxmlformats.org/officeDocument/2006/relationships/image" Target="../media/image82.svg"/><Relationship Id="rId3" Type="http://schemas.openxmlformats.org/officeDocument/2006/relationships/notesSlide" Target="../notesSlides/notesSlide14.xml"/><Relationship Id="rId21" Type="http://schemas.openxmlformats.org/officeDocument/2006/relationships/image" Target="../media/image77.png"/><Relationship Id="rId7" Type="http://schemas.openxmlformats.org/officeDocument/2006/relationships/image" Target="../media/image63.svg"/><Relationship Id="rId12" Type="http://schemas.openxmlformats.org/officeDocument/2006/relationships/image" Target="../media/image68.png"/><Relationship Id="rId17" Type="http://schemas.openxmlformats.org/officeDocument/2006/relationships/image" Target="../media/image73.png"/><Relationship Id="rId25" Type="http://schemas.openxmlformats.org/officeDocument/2006/relationships/image" Target="../media/image81.png"/><Relationship Id="rId2" Type="http://schemas.openxmlformats.org/officeDocument/2006/relationships/slideLayout" Target="../slideLayouts/slideLayout197.xml"/><Relationship Id="rId16" Type="http://schemas.openxmlformats.org/officeDocument/2006/relationships/image" Target="../media/image72.png"/><Relationship Id="rId20" Type="http://schemas.openxmlformats.org/officeDocument/2006/relationships/image" Target="../media/image76.svg"/><Relationship Id="rId29" Type="http://schemas.openxmlformats.org/officeDocument/2006/relationships/image" Target="../media/image85.png"/><Relationship Id="rId1" Type="http://schemas.openxmlformats.org/officeDocument/2006/relationships/themeOverride" Target="../theme/themeOverride1.xml"/><Relationship Id="rId6" Type="http://schemas.openxmlformats.org/officeDocument/2006/relationships/image" Target="../media/image62.png"/><Relationship Id="rId11" Type="http://schemas.openxmlformats.org/officeDocument/2006/relationships/image" Target="../media/image67.svg"/><Relationship Id="rId24" Type="http://schemas.openxmlformats.org/officeDocument/2006/relationships/image" Target="../media/image80.svg"/><Relationship Id="rId32" Type="http://schemas.openxmlformats.org/officeDocument/2006/relationships/image" Target="../media/image88.svg"/><Relationship Id="rId5" Type="http://schemas.openxmlformats.org/officeDocument/2006/relationships/image" Target="../media/image47.png"/><Relationship Id="rId15" Type="http://schemas.openxmlformats.org/officeDocument/2006/relationships/image" Target="../media/image71.png"/><Relationship Id="rId23" Type="http://schemas.openxmlformats.org/officeDocument/2006/relationships/image" Target="../media/image79.png"/><Relationship Id="rId28" Type="http://schemas.openxmlformats.org/officeDocument/2006/relationships/image" Target="../media/image84.png"/><Relationship Id="rId10" Type="http://schemas.openxmlformats.org/officeDocument/2006/relationships/image" Target="../media/image66.png"/><Relationship Id="rId19" Type="http://schemas.openxmlformats.org/officeDocument/2006/relationships/image" Target="../media/image75.png"/><Relationship Id="rId31" Type="http://schemas.openxmlformats.org/officeDocument/2006/relationships/image" Target="../media/image87.png"/><Relationship Id="rId4" Type="http://schemas.openxmlformats.org/officeDocument/2006/relationships/image" Target="../media/image61.png"/><Relationship Id="rId9" Type="http://schemas.openxmlformats.org/officeDocument/2006/relationships/image" Target="../media/image65.svg"/><Relationship Id="rId14" Type="http://schemas.openxmlformats.org/officeDocument/2006/relationships/image" Target="../media/image70.svg"/><Relationship Id="rId22" Type="http://schemas.openxmlformats.org/officeDocument/2006/relationships/image" Target="../media/image78.svg"/><Relationship Id="rId27" Type="http://schemas.openxmlformats.org/officeDocument/2006/relationships/image" Target="../media/image83.png"/><Relationship Id="rId30" Type="http://schemas.openxmlformats.org/officeDocument/2006/relationships/image" Target="../media/image86.svg"/></Relationships>
</file>

<file path=ppt/slides/_rels/slide18.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88.svg"/><Relationship Id="rId3" Type="http://schemas.openxmlformats.org/officeDocument/2006/relationships/image" Target="../media/image61.png"/><Relationship Id="rId7" Type="http://schemas.openxmlformats.org/officeDocument/2006/relationships/image" Target="../media/image82.svg"/><Relationship Id="rId12" Type="http://schemas.openxmlformats.org/officeDocument/2006/relationships/image" Target="../media/image87.png"/><Relationship Id="rId2" Type="http://schemas.openxmlformats.org/officeDocument/2006/relationships/notesSlide" Target="../notesSlides/notesSlide15.xml"/><Relationship Id="rId1" Type="http://schemas.openxmlformats.org/officeDocument/2006/relationships/slideLayout" Target="../slideLayouts/slideLayout197.xml"/><Relationship Id="rId6" Type="http://schemas.openxmlformats.org/officeDocument/2006/relationships/image" Target="../media/image81.png"/><Relationship Id="rId11" Type="http://schemas.openxmlformats.org/officeDocument/2006/relationships/image" Target="../media/image90.svg"/><Relationship Id="rId5" Type="http://schemas.openxmlformats.org/officeDocument/2006/relationships/image" Target="../media/image65.svg"/><Relationship Id="rId15" Type="http://schemas.openxmlformats.org/officeDocument/2006/relationships/image" Target="../media/image92.svg"/><Relationship Id="rId10" Type="http://schemas.openxmlformats.org/officeDocument/2006/relationships/image" Target="../media/image89.png"/><Relationship Id="rId4" Type="http://schemas.openxmlformats.org/officeDocument/2006/relationships/image" Target="../media/image64.png"/><Relationship Id="rId9" Type="http://schemas.openxmlformats.org/officeDocument/2006/relationships/image" Target="../media/image86.svg"/><Relationship Id="rId14" Type="http://schemas.openxmlformats.org/officeDocument/2006/relationships/image" Target="../media/image91.png"/></Relationships>
</file>

<file path=ppt/slides/_rels/slide19.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88.svg"/><Relationship Id="rId3" Type="http://schemas.openxmlformats.org/officeDocument/2006/relationships/image" Target="../media/image61.png"/><Relationship Id="rId7" Type="http://schemas.openxmlformats.org/officeDocument/2006/relationships/image" Target="../media/image82.svg"/><Relationship Id="rId12" Type="http://schemas.openxmlformats.org/officeDocument/2006/relationships/image" Target="../media/image87.png"/><Relationship Id="rId2" Type="http://schemas.openxmlformats.org/officeDocument/2006/relationships/notesSlide" Target="../notesSlides/notesSlide16.xml"/><Relationship Id="rId1" Type="http://schemas.openxmlformats.org/officeDocument/2006/relationships/slideLayout" Target="../slideLayouts/slideLayout197.xml"/><Relationship Id="rId6" Type="http://schemas.openxmlformats.org/officeDocument/2006/relationships/image" Target="../media/image81.png"/><Relationship Id="rId11" Type="http://schemas.openxmlformats.org/officeDocument/2006/relationships/image" Target="../media/image94.svg"/><Relationship Id="rId5" Type="http://schemas.openxmlformats.org/officeDocument/2006/relationships/image" Target="../media/image65.svg"/><Relationship Id="rId15" Type="http://schemas.openxmlformats.org/officeDocument/2006/relationships/image" Target="../media/image92.svg"/><Relationship Id="rId10" Type="http://schemas.openxmlformats.org/officeDocument/2006/relationships/image" Target="../media/image93.png"/><Relationship Id="rId4" Type="http://schemas.openxmlformats.org/officeDocument/2006/relationships/image" Target="../media/image64.png"/><Relationship Id="rId9" Type="http://schemas.openxmlformats.org/officeDocument/2006/relationships/image" Target="../media/image86.svg"/><Relationship Id="rId14" Type="http://schemas.openxmlformats.org/officeDocument/2006/relationships/image" Target="../media/image91.png"/></Relationships>
</file>

<file path=ppt/slides/_rels/slide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xml"/><Relationship Id="rId1" Type="http://schemas.openxmlformats.org/officeDocument/2006/relationships/slideLayout" Target="../slideLayouts/slideLayout60.xml"/><Relationship Id="rId5" Type="http://schemas.openxmlformats.org/officeDocument/2006/relationships/image" Target="../media/image56.jpeg"/><Relationship Id="rId4" Type="http://schemas.openxmlformats.org/officeDocument/2006/relationships/image" Target="../media/image55.jpg"/></Relationships>
</file>

<file path=ppt/slides/_rels/slide20.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61.png"/><Relationship Id="rId7" Type="http://schemas.openxmlformats.org/officeDocument/2006/relationships/image" Target="../media/image98.svg"/><Relationship Id="rId2" Type="http://schemas.openxmlformats.org/officeDocument/2006/relationships/notesSlide" Target="../notesSlides/notesSlide17.xml"/><Relationship Id="rId1" Type="http://schemas.openxmlformats.org/officeDocument/2006/relationships/slideLayout" Target="../slideLayouts/slideLayout197.xml"/><Relationship Id="rId6" Type="http://schemas.openxmlformats.org/officeDocument/2006/relationships/image" Target="../media/image97.png"/><Relationship Id="rId11" Type="http://schemas.openxmlformats.org/officeDocument/2006/relationships/image" Target="../media/image65.svg"/><Relationship Id="rId5" Type="http://schemas.openxmlformats.org/officeDocument/2006/relationships/image" Target="../media/image96.svg"/><Relationship Id="rId10" Type="http://schemas.openxmlformats.org/officeDocument/2006/relationships/image" Target="../media/image64.png"/><Relationship Id="rId4" Type="http://schemas.openxmlformats.org/officeDocument/2006/relationships/image" Target="../media/image95.png"/><Relationship Id="rId9" Type="http://schemas.openxmlformats.org/officeDocument/2006/relationships/image" Target="../media/image100.svg"/></Relationships>
</file>

<file path=ppt/slides/_rels/slide2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png"/><Relationship Id="rId18" Type="http://schemas.openxmlformats.org/officeDocument/2006/relationships/hyperlink" Target="https://azure.microsoft.com/en-us/services/azure-migrate/" TargetMode="External"/><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1.png"/><Relationship Id="rId17" Type="http://schemas.openxmlformats.org/officeDocument/2006/relationships/image" Target="../media/image116.png"/><Relationship Id="rId2" Type="http://schemas.openxmlformats.org/officeDocument/2006/relationships/notesSlide" Target="../notesSlides/notesSlide22.xml"/><Relationship Id="rId16" Type="http://schemas.openxmlformats.org/officeDocument/2006/relationships/image" Target="../media/image115.png"/><Relationship Id="rId1" Type="http://schemas.openxmlformats.org/officeDocument/2006/relationships/slideLayout" Target="../slideLayouts/slideLayout209.xml"/><Relationship Id="rId6" Type="http://schemas.openxmlformats.org/officeDocument/2006/relationships/image" Target="../media/image105.png"/><Relationship Id="rId11" Type="http://schemas.openxmlformats.org/officeDocument/2006/relationships/image" Target="../media/image110.svg"/><Relationship Id="rId5" Type="http://schemas.openxmlformats.org/officeDocument/2006/relationships/image" Target="../media/image104.jpeg"/><Relationship Id="rId15" Type="http://schemas.openxmlformats.org/officeDocument/2006/relationships/image" Target="../media/image114.png"/><Relationship Id="rId10" Type="http://schemas.openxmlformats.org/officeDocument/2006/relationships/image" Target="../media/image109.png"/><Relationship Id="rId19" Type="http://schemas.openxmlformats.org/officeDocument/2006/relationships/hyperlink" Target="https://azure.microsoft.com/en-us/migration/assess/#microsoft-tools" TargetMode="External"/><Relationship Id="rId4" Type="http://schemas.openxmlformats.org/officeDocument/2006/relationships/image" Target="../media/image103.png"/><Relationship Id="rId9" Type="http://schemas.openxmlformats.org/officeDocument/2006/relationships/image" Target="../media/image108.png"/><Relationship Id="rId14" Type="http://schemas.openxmlformats.org/officeDocument/2006/relationships/image" Target="../media/image113.png"/></Relationships>
</file>

<file path=ppt/slides/_rels/slide26.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7.png"/><Relationship Id="rId18" Type="http://schemas.openxmlformats.org/officeDocument/2006/relationships/image" Target="../media/image132.png"/><Relationship Id="rId3" Type="http://schemas.openxmlformats.org/officeDocument/2006/relationships/image" Target="../media/image117.png"/><Relationship Id="rId21" Type="http://schemas.openxmlformats.org/officeDocument/2006/relationships/image" Target="../media/image135.png"/><Relationship Id="rId7" Type="http://schemas.openxmlformats.org/officeDocument/2006/relationships/image" Target="../media/image121.png"/><Relationship Id="rId12" Type="http://schemas.openxmlformats.org/officeDocument/2006/relationships/image" Target="../media/image126.png"/><Relationship Id="rId17" Type="http://schemas.openxmlformats.org/officeDocument/2006/relationships/image" Target="../media/image131.png"/><Relationship Id="rId2" Type="http://schemas.openxmlformats.org/officeDocument/2006/relationships/notesSlide" Target="../notesSlides/notesSlide23.xml"/><Relationship Id="rId16" Type="http://schemas.openxmlformats.org/officeDocument/2006/relationships/image" Target="../media/image130.png"/><Relationship Id="rId20" Type="http://schemas.openxmlformats.org/officeDocument/2006/relationships/image" Target="../media/image134.png"/><Relationship Id="rId1" Type="http://schemas.openxmlformats.org/officeDocument/2006/relationships/slideLayout" Target="../slideLayouts/slideLayout148.xml"/><Relationship Id="rId6" Type="http://schemas.openxmlformats.org/officeDocument/2006/relationships/image" Target="../media/image120.png"/><Relationship Id="rId11" Type="http://schemas.openxmlformats.org/officeDocument/2006/relationships/image" Target="../media/image125.png"/><Relationship Id="rId5" Type="http://schemas.openxmlformats.org/officeDocument/2006/relationships/image" Target="../media/image119.png"/><Relationship Id="rId15" Type="http://schemas.openxmlformats.org/officeDocument/2006/relationships/image" Target="../media/image129.png"/><Relationship Id="rId23" Type="http://schemas.openxmlformats.org/officeDocument/2006/relationships/image" Target="../media/image137.png"/><Relationship Id="rId10" Type="http://schemas.openxmlformats.org/officeDocument/2006/relationships/image" Target="../media/image124.png"/><Relationship Id="rId19" Type="http://schemas.openxmlformats.org/officeDocument/2006/relationships/image" Target="../media/image133.png"/><Relationship Id="rId4" Type="http://schemas.openxmlformats.org/officeDocument/2006/relationships/image" Target="../media/image118.png"/><Relationship Id="rId9" Type="http://schemas.openxmlformats.org/officeDocument/2006/relationships/image" Target="../media/image123.png"/><Relationship Id="rId14" Type="http://schemas.openxmlformats.org/officeDocument/2006/relationships/image" Target="../media/image128.png"/><Relationship Id="rId22" Type="http://schemas.openxmlformats.org/officeDocument/2006/relationships/image" Target="../media/image136.png"/></Relationships>
</file>

<file path=ppt/slides/_rels/slide27.xml.rels><?xml version="1.0" encoding="UTF-8" standalone="yes"?>
<Relationships xmlns="http://schemas.openxmlformats.org/package/2006/relationships"><Relationship Id="rId8" Type="http://schemas.openxmlformats.org/officeDocument/2006/relationships/image" Target="../media/image143.png"/><Relationship Id="rId13" Type="http://schemas.openxmlformats.org/officeDocument/2006/relationships/image" Target="../media/image148.png"/><Relationship Id="rId18" Type="http://schemas.openxmlformats.org/officeDocument/2006/relationships/image" Target="../media/image153.png"/><Relationship Id="rId3" Type="http://schemas.openxmlformats.org/officeDocument/2006/relationships/image" Target="../media/image138.png"/><Relationship Id="rId7" Type="http://schemas.openxmlformats.org/officeDocument/2006/relationships/image" Target="../media/image142.png"/><Relationship Id="rId12" Type="http://schemas.openxmlformats.org/officeDocument/2006/relationships/image" Target="../media/image147.tiff"/><Relationship Id="rId17" Type="http://schemas.openxmlformats.org/officeDocument/2006/relationships/image" Target="../media/image152.png"/><Relationship Id="rId2" Type="http://schemas.openxmlformats.org/officeDocument/2006/relationships/notesSlide" Target="../notesSlides/notesSlide24.xml"/><Relationship Id="rId16" Type="http://schemas.openxmlformats.org/officeDocument/2006/relationships/image" Target="../media/image151.gif"/><Relationship Id="rId1" Type="http://schemas.openxmlformats.org/officeDocument/2006/relationships/slideLayout" Target="../slideLayouts/slideLayout4.xml"/><Relationship Id="rId6" Type="http://schemas.openxmlformats.org/officeDocument/2006/relationships/image" Target="../media/image141.emf"/><Relationship Id="rId11" Type="http://schemas.openxmlformats.org/officeDocument/2006/relationships/image" Target="../media/image146.png"/><Relationship Id="rId5" Type="http://schemas.openxmlformats.org/officeDocument/2006/relationships/image" Target="../media/image140.png"/><Relationship Id="rId15" Type="http://schemas.openxmlformats.org/officeDocument/2006/relationships/image" Target="../media/image150.emf"/><Relationship Id="rId10" Type="http://schemas.openxmlformats.org/officeDocument/2006/relationships/image" Target="../media/image145.png"/><Relationship Id="rId4" Type="http://schemas.openxmlformats.org/officeDocument/2006/relationships/image" Target="../media/image139.emf"/><Relationship Id="rId9" Type="http://schemas.openxmlformats.org/officeDocument/2006/relationships/image" Target="../media/image144.emf"/><Relationship Id="rId14" Type="http://schemas.openxmlformats.org/officeDocument/2006/relationships/image" Target="../media/image149.emf"/></Relationships>
</file>

<file path=ppt/slides/_rels/slide28.xml.rels><?xml version="1.0" encoding="UTF-8" standalone="yes"?>
<Relationships xmlns="http://schemas.openxmlformats.org/package/2006/relationships"><Relationship Id="rId8" Type="http://schemas.openxmlformats.org/officeDocument/2006/relationships/image" Target="../media/image159.svg"/><Relationship Id="rId3" Type="http://schemas.openxmlformats.org/officeDocument/2006/relationships/image" Target="../media/image154.png"/><Relationship Id="rId7" Type="http://schemas.openxmlformats.org/officeDocument/2006/relationships/image" Target="../media/image158.png"/><Relationship Id="rId2" Type="http://schemas.openxmlformats.org/officeDocument/2006/relationships/notesSlide" Target="../notesSlides/notesSlide25.xml"/><Relationship Id="rId1" Type="http://schemas.openxmlformats.org/officeDocument/2006/relationships/slideLayout" Target="../slideLayouts/slideLayout75.xml"/><Relationship Id="rId6" Type="http://schemas.openxmlformats.org/officeDocument/2006/relationships/image" Target="../media/image157.svg"/><Relationship Id="rId5" Type="http://schemas.openxmlformats.org/officeDocument/2006/relationships/image" Target="../media/image156.png"/><Relationship Id="rId10" Type="http://schemas.openxmlformats.org/officeDocument/2006/relationships/image" Target="../media/image161.svg"/><Relationship Id="rId4" Type="http://schemas.openxmlformats.org/officeDocument/2006/relationships/image" Target="../media/image155.svg"/><Relationship Id="rId9" Type="http://schemas.openxmlformats.org/officeDocument/2006/relationships/image" Target="../media/image160.png"/></Relationships>
</file>

<file path=ppt/slides/_rels/slide29.xml.rels><?xml version="1.0" encoding="UTF-8" standalone="yes"?>
<Relationships xmlns="http://schemas.openxmlformats.org/package/2006/relationships"><Relationship Id="rId13" Type="http://schemas.openxmlformats.org/officeDocument/2006/relationships/image" Target="../media/image172.png"/><Relationship Id="rId18" Type="http://schemas.openxmlformats.org/officeDocument/2006/relationships/image" Target="../media/image177.png"/><Relationship Id="rId26" Type="http://schemas.openxmlformats.org/officeDocument/2006/relationships/image" Target="../media/image185.png"/><Relationship Id="rId39" Type="http://schemas.openxmlformats.org/officeDocument/2006/relationships/image" Target="../media/image198.png"/><Relationship Id="rId21" Type="http://schemas.openxmlformats.org/officeDocument/2006/relationships/image" Target="../media/image180.png"/><Relationship Id="rId34" Type="http://schemas.openxmlformats.org/officeDocument/2006/relationships/image" Target="../media/image193.png"/><Relationship Id="rId42" Type="http://schemas.openxmlformats.org/officeDocument/2006/relationships/image" Target="../media/image201.png"/><Relationship Id="rId47" Type="http://schemas.openxmlformats.org/officeDocument/2006/relationships/image" Target="../media/image206.png"/><Relationship Id="rId50" Type="http://schemas.openxmlformats.org/officeDocument/2006/relationships/image" Target="../media/image209.png"/><Relationship Id="rId55" Type="http://schemas.openxmlformats.org/officeDocument/2006/relationships/image" Target="../media/image214.png"/><Relationship Id="rId7" Type="http://schemas.openxmlformats.org/officeDocument/2006/relationships/image" Target="../media/image166.png"/><Relationship Id="rId12" Type="http://schemas.openxmlformats.org/officeDocument/2006/relationships/image" Target="../media/image171.png"/><Relationship Id="rId17" Type="http://schemas.openxmlformats.org/officeDocument/2006/relationships/image" Target="../media/image176.png"/><Relationship Id="rId25" Type="http://schemas.openxmlformats.org/officeDocument/2006/relationships/image" Target="../media/image184.png"/><Relationship Id="rId33" Type="http://schemas.openxmlformats.org/officeDocument/2006/relationships/image" Target="../media/image192.png"/><Relationship Id="rId38" Type="http://schemas.openxmlformats.org/officeDocument/2006/relationships/image" Target="../media/image197.png"/><Relationship Id="rId46" Type="http://schemas.openxmlformats.org/officeDocument/2006/relationships/image" Target="../media/image205.png"/><Relationship Id="rId2" Type="http://schemas.openxmlformats.org/officeDocument/2006/relationships/notesSlide" Target="../notesSlides/notesSlide26.xml"/><Relationship Id="rId16" Type="http://schemas.openxmlformats.org/officeDocument/2006/relationships/image" Target="../media/image175.png"/><Relationship Id="rId20" Type="http://schemas.openxmlformats.org/officeDocument/2006/relationships/image" Target="../media/image179.png"/><Relationship Id="rId29" Type="http://schemas.openxmlformats.org/officeDocument/2006/relationships/image" Target="../media/image188.png"/><Relationship Id="rId41" Type="http://schemas.openxmlformats.org/officeDocument/2006/relationships/image" Target="../media/image200.png"/><Relationship Id="rId54" Type="http://schemas.openxmlformats.org/officeDocument/2006/relationships/image" Target="../media/image213.png"/><Relationship Id="rId1" Type="http://schemas.openxmlformats.org/officeDocument/2006/relationships/slideLayout" Target="../slideLayouts/slideLayout37.xml"/><Relationship Id="rId6" Type="http://schemas.openxmlformats.org/officeDocument/2006/relationships/image" Target="../media/image165.png"/><Relationship Id="rId11" Type="http://schemas.openxmlformats.org/officeDocument/2006/relationships/image" Target="../media/image170.png"/><Relationship Id="rId24" Type="http://schemas.openxmlformats.org/officeDocument/2006/relationships/image" Target="../media/image183.png"/><Relationship Id="rId32" Type="http://schemas.openxmlformats.org/officeDocument/2006/relationships/image" Target="../media/image191.png"/><Relationship Id="rId37" Type="http://schemas.openxmlformats.org/officeDocument/2006/relationships/image" Target="../media/image196.png"/><Relationship Id="rId40" Type="http://schemas.openxmlformats.org/officeDocument/2006/relationships/image" Target="../media/image199.png"/><Relationship Id="rId45" Type="http://schemas.openxmlformats.org/officeDocument/2006/relationships/image" Target="../media/image204.png"/><Relationship Id="rId53" Type="http://schemas.openxmlformats.org/officeDocument/2006/relationships/image" Target="../media/image212.png"/><Relationship Id="rId5" Type="http://schemas.openxmlformats.org/officeDocument/2006/relationships/image" Target="../media/image164.png"/><Relationship Id="rId15" Type="http://schemas.openxmlformats.org/officeDocument/2006/relationships/image" Target="../media/image174.png"/><Relationship Id="rId23" Type="http://schemas.openxmlformats.org/officeDocument/2006/relationships/image" Target="../media/image182.png"/><Relationship Id="rId28" Type="http://schemas.openxmlformats.org/officeDocument/2006/relationships/image" Target="../media/image187.png"/><Relationship Id="rId36" Type="http://schemas.openxmlformats.org/officeDocument/2006/relationships/image" Target="../media/image195.png"/><Relationship Id="rId49" Type="http://schemas.openxmlformats.org/officeDocument/2006/relationships/image" Target="../media/image208.png"/><Relationship Id="rId57" Type="http://schemas.openxmlformats.org/officeDocument/2006/relationships/image" Target="../media/image216.png"/><Relationship Id="rId10" Type="http://schemas.openxmlformats.org/officeDocument/2006/relationships/image" Target="../media/image169.png"/><Relationship Id="rId19" Type="http://schemas.openxmlformats.org/officeDocument/2006/relationships/image" Target="../media/image178.png"/><Relationship Id="rId31" Type="http://schemas.openxmlformats.org/officeDocument/2006/relationships/image" Target="../media/image190.png"/><Relationship Id="rId44" Type="http://schemas.openxmlformats.org/officeDocument/2006/relationships/image" Target="../media/image203.png"/><Relationship Id="rId52" Type="http://schemas.openxmlformats.org/officeDocument/2006/relationships/image" Target="../media/image211.png"/><Relationship Id="rId4" Type="http://schemas.openxmlformats.org/officeDocument/2006/relationships/image" Target="../media/image163.png"/><Relationship Id="rId9" Type="http://schemas.openxmlformats.org/officeDocument/2006/relationships/image" Target="../media/image168.png"/><Relationship Id="rId14" Type="http://schemas.openxmlformats.org/officeDocument/2006/relationships/image" Target="../media/image173.png"/><Relationship Id="rId22" Type="http://schemas.openxmlformats.org/officeDocument/2006/relationships/image" Target="../media/image181.png"/><Relationship Id="rId27" Type="http://schemas.openxmlformats.org/officeDocument/2006/relationships/image" Target="../media/image186.png"/><Relationship Id="rId30" Type="http://schemas.openxmlformats.org/officeDocument/2006/relationships/image" Target="../media/image189.png"/><Relationship Id="rId35" Type="http://schemas.openxmlformats.org/officeDocument/2006/relationships/image" Target="../media/image194.png"/><Relationship Id="rId43" Type="http://schemas.openxmlformats.org/officeDocument/2006/relationships/image" Target="../media/image202.png"/><Relationship Id="rId48" Type="http://schemas.openxmlformats.org/officeDocument/2006/relationships/image" Target="../media/image207.png"/><Relationship Id="rId56" Type="http://schemas.openxmlformats.org/officeDocument/2006/relationships/image" Target="../media/image215.png"/><Relationship Id="rId8" Type="http://schemas.openxmlformats.org/officeDocument/2006/relationships/image" Target="../media/image167.png"/><Relationship Id="rId51" Type="http://schemas.openxmlformats.org/officeDocument/2006/relationships/image" Target="../media/image210.png"/><Relationship Id="rId3" Type="http://schemas.openxmlformats.org/officeDocument/2006/relationships/image" Target="../media/image162.png"/></Relationships>
</file>

<file path=ppt/slides/_rels/slide3.xml.rels><?xml version="1.0" encoding="UTF-8" standalone="yes"?>
<Relationships xmlns="http://schemas.openxmlformats.org/package/2006/relationships"><Relationship Id="rId2" Type="http://schemas.openxmlformats.org/officeDocument/2006/relationships/hyperlink" Target="https://aka.ms/buenosairesapps2018" TargetMode="Externa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1.xml"/></Relationships>
</file>

<file path=ppt/slides/_rels/slide33.xml.rels><?xml version="1.0" encoding="UTF-8" standalone="yes"?>
<Relationships xmlns="http://schemas.openxmlformats.org/package/2006/relationships"><Relationship Id="rId3" Type="http://schemas.openxmlformats.org/officeDocument/2006/relationships/hyperlink" Target="https://aka.ms/appmigrate" TargetMode="External"/><Relationship Id="rId2" Type="http://schemas.openxmlformats.org/officeDocument/2006/relationships/hyperlink" Target="https://www.movemetothecloud.net/" TargetMode="External"/><Relationship Id="rId1" Type="http://schemas.openxmlformats.org/officeDocument/2006/relationships/slideLayout" Target="../slideLayouts/slideLayout221.xml"/><Relationship Id="rId4" Type="http://schemas.openxmlformats.org/officeDocument/2006/relationships/hyperlink" Target="https://blogs.msdn.microsoft.com/datamigration/2017/03/10/released-data-migration-assistant-dma-v3-1/"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hyperlink" Target="https://na01.safelinks.protection.outlook.com/?url=https://aka.ms/developer&amp;data=02|01||12220085584e4dafd85708d61a763dab|72f988bf86f141af91ab2d7cd011db47|1|0|636725492486525665&amp;sdata=tp8UEE/blOladsDlwdhUIo4lkjkyTrjWpbvAORHbXA4%3D&amp;reserved=0" TargetMode="Externa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 y="487"/>
            <a:ext cx="12254058" cy="6857791"/>
          </a:xfrm>
          <a:prstGeom prst="rect">
            <a:avLst/>
          </a:prstGeom>
        </p:spPr>
      </p:pic>
      <p:pic>
        <p:nvPicPr>
          <p:cNvPr id="6" name="Picture 5" descr="Microsoft, Ms, Logo, Business, Window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47016" y="121032"/>
            <a:ext cx="1153626" cy="576813"/>
          </a:xfrm>
          <a:prstGeom prst="rect">
            <a:avLst/>
          </a:prstGeom>
        </p:spPr>
      </p:pic>
      <p:sp>
        <p:nvSpPr>
          <p:cNvPr id="9" name="Rectangle 8">
            <a:extLst>
              <a:ext uri="{FF2B5EF4-FFF2-40B4-BE49-F238E27FC236}">
                <a16:creationId xmlns:a16="http://schemas.microsoft.com/office/drawing/2014/main" id="{3B53569C-6F26-446D-952F-16DBC4D0D24B}"/>
              </a:ext>
            </a:extLst>
          </p:cNvPr>
          <p:cNvSpPr/>
          <p:nvPr/>
        </p:nvSpPr>
        <p:spPr bwMode="auto">
          <a:xfrm>
            <a:off x="6407844" y="1901586"/>
            <a:ext cx="5847078" cy="3391291"/>
          </a:xfrm>
          <a:prstGeom prst="rect">
            <a:avLst/>
          </a:prstGeom>
          <a:solidFill>
            <a:srgbClr val="0078D7">
              <a:alpha val="4470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Calibri" panose="020F0502020204030204"/>
            </a:endParaRPr>
          </a:p>
        </p:txBody>
      </p:sp>
      <p:sp>
        <p:nvSpPr>
          <p:cNvPr id="10" name="Title 1">
            <a:extLst>
              <a:ext uri="{FF2B5EF4-FFF2-40B4-BE49-F238E27FC236}">
                <a16:creationId xmlns:a16="http://schemas.microsoft.com/office/drawing/2014/main" id="{9333CCEE-5CBD-4BE6-AE98-72ABE0EA1029}"/>
              </a:ext>
            </a:extLst>
          </p:cNvPr>
          <p:cNvSpPr txBox="1">
            <a:spLocks/>
          </p:cNvSpPr>
          <p:nvPr/>
        </p:nvSpPr>
        <p:spPr>
          <a:xfrm>
            <a:off x="6606231" y="2230655"/>
            <a:ext cx="5450303" cy="8995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rPr>
              <a:t>App Portfolio Modernization</a:t>
            </a:r>
          </a:p>
        </p:txBody>
      </p:sp>
      <p:sp>
        <p:nvSpPr>
          <p:cNvPr id="11" name="TextBox 10">
            <a:extLst>
              <a:ext uri="{FF2B5EF4-FFF2-40B4-BE49-F238E27FC236}">
                <a16:creationId xmlns:a16="http://schemas.microsoft.com/office/drawing/2014/main" id="{1BD88ED4-8643-4257-8ADC-A29A8CF25608}"/>
              </a:ext>
            </a:extLst>
          </p:cNvPr>
          <p:cNvSpPr txBox="1"/>
          <p:nvPr/>
        </p:nvSpPr>
        <p:spPr>
          <a:xfrm>
            <a:off x="6609456" y="3773376"/>
            <a:ext cx="4490344" cy="1037167"/>
          </a:xfrm>
          <a:prstGeom prst="rect">
            <a:avLst/>
          </a:prstGeom>
          <a:noFill/>
        </p:spPr>
        <p:txBody>
          <a:bodyPr wrap="square" lIns="182854" tIns="146284" rIns="182854" bIns="146284" rtlCol="0">
            <a:spAutoFit/>
          </a:bodyPr>
          <a:lstStyle/>
          <a:p>
            <a:pPr defTabSz="914367">
              <a:lnSpc>
                <a:spcPct val="90000"/>
              </a:lnSpc>
              <a:spcAft>
                <a:spcPts val="600"/>
              </a:spcAft>
            </a:pPr>
            <a:r>
              <a:rPr lang="en-US" sz="2400" dirty="0">
                <a:solidFill>
                  <a:prstClr val="white"/>
                </a:solidFill>
                <a:latin typeface="Calibri" panose="020F0502020204030204"/>
              </a:rPr>
              <a:t>Hugo Melendez</a:t>
            </a:r>
          </a:p>
          <a:p>
            <a:pPr defTabSz="914367">
              <a:lnSpc>
                <a:spcPct val="90000"/>
              </a:lnSpc>
              <a:spcAft>
                <a:spcPts val="600"/>
              </a:spcAft>
            </a:pPr>
            <a:r>
              <a:rPr lang="en-US" sz="2400" dirty="0">
                <a:solidFill>
                  <a:prstClr val="white"/>
                </a:solidFill>
                <a:latin typeface="Calibri" panose="020F0502020204030204"/>
              </a:rPr>
              <a:t>Technical Solution Professional</a:t>
            </a:r>
          </a:p>
        </p:txBody>
      </p:sp>
    </p:spTree>
    <p:extLst>
      <p:ext uri="{BB962C8B-B14F-4D97-AF65-F5344CB8AC3E}">
        <p14:creationId xmlns:p14="http://schemas.microsoft.com/office/powerpoint/2010/main" val="3578365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ext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spid="_x0000_s3074" name="think-cell Slide" r:id="rId5" imgW="377" imgH="377" progId="TCLayout.ActiveDocument.1">
                  <p:embed/>
                </p:oleObj>
              </mc:Choice>
              <mc:Fallback>
                <p:oleObj name="think-cell Slide" r:id="rId5" imgW="377" imgH="377" progId="TCLayout.ActiveDocument.1">
                  <p:embed/>
                  <p:pic>
                    <p:nvPicPr>
                      <p:cNvPr id="10" name="Object 9" hidden="1"/>
                      <p:cNvPicPr/>
                      <p:nvPr/>
                    </p:nvPicPr>
                    <p:blipFill>
                      <a:blip r:embed="rId6"/>
                      <a:stretch>
                        <a:fillRect/>
                      </a:stretch>
                    </p:blipFill>
                    <p:spPr>
                      <a:xfrm>
                        <a:off x="1558" y="2044"/>
                        <a:ext cx="1556" cy="1556"/>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4AE241C5-408D-40B7-B454-D04DD8257F13}"/>
              </a:ext>
            </a:extLst>
          </p:cNvPr>
          <p:cNvSpPr>
            <a:spLocks noGrp="1"/>
          </p:cNvSpPr>
          <p:nvPr>
            <p:ph type="title"/>
          </p:nvPr>
        </p:nvSpPr>
        <p:spPr/>
        <p:txBody>
          <a:bodyPr/>
          <a:lstStyle/>
          <a:p>
            <a:r>
              <a:rPr lang="en-US" sz="4400" dirty="0"/>
              <a:t>Challenges with </a:t>
            </a:r>
            <a:r>
              <a:rPr lang="en-US" sz="4400"/>
              <a:t>current applications</a:t>
            </a:r>
            <a:endParaRPr lang="en-US" sz="4400" dirty="0"/>
          </a:p>
        </p:txBody>
      </p:sp>
      <p:grpSp>
        <p:nvGrpSpPr>
          <p:cNvPr id="7" name="Group 6">
            <a:extLst>
              <a:ext uri="{FF2B5EF4-FFF2-40B4-BE49-F238E27FC236}">
                <a16:creationId xmlns:a16="http://schemas.microsoft.com/office/drawing/2014/main" id="{BF91FC3B-6BBD-4971-B06A-A63CE117E7D2}"/>
              </a:ext>
            </a:extLst>
          </p:cNvPr>
          <p:cNvGrpSpPr/>
          <p:nvPr/>
        </p:nvGrpSpPr>
        <p:grpSpPr>
          <a:xfrm>
            <a:off x="4280785" y="1814521"/>
            <a:ext cx="3632348" cy="4271429"/>
            <a:chOff x="4284578" y="1814521"/>
            <a:chExt cx="3632348" cy="4271429"/>
          </a:xfrm>
        </p:grpSpPr>
        <p:sp>
          <p:nvSpPr>
            <p:cNvPr id="53" name="Text Placeholder 2"/>
            <p:cNvSpPr txBox="1">
              <a:spLocks/>
            </p:cNvSpPr>
            <p:nvPr/>
          </p:nvSpPr>
          <p:spPr>
            <a:xfrm>
              <a:off x="4661662" y="1814521"/>
              <a:ext cx="3255264" cy="759273"/>
            </a:xfrm>
            <a:prstGeom prst="rect">
              <a:avLst/>
            </a:prstGeom>
            <a:solidFill>
              <a:schemeClr val="accent2"/>
            </a:solidFill>
          </p:spPr>
          <p:txBody>
            <a:bodyPr vert="horz" wrap="square" lIns="548640" tIns="45720" rIns="91440" bIns="45720" rtlCol="0" anchor="ct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accent2"/>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18977" rtl="0" eaLnBrk="1" fontAlgn="auto" latinLnBrk="0" hangingPunct="1">
                <a:lnSpc>
                  <a:spcPct val="100000"/>
                </a:lnSpc>
                <a:spcBef>
                  <a:spcPct val="0"/>
                </a:spcBef>
                <a:spcAft>
                  <a:spcPts val="0"/>
                </a:spcAft>
                <a:buClrTx/>
                <a:buSzPct val="90000"/>
                <a:buFont typeface="Arial" pitchFamily="34" charset="0"/>
                <a:buNone/>
                <a:tabLst/>
                <a:defRPr/>
              </a:pPr>
              <a:r>
                <a:rPr kumimoji="0" lang="en-US" sz="2400" b="0" i="0" u="none" strike="noStrike" kern="1200" cap="none" spc="0" normalizeH="0" baseline="0" noProof="0">
                  <a:ln>
                    <a:noFill/>
                  </a:ln>
                  <a:solidFill>
                    <a:srgbClr val="FFFFFF"/>
                  </a:solidFill>
                  <a:effectLst/>
                  <a:uLnTx/>
                  <a:uFillTx/>
                  <a:latin typeface="Segoe UI Light"/>
                  <a:ea typeface="+mn-ea"/>
                  <a:cs typeface="Segoe UI Light" panose="020B0502040204020203" pitchFamily="34" charset="0"/>
                </a:rPr>
                <a:t>Lack of agility </a:t>
              </a:r>
            </a:p>
          </p:txBody>
        </p:sp>
        <p:sp>
          <p:nvSpPr>
            <p:cNvPr id="23" name="Rectangle 22"/>
            <p:cNvSpPr/>
            <p:nvPr/>
          </p:nvSpPr>
          <p:spPr>
            <a:xfrm>
              <a:off x="4661662" y="2573794"/>
              <a:ext cx="3255264" cy="3512156"/>
            </a:xfrm>
            <a:prstGeom prst="rect">
              <a:avLst/>
            </a:prstGeom>
            <a:solidFill>
              <a:schemeClr val="bg1">
                <a:lumMod val="95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45720" rIns="91440" bIns="45720" numCol="1" spcCol="1270" anchor="t" anchorCtr="0">
              <a:noAutofit/>
            </a:bodyPr>
            <a:lstStyle/>
            <a:p>
              <a:pPr marL="263525" marR="0" lvl="0" indent="-263525" algn="l" defTabSz="914102"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sym typeface="Wingdings" panose="05000000000000000000" pitchFamily="2" charset="2"/>
                </a:rPr>
                <a:t>Long time to provision resources and deploy</a:t>
              </a:r>
            </a:p>
            <a:p>
              <a:pPr marL="263525" marR="0" lvl="0" indent="-263525" algn="l" defTabSz="914102"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sym typeface="Wingdings" panose="05000000000000000000" pitchFamily="2" charset="2"/>
                </a:rPr>
                <a:t>Hard to do rapid dev/test and prototyping</a:t>
              </a:r>
            </a:p>
            <a:p>
              <a:pPr marL="263525" marR="0" lvl="0" indent="-263525" algn="l" defTabSz="914102"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Inflexible, monolithic &amp; highly coupled app design</a:t>
              </a:r>
            </a:p>
            <a:p>
              <a:pPr marL="263525" marR="0" lvl="0" indent="-263525" algn="l" defTabSz="914102" rtl="0" eaLnBrk="1" fontAlgn="base" latinLnBrk="0" hangingPunct="1">
                <a:lnSpc>
                  <a:spcPct val="100000"/>
                </a:lnSpc>
                <a:spcBef>
                  <a:spcPts val="600"/>
                </a:spcBef>
                <a:spcAft>
                  <a:spcPts val="2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sym typeface="Wingdings" panose="05000000000000000000" pitchFamily="2" charset="2"/>
              </a:endParaRPr>
            </a:p>
          </p:txBody>
        </p:sp>
        <p:sp>
          <p:nvSpPr>
            <p:cNvPr id="28" name="Oval 27">
              <a:extLst>
                <a:ext uri="{FF2B5EF4-FFF2-40B4-BE49-F238E27FC236}">
                  <a16:creationId xmlns:a16="http://schemas.microsoft.com/office/drawing/2014/main" id="{31C09929-DF24-4E5B-A555-DCB0CD189B1F}"/>
                </a:ext>
              </a:extLst>
            </p:cNvPr>
            <p:cNvSpPr/>
            <p:nvPr/>
          </p:nvSpPr>
          <p:spPr bwMode="auto">
            <a:xfrm>
              <a:off x="4284578" y="1814522"/>
              <a:ext cx="756038" cy="759272"/>
            </a:xfrm>
            <a:prstGeom prst="ellipse">
              <a:avLst/>
            </a:prstGeom>
            <a:solidFill>
              <a:schemeClr val="accent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Freeform 200">
              <a:extLst>
                <a:ext uri="{FF2B5EF4-FFF2-40B4-BE49-F238E27FC236}">
                  <a16:creationId xmlns:a16="http://schemas.microsoft.com/office/drawing/2014/main" id="{7A57D737-D14C-4A9D-98A1-D289F14EBE1C}"/>
                </a:ext>
              </a:extLst>
            </p:cNvPr>
            <p:cNvSpPr>
              <a:spLocks/>
            </p:cNvSpPr>
            <p:nvPr/>
          </p:nvSpPr>
          <p:spPr bwMode="auto">
            <a:xfrm>
              <a:off x="4405350" y="2034426"/>
              <a:ext cx="514494" cy="319464"/>
            </a:xfrm>
            <a:custGeom>
              <a:avLst/>
              <a:gdLst>
                <a:gd name="connsiteX0" fmla="*/ 2050453 w 4730618"/>
                <a:gd name="connsiteY0" fmla="*/ 1641812 h 2937375"/>
                <a:gd name="connsiteX1" fmla="*/ 2103353 w 4730618"/>
                <a:gd name="connsiteY1" fmla="*/ 1666157 h 2937375"/>
                <a:gd name="connsiteX2" fmla="*/ 2099607 w 4730618"/>
                <a:gd name="connsiteY2" fmla="*/ 1771024 h 2937375"/>
                <a:gd name="connsiteX3" fmla="*/ 766353 w 4730618"/>
                <a:gd name="connsiteY3" fmla="*/ 2400229 h 2937375"/>
                <a:gd name="connsiteX4" fmla="*/ 635274 w 4730618"/>
                <a:gd name="connsiteY4" fmla="*/ 2403974 h 2937375"/>
                <a:gd name="connsiteX5" fmla="*/ 290257 w 4730618"/>
                <a:gd name="connsiteY5" fmla="*/ 2369799 h 2937375"/>
                <a:gd name="connsiteX6" fmla="*/ 264226 w 4730618"/>
                <a:gd name="connsiteY6" fmla="*/ 2363776 h 2937375"/>
                <a:gd name="connsiteX7" fmla="*/ 308973 w 4730618"/>
                <a:gd name="connsiteY7" fmla="*/ 2416323 h 2937375"/>
                <a:gd name="connsiteX8" fmla="*/ 582520 w 4730618"/>
                <a:gd name="connsiteY8" fmla="*/ 2737552 h 2937375"/>
                <a:gd name="connsiteX9" fmla="*/ 571282 w 4730618"/>
                <a:gd name="connsiteY9" fmla="*/ 2842444 h 2937375"/>
                <a:gd name="connsiteX10" fmla="*/ 522583 w 4730618"/>
                <a:gd name="connsiteY10" fmla="*/ 2861174 h 2937375"/>
                <a:gd name="connsiteX11" fmla="*/ 466391 w 4730618"/>
                <a:gd name="connsiteY11" fmla="*/ 2834951 h 2937375"/>
                <a:gd name="connsiteX12" fmla="*/ 16857 w 4730618"/>
                <a:gd name="connsiteY12" fmla="*/ 2306750 h 2937375"/>
                <a:gd name="connsiteX13" fmla="*/ 16857 w 4730618"/>
                <a:gd name="connsiteY13" fmla="*/ 2209351 h 2937375"/>
                <a:gd name="connsiteX14" fmla="*/ 455152 w 4730618"/>
                <a:gd name="connsiteY14" fmla="*/ 1669910 h 2937375"/>
                <a:gd name="connsiteX15" fmla="*/ 560044 w 4730618"/>
                <a:gd name="connsiteY15" fmla="*/ 1658672 h 2937375"/>
                <a:gd name="connsiteX16" fmla="*/ 571282 w 4730618"/>
                <a:gd name="connsiteY16" fmla="*/ 1763563 h 2937375"/>
                <a:gd name="connsiteX17" fmla="*/ 223830 w 4730618"/>
                <a:gd name="connsiteY17" fmla="*/ 2196239 h 2937375"/>
                <a:gd name="connsiteX18" fmla="*/ 222194 w 4730618"/>
                <a:gd name="connsiteY18" fmla="*/ 2198277 h 2937375"/>
                <a:gd name="connsiteX19" fmla="*/ 250173 w 4730618"/>
                <a:gd name="connsiteY19" fmla="*/ 2206177 h 2937375"/>
                <a:gd name="connsiteX20" fmla="*/ 762608 w 4730618"/>
                <a:gd name="connsiteY20" fmla="*/ 2250418 h 2937375"/>
                <a:gd name="connsiteX21" fmla="*/ 1994745 w 4730618"/>
                <a:gd name="connsiteY21" fmla="*/ 1662411 h 2937375"/>
                <a:gd name="connsiteX22" fmla="*/ 2050453 w 4730618"/>
                <a:gd name="connsiteY22" fmla="*/ 1641812 h 2937375"/>
                <a:gd name="connsiteX23" fmla="*/ 506193 w 4730618"/>
                <a:gd name="connsiteY23" fmla="*/ 76539 h 2937375"/>
                <a:gd name="connsiteX24" fmla="*/ 560044 w 4730618"/>
                <a:gd name="connsiteY24" fmla="*/ 93397 h 2937375"/>
                <a:gd name="connsiteX25" fmla="*/ 571282 w 4730618"/>
                <a:gd name="connsiteY25" fmla="*/ 198288 h 2937375"/>
                <a:gd name="connsiteX26" fmla="*/ 271139 w 4730618"/>
                <a:gd name="connsiteY26" fmla="*/ 572050 h 2937375"/>
                <a:gd name="connsiteX27" fmla="*/ 245370 w 4730618"/>
                <a:gd name="connsiteY27" fmla="*/ 604140 h 2937375"/>
                <a:gd name="connsiteX28" fmla="*/ 293640 w 4730618"/>
                <a:gd name="connsiteY28" fmla="*/ 597544 h 2937375"/>
                <a:gd name="connsiteX29" fmla="*/ 639009 w 4730618"/>
                <a:gd name="connsiteY29" fmla="*/ 582064 h 2937375"/>
                <a:gd name="connsiteX30" fmla="*/ 956539 w 4730618"/>
                <a:gd name="connsiteY30" fmla="*/ 609292 h 2937375"/>
                <a:gd name="connsiteX31" fmla="*/ 2552326 w 4730618"/>
                <a:gd name="connsiteY31" fmla="*/ 1493700 h 2937375"/>
                <a:gd name="connsiteX32" fmla="*/ 3923353 w 4730618"/>
                <a:gd name="connsiteY32" fmla="*/ 2295663 h 2937375"/>
                <a:gd name="connsiteX33" fmla="*/ 4488060 w 4730618"/>
                <a:gd name="connsiteY33" fmla="*/ 2274584 h 2937375"/>
                <a:gd name="connsiteX34" fmla="*/ 4507940 w 4730618"/>
                <a:gd name="connsiteY34" fmla="*/ 2269212 h 2937375"/>
                <a:gd name="connsiteX35" fmla="*/ 4489388 w 4730618"/>
                <a:gd name="connsiteY35" fmla="*/ 2246317 h 2937375"/>
                <a:gd name="connsiteX36" fmla="*/ 4158802 w 4730618"/>
                <a:gd name="connsiteY36" fmla="*/ 1838346 h 2937375"/>
                <a:gd name="connsiteX37" fmla="*/ 4170051 w 4730618"/>
                <a:gd name="connsiteY37" fmla="*/ 1733319 h 2937375"/>
                <a:gd name="connsiteX38" fmla="*/ 4275040 w 4730618"/>
                <a:gd name="connsiteY38" fmla="*/ 1744572 h 2937375"/>
                <a:gd name="connsiteX39" fmla="*/ 4713745 w 4730618"/>
                <a:gd name="connsiteY39" fmla="*/ 2284709 h 2937375"/>
                <a:gd name="connsiteX40" fmla="*/ 4713745 w 4730618"/>
                <a:gd name="connsiteY40" fmla="*/ 2382234 h 2937375"/>
                <a:gd name="connsiteX41" fmla="*/ 4263791 w 4730618"/>
                <a:gd name="connsiteY41" fmla="*/ 2911119 h 2937375"/>
                <a:gd name="connsiteX42" fmla="*/ 4207547 w 4730618"/>
                <a:gd name="connsiteY42" fmla="*/ 2937375 h 2937375"/>
                <a:gd name="connsiteX43" fmla="*/ 4158802 w 4730618"/>
                <a:gd name="connsiteY43" fmla="*/ 2918620 h 2937375"/>
                <a:gd name="connsiteX44" fmla="*/ 4151303 w 4730618"/>
                <a:gd name="connsiteY44" fmla="*/ 2813594 h 2937375"/>
                <a:gd name="connsiteX45" fmla="*/ 4460229 w 4730618"/>
                <a:gd name="connsiteY45" fmla="*/ 2450689 h 2937375"/>
                <a:gd name="connsiteX46" fmla="*/ 4476736 w 4730618"/>
                <a:gd name="connsiteY46" fmla="*/ 2431298 h 2937375"/>
                <a:gd name="connsiteX47" fmla="*/ 4463243 w 4730618"/>
                <a:gd name="connsiteY47" fmla="*/ 2434320 h 2937375"/>
                <a:gd name="connsiteX48" fmla="*/ 4155604 w 4730618"/>
                <a:gd name="connsiteY48" fmla="*/ 2464300 h 2937375"/>
                <a:gd name="connsiteX49" fmla="*/ 3912115 w 4730618"/>
                <a:gd name="connsiteY49" fmla="*/ 2445563 h 2937375"/>
                <a:gd name="connsiteX50" fmla="*/ 2443692 w 4730618"/>
                <a:gd name="connsiteY50" fmla="*/ 1594882 h 2937375"/>
                <a:gd name="connsiteX51" fmla="*/ 934063 w 4730618"/>
                <a:gd name="connsiteY51" fmla="*/ 759191 h 2937375"/>
                <a:gd name="connsiteX52" fmla="*/ 249252 w 4730618"/>
                <a:gd name="connsiteY52" fmla="*/ 756029 h 2937375"/>
                <a:gd name="connsiteX53" fmla="*/ 230901 w 4730618"/>
                <a:gd name="connsiteY53" fmla="*/ 759367 h 2937375"/>
                <a:gd name="connsiteX54" fmla="*/ 246070 w 4730618"/>
                <a:gd name="connsiteY54" fmla="*/ 777179 h 2937375"/>
                <a:gd name="connsiteX55" fmla="*/ 582520 w 4730618"/>
                <a:gd name="connsiteY55" fmla="*/ 1172277 h 2937375"/>
                <a:gd name="connsiteX56" fmla="*/ 571282 w 4730618"/>
                <a:gd name="connsiteY56" fmla="*/ 1277168 h 2937375"/>
                <a:gd name="connsiteX57" fmla="*/ 522583 w 4730618"/>
                <a:gd name="connsiteY57" fmla="*/ 1295899 h 2937375"/>
                <a:gd name="connsiteX58" fmla="*/ 466391 w 4730618"/>
                <a:gd name="connsiteY58" fmla="*/ 1269676 h 2937375"/>
                <a:gd name="connsiteX59" fmla="*/ 16857 w 4730618"/>
                <a:gd name="connsiteY59" fmla="*/ 741474 h 2937375"/>
                <a:gd name="connsiteX60" fmla="*/ 16857 w 4730618"/>
                <a:gd name="connsiteY60" fmla="*/ 644075 h 2937375"/>
                <a:gd name="connsiteX61" fmla="*/ 455152 w 4730618"/>
                <a:gd name="connsiteY61" fmla="*/ 104635 h 2937375"/>
                <a:gd name="connsiteX62" fmla="*/ 506193 w 4730618"/>
                <a:gd name="connsiteY62" fmla="*/ 76539 h 2937375"/>
                <a:gd name="connsiteX63" fmla="*/ 4225358 w 4730618"/>
                <a:gd name="connsiteY63" fmla="*/ 351 h 2937375"/>
                <a:gd name="connsiteX64" fmla="*/ 4275040 w 4730618"/>
                <a:gd name="connsiteY64" fmla="*/ 28483 h 2937375"/>
                <a:gd name="connsiteX65" fmla="*/ 4713745 w 4730618"/>
                <a:gd name="connsiteY65" fmla="*/ 568621 h 2937375"/>
                <a:gd name="connsiteX66" fmla="*/ 4713745 w 4730618"/>
                <a:gd name="connsiteY66" fmla="*/ 666146 h 2937375"/>
                <a:gd name="connsiteX67" fmla="*/ 4263791 w 4730618"/>
                <a:gd name="connsiteY67" fmla="*/ 1195030 h 2937375"/>
                <a:gd name="connsiteX68" fmla="*/ 4207547 w 4730618"/>
                <a:gd name="connsiteY68" fmla="*/ 1221287 h 2937375"/>
                <a:gd name="connsiteX69" fmla="*/ 4158802 w 4730618"/>
                <a:gd name="connsiteY69" fmla="*/ 1202532 h 2937375"/>
                <a:gd name="connsiteX70" fmla="*/ 4151303 w 4730618"/>
                <a:gd name="connsiteY70" fmla="*/ 1097505 h 2937375"/>
                <a:gd name="connsiteX71" fmla="*/ 4508923 w 4730618"/>
                <a:gd name="connsiteY71" fmla="*/ 677399 h 2937375"/>
                <a:gd name="connsiteX72" fmla="*/ 4516742 w 4730618"/>
                <a:gd name="connsiteY72" fmla="*/ 668213 h 2937375"/>
                <a:gd name="connsiteX73" fmla="*/ 4488389 w 4730618"/>
                <a:gd name="connsiteY73" fmla="*/ 659326 h 2937375"/>
                <a:gd name="connsiteX74" fmla="*/ 3975954 w 4730618"/>
                <a:gd name="connsiteY74" fmla="*/ 613419 h 2937375"/>
                <a:gd name="connsiteX75" fmla="*/ 2743817 w 4730618"/>
                <a:gd name="connsiteY75" fmla="*/ 1202525 h 2937375"/>
                <a:gd name="connsiteX76" fmla="*/ 2691385 w 4730618"/>
                <a:gd name="connsiteY76" fmla="*/ 1221287 h 2937375"/>
                <a:gd name="connsiteX77" fmla="*/ 2638954 w 4730618"/>
                <a:gd name="connsiteY77" fmla="*/ 1198773 h 2937375"/>
                <a:gd name="connsiteX78" fmla="*/ 2638954 w 4730618"/>
                <a:gd name="connsiteY78" fmla="*/ 1093710 h 2937375"/>
                <a:gd name="connsiteX79" fmla="*/ 3975954 w 4730618"/>
                <a:gd name="connsiteY79" fmla="*/ 463328 h 2937375"/>
                <a:gd name="connsiteX80" fmla="*/ 4104940 w 4730618"/>
                <a:gd name="connsiteY80" fmla="*/ 458535 h 2937375"/>
                <a:gd name="connsiteX81" fmla="*/ 4448906 w 4730618"/>
                <a:gd name="connsiteY81" fmla="*/ 493355 h 2937375"/>
                <a:gd name="connsiteX82" fmla="*/ 4462026 w 4730618"/>
                <a:gd name="connsiteY82" fmla="*/ 496461 h 2937375"/>
                <a:gd name="connsiteX83" fmla="*/ 4427581 w 4730618"/>
                <a:gd name="connsiteY83" fmla="*/ 453953 h 2937375"/>
                <a:gd name="connsiteX84" fmla="*/ 4158802 w 4730618"/>
                <a:gd name="connsiteY84" fmla="*/ 122257 h 2937375"/>
                <a:gd name="connsiteX85" fmla="*/ 4170051 w 4730618"/>
                <a:gd name="connsiteY85" fmla="*/ 17231 h 2937375"/>
                <a:gd name="connsiteX86" fmla="*/ 4225358 w 4730618"/>
                <a:gd name="connsiteY86" fmla="*/ 351 h 293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730618" h="2937375">
                  <a:moveTo>
                    <a:pt x="2050453" y="1641812"/>
                  </a:moveTo>
                  <a:cubicBezTo>
                    <a:pt x="2069647" y="1642749"/>
                    <a:pt x="2088372" y="1651175"/>
                    <a:pt x="2103353" y="1666157"/>
                  </a:cubicBezTo>
                  <a:cubicBezTo>
                    <a:pt x="2129568" y="1696119"/>
                    <a:pt x="2129568" y="1744807"/>
                    <a:pt x="2099607" y="1771024"/>
                  </a:cubicBezTo>
                  <a:cubicBezTo>
                    <a:pt x="1594019" y="2246673"/>
                    <a:pt x="1095921" y="2377757"/>
                    <a:pt x="766353" y="2400229"/>
                  </a:cubicBezTo>
                  <a:cubicBezTo>
                    <a:pt x="721412" y="2403974"/>
                    <a:pt x="676470" y="2403974"/>
                    <a:pt x="635274" y="2403974"/>
                  </a:cubicBezTo>
                  <a:cubicBezTo>
                    <a:pt x="491088" y="2403974"/>
                    <a:pt x="373117" y="2387121"/>
                    <a:pt x="290257" y="2369799"/>
                  </a:cubicBezTo>
                  <a:lnTo>
                    <a:pt x="264226" y="2363776"/>
                  </a:lnTo>
                  <a:lnTo>
                    <a:pt x="308973" y="2416323"/>
                  </a:lnTo>
                  <a:cubicBezTo>
                    <a:pt x="582520" y="2737552"/>
                    <a:pt x="582520" y="2737552"/>
                    <a:pt x="582520" y="2737552"/>
                  </a:cubicBezTo>
                  <a:cubicBezTo>
                    <a:pt x="608743" y="2767521"/>
                    <a:pt x="604997" y="2816221"/>
                    <a:pt x="571282" y="2842444"/>
                  </a:cubicBezTo>
                  <a:cubicBezTo>
                    <a:pt x="560044" y="2853682"/>
                    <a:pt x="541313" y="2861174"/>
                    <a:pt x="522583" y="2861174"/>
                  </a:cubicBezTo>
                  <a:cubicBezTo>
                    <a:pt x="503852" y="2861174"/>
                    <a:pt x="481375" y="2853682"/>
                    <a:pt x="466391" y="2834951"/>
                  </a:cubicBezTo>
                  <a:cubicBezTo>
                    <a:pt x="16857" y="2306750"/>
                    <a:pt x="16857" y="2306750"/>
                    <a:pt x="16857" y="2306750"/>
                  </a:cubicBezTo>
                  <a:cubicBezTo>
                    <a:pt x="-5620" y="2280527"/>
                    <a:pt x="-5620" y="2239319"/>
                    <a:pt x="16857" y="2209351"/>
                  </a:cubicBezTo>
                  <a:cubicBezTo>
                    <a:pt x="455152" y="1669910"/>
                    <a:pt x="455152" y="1669910"/>
                    <a:pt x="455152" y="1669910"/>
                  </a:cubicBezTo>
                  <a:cubicBezTo>
                    <a:pt x="481375" y="1636195"/>
                    <a:pt x="530075" y="1632449"/>
                    <a:pt x="560044" y="1658672"/>
                  </a:cubicBezTo>
                  <a:cubicBezTo>
                    <a:pt x="593759" y="1684895"/>
                    <a:pt x="597505" y="1733594"/>
                    <a:pt x="571282" y="1763563"/>
                  </a:cubicBezTo>
                  <a:cubicBezTo>
                    <a:pt x="372738" y="2010807"/>
                    <a:pt x="273466" y="2134428"/>
                    <a:pt x="223830" y="2196239"/>
                  </a:cubicBezTo>
                  <a:lnTo>
                    <a:pt x="222194" y="2198277"/>
                  </a:lnTo>
                  <a:lnTo>
                    <a:pt x="250173" y="2206177"/>
                  </a:lnTo>
                  <a:cubicBezTo>
                    <a:pt x="329347" y="2227244"/>
                    <a:pt x="515431" y="2267272"/>
                    <a:pt x="762608" y="2250418"/>
                  </a:cubicBezTo>
                  <a:cubicBezTo>
                    <a:pt x="1204529" y="2216711"/>
                    <a:pt x="1620235" y="2018212"/>
                    <a:pt x="1994745" y="1662411"/>
                  </a:cubicBezTo>
                  <a:cubicBezTo>
                    <a:pt x="2011598" y="1647430"/>
                    <a:pt x="2031260" y="1640876"/>
                    <a:pt x="2050453" y="1641812"/>
                  </a:cubicBezTo>
                  <a:close/>
                  <a:moveTo>
                    <a:pt x="506193" y="76539"/>
                  </a:moveTo>
                  <a:cubicBezTo>
                    <a:pt x="525392" y="74666"/>
                    <a:pt x="545059" y="80285"/>
                    <a:pt x="560044" y="93397"/>
                  </a:cubicBezTo>
                  <a:cubicBezTo>
                    <a:pt x="593759" y="119620"/>
                    <a:pt x="597505" y="168319"/>
                    <a:pt x="571282" y="198288"/>
                  </a:cubicBezTo>
                  <a:cubicBezTo>
                    <a:pt x="422374" y="383720"/>
                    <a:pt x="329306" y="499616"/>
                    <a:pt x="271139" y="572050"/>
                  </a:cubicBezTo>
                  <a:lnTo>
                    <a:pt x="245370" y="604140"/>
                  </a:lnTo>
                  <a:lnTo>
                    <a:pt x="293640" y="597544"/>
                  </a:lnTo>
                  <a:cubicBezTo>
                    <a:pt x="377420" y="587378"/>
                    <a:pt x="495638" y="578463"/>
                    <a:pt x="639009" y="582064"/>
                  </a:cubicBezTo>
                  <a:cubicBezTo>
                    <a:pt x="734590" y="584465"/>
                    <a:pt x="841350" y="592428"/>
                    <a:pt x="956539" y="609292"/>
                  </a:cubicBezTo>
                  <a:cubicBezTo>
                    <a:pt x="1376089" y="672999"/>
                    <a:pt x="1997921" y="879111"/>
                    <a:pt x="2552326" y="1493700"/>
                  </a:cubicBezTo>
                  <a:cubicBezTo>
                    <a:pt x="3076762" y="2070814"/>
                    <a:pt x="3586215" y="2250693"/>
                    <a:pt x="3923353" y="2295663"/>
                  </a:cubicBezTo>
                  <a:cubicBezTo>
                    <a:pt x="4195873" y="2335012"/>
                    <a:pt x="4400966" y="2296366"/>
                    <a:pt x="4488060" y="2274584"/>
                  </a:cubicBezTo>
                  <a:lnTo>
                    <a:pt x="4507940" y="2269212"/>
                  </a:lnTo>
                  <a:lnTo>
                    <a:pt x="4489388" y="2246317"/>
                  </a:lnTo>
                  <a:cubicBezTo>
                    <a:pt x="4158802" y="1838346"/>
                    <a:pt x="4158802" y="1838346"/>
                    <a:pt x="4158802" y="1838346"/>
                  </a:cubicBezTo>
                  <a:cubicBezTo>
                    <a:pt x="4132554" y="1808338"/>
                    <a:pt x="4136304" y="1759575"/>
                    <a:pt x="4170051" y="1733319"/>
                  </a:cubicBezTo>
                  <a:cubicBezTo>
                    <a:pt x="4203797" y="1707062"/>
                    <a:pt x="4248793" y="1710813"/>
                    <a:pt x="4275040" y="1744572"/>
                  </a:cubicBezTo>
                  <a:cubicBezTo>
                    <a:pt x="4713745" y="2284709"/>
                    <a:pt x="4713745" y="2284709"/>
                    <a:pt x="4713745" y="2284709"/>
                  </a:cubicBezTo>
                  <a:cubicBezTo>
                    <a:pt x="4736243" y="2314717"/>
                    <a:pt x="4736243" y="2355977"/>
                    <a:pt x="4713745" y="2382234"/>
                  </a:cubicBezTo>
                  <a:cubicBezTo>
                    <a:pt x="4263791" y="2911119"/>
                    <a:pt x="4263791" y="2911119"/>
                    <a:pt x="4263791" y="2911119"/>
                  </a:cubicBezTo>
                  <a:cubicBezTo>
                    <a:pt x="4248793" y="2929873"/>
                    <a:pt x="4230045" y="2937375"/>
                    <a:pt x="4207547" y="2937375"/>
                  </a:cubicBezTo>
                  <a:cubicBezTo>
                    <a:pt x="4188799" y="2937375"/>
                    <a:pt x="4173800" y="2929873"/>
                    <a:pt x="4158802" y="2918620"/>
                  </a:cubicBezTo>
                  <a:cubicBezTo>
                    <a:pt x="4128805" y="2892364"/>
                    <a:pt x="4125055" y="2843601"/>
                    <a:pt x="4151303" y="2813594"/>
                  </a:cubicBezTo>
                  <a:cubicBezTo>
                    <a:pt x="4304568" y="2633548"/>
                    <a:pt x="4400359" y="2521019"/>
                    <a:pt x="4460229" y="2450689"/>
                  </a:cubicBezTo>
                  <a:lnTo>
                    <a:pt x="4476736" y="2431298"/>
                  </a:lnTo>
                  <a:lnTo>
                    <a:pt x="4463243" y="2434320"/>
                  </a:lnTo>
                  <a:cubicBezTo>
                    <a:pt x="4389728" y="2449310"/>
                    <a:pt x="4284840" y="2464300"/>
                    <a:pt x="4155604" y="2464300"/>
                  </a:cubicBezTo>
                  <a:cubicBezTo>
                    <a:pt x="4080684" y="2464300"/>
                    <a:pt x="3998273" y="2460553"/>
                    <a:pt x="3912115" y="2445563"/>
                  </a:cubicBezTo>
                  <a:cubicBezTo>
                    <a:pt x="3548756" y="2396845"/>
                    <a:pt x="2998097" y="2209471"/>
                    <a:pt x="2443692" y="1594882"/>
                  </a:cubicBezTo>
                  <a:cubicBezTo>
                    <a:pt x="1915509" y="1010273"/>
                    <a:pt x="1331137" y="815404"/>
                    <a:pt x="934063" y="759191"/>
                  </a:cubicBezTo>
                  <a:cubicBezTo>
                    <a:pt x="610973" y="708600"/>
                    <a:pt x="357417" y="738112"/>
                    <a:pt x="249252" y="756029"/>
                  </a:cubicBezTo>
                  <a:lnTo>
                    <a:pt x="230901" y="759367"/>
                  </a:lnTo>
                  <a:lnTo>
                    <a:pt x="246070" y="777179"/>
                  </a:lnTo>
                  <a:cubicBezTo>
                    <a:pt x="582520" y="1172277"/>
                    <a:pt x="582520" y="1172277"/>
                    <a:pt x="582520" y="1172277"/>
                  </a:cubicBezTo>
                  <a:cubicBezTo>
                    <a:pt x="608743" y="1202246"/>
                    <a:pt x="604997" y="1250945"/>
                    <a:pt x="571282" y="1277168"/>
                  </a:cubicBezTo>
                  <a:cubicBezTo>
                    <a:pt x="560044" y="1288407"/>
                    <a:pt x="541313" y="1295899"/>
                    <a:pt x="522583" y="1295899"/>
                  </a:cubicBezTo>
                  <a:cubicBezTo>
                    <a:pt x="503852" y="1295899"/>
                    <a:pt x="481375" y="1288407"/>
                    <a:pt x="466391" y="1269676"/>
                  </a:cubicBezTo>
                  <a:cubicBezTo>
                    <a:pt x="16857" y="741474"/>
                    <a:pt x="16857" y="741474"/>
                    <a:pt x="16857" y="741474"/>
                  </a:cubicBezTo>
                  <a:cubicBezTo>
                    <a:pt x="-5620" y="715251"/>
                    <a:pt x="-5620" y="674044"/>
                    <a:pt x="16857" y="644075"/>
                  </a:cubicBezTo>
                  <a:cubicBezTo>
                    <a:pt x="455152" y="104635"/>
                    <a:pt x="455152" y="104635"/>
                    <a:pt x="455152" y="104635"/>
                  </a:cubicBezTo>
                  <a:cubicBezTo>
                    <a:pt x="468264" y="87778"/>
                    <a:pt x="486995" y="78412"/>
                    <a:pt x="506193" y="76539"/>
                  </a:cubicBezTo>
                  <a:close/>
                  <a:moveTo>
                    <a:pt x="4225358" y="351"/>
                  </a:moveTo>
                  <a:cubicBezTo>
                    <a:pt x="4244106" y="2227"/>
                    <a:pt x="4261917" y="11604"/>
                    <a:pt x="4275040" y="28483"/>
                  </a:cubicBezTo>
                  <a:cubicBezTo>
                    <a:pt x="4713745" y="568621"/>
                    <a:pt x="4713745" y="568621"/>
                    <a:pt x="4713745" y="568621"/>
                  </a:cubicBezTo>
                  <a:cubicBezTo>
                    <a:pt x="4736243" y="598628"/>
                    <a:pt x="4736243" y="639889"/>
                    <a:pt x="4713745" y="666146"/>
                  </a:cubicBezTo>
                  <a:cubicBezTo>
                    <a:pt x="4263791" y="1195030"/>
                    <a:pt x="4263791" y="1195030"/>
                    <a:pt x="4263791" y="1195030"/>
                  </a:cubicBezTo>
                  <a:cubicBezTo>
                    <a:pt x="4248793" y="1213785"/>
                    <a:pt x="4230045" y="1221287"/>
                    <a:pt x="4207547" y="1221287"/>
                  </a:cubicBezTo>
                  <a:cubicBezTo>
                    <a:pt x="4188799" y="1221287"/>
                    <a:pt x="4173800" y="1213785"/>
                    <a:pt x="4158802" y="1202532"/>
                  </a:cubicBezTo>
                  <a:cubicBezTo>
                    <a:pt x="4128805" y="1176275"/>
                    <a:pt x="4125055" y="1127513"/>
                    <a:pt x="4151303" y="1097505"/>
                  </a:cubicBezTo>
                  <a:cubicBezTo>
                    <a:pt x="4355657" y="857444"/>
                    <a:pt x="4457834" y="737414"/>
                    <a:pt x="4508923" y="677399"/>
                  </a:cubicBezTo>
                  <a:lnTo>
                    <a:pt x="4516742" y="668213"/>
                  </a:lnTo>
                  <a:lnTo>
                    <a:pt x="4488389" y="659326"/>
                  </a:lnTo>
                  <a:cubicBezTo>
                    <a:pt x="4409215" y="636636"/>
                    <a:pt x="4223130" y="596534"/>
                    <a:pt x="3975954" y="613419"/>
                  </a:cubicBezTo>
                  <a:cubicBezTo>
                    <a:pt x="3534032" y="647189"/>
                    <a:pt x="3122072" y="846060"/>
                    <a:pt x="2743817" y="1202525"/>
                  </a:cubicBezTo>
                  <a:cubicBezTo>
                    <a:pt x="2728836" y="1217535"/>
                    <a:pt x="2710111" y="1221287"/>
                    <a:pt x="2691385" y="1221287"/>
                  </a:cubicBezTo>
                  <a:cubicBezTo>
                    <a:pt x="2672660" y="1221287"/>
                    <a:pt x="2653934" y="1213782"/>
                    <a:pt x="2638954" y="1198773"/>
                  </a:cubicBezTo>
                  <a:cubicBezTo>
                    <a:pt x="2608993" y="1168755"/>
                    <a:pt x="2608993" y="1123728"/>
                    <a:pt x="2638954" y="1093710"/>
                  </a:cubicBezTo>
                  <a:cubicBezTo>
                    <a:pt x="3144542" y="617171"/>
                    <a:pt x="3646385" y="485841"/>
                    <a:pt x="3975954" y="463328"/>
                  </a:cubicBezTo>
                  <a:cubicBezTo>
                    <a:pt x="4020895" y="460045"/>
                    <a:pt x="4063964" y="458579"/>
                    <a:pt x="4104940" y="458535"/>
                  </a:cubicBezTo>
                  <a:cubicBezTo>
                    <a:pt x="4248358" y="458381"/>
                    <a:pt x="4366150" y="475644"/>
                    <a:pt x="4448906" y="493355"/>
                  </a:cubicBezTo>
                  <a:lnTo>
                    <a:pt x="4462026" y="496461"/>
                  </a:lnTo>
                  <a:lnTo>
                    <a:pt x="4427581" y="453953"/>
                  </a:lnTo>
                  <a:cubicBezTo>
                    <a:pt x="4158802" y="122257"/>
                    <a:pt x="4158802" y="122257"/>
                    <a:pt x="4158802" y="122257"/>
                  </a:cubicBezTo>
                  <a:cubicBezTo>
                    <a:pt x="4132554" y="92250"/>
                    <a:pt x="4136304" y="43487"/>
                    <a:pt x="4170051" y="17231"/>
                  </a:cubicBezTo>
                  <a:cubicBezTo>
                    <a:pt x="4186924" y="4102"/>
                    <a:pt x="4206610" y="-1524"/>
                    <a:pt x="4225358" y="351"/>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8" name="Group 7">
            <a:extLst>
              <a:ext uri="{FF2B5EF4-FFF2-40B4-BE49-F238E27FC236}">
                <a16:creationId xmlns:a16="http://schemas.microsoft.com/office/drawing/2014/main" id="{927C9328-8985-45FF-BD78-8AF2DF385C0F}"/>
              </a:ext>
            </a:extLst>
          </p:cNvPr>
          <p:cNvGrpSpPr/>
          <p:nvPr/>
        </p:nvGrpSpPr>
        <p:grpSpPr>
          <a:xfrm>
            <a:off x="465067" y="1814521"/>
            <a:ext cx="3625543" cy="4271319"/>
            <a:chOff x="475227" y="1814521"/>
            <a:chExt cx="3625543" cy="4271319"/>
          </a:xfrm>
        </p:grpSpPr>
        <p:sp>
          <p:nvSpPr>
            <p:cNvPr id="52" name="Text Placeholder 2"/>
            <p:cNvSpPr txBox="1">
              <a:spLocks/>
            </p:cNvSpPr>
            <p:nvPr/>
          </p:nvSpPr>
          <p:spPr>
            <a:xfrm>
              <a:off x="845506" y="1814521"/>
              <a:ext cx="3255264" cy="759273"/>
            </a:xfrm>
            <a:prstGeom prst="rect">
              <a:avLst/>
            </a:prstGeom>
            <a:solidFill>
              <a:schemeClr val="accent1"/>
            </a:solidFill>
          </p:spPr>
          <p:txBody>
            <a:bodyPr vert="horz" wrap="square" lIns="548640" tIns="45720" rIns="91440" bIns="45720" rtlCol="0" anchor="ct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accent2"/>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18977" rtl="0" eaLnBrk="1" fontAlgn="auto" latinLnBrk="0" hangingPunct="1">
                <a:lnSpc>
                  <a:spcPct val="100000"/>
                </a:lnSpc>
                <a:spcBef>
                  <a:spcPct val="0"/>
                </a:spcBef>
                <a:spcAft>
                  <a:spcPts val="0"/>
                </a:spcAft>
                <a:buClrTx/>
                <a:buSzPct val="90000"/>
                <a:buFont typeface="Arial" pitchFamily="34" charset="0"/>
                <a:buNone/>
                <a:tabLst/>
                <a:defRPr/>
              </a:pPr>
              <a:r>
                <a:rPr kumimoji="0" lang="en-US" sz="2400" b="0" i="0" u="none" strike="noStrike" kern="1200" cap="none" spc="0" normalizeH="0" baseline="0" noProof="0">
                  <a:ln>
                    <a:noFill/>
                  </a:ln>
                  <a:solidFill>
                    <a:srgbClr val="FFFFFF"/>
                  </a:solidFill>
                  <a:effectLst/>
                  <a:uLnTx/>
                  <a:uFillTx/>
                  <a:latin typeface="Segoe UI Light"/>
                  <a:ea typeface="+mn-ea"/>
                  <a:cs typeface="Segoe UI Light" panose="020B0502040204020203" pitchFamily="34" charset="0"/>
                </a:rPr>
                <a:t>Aging infrastructure </a:t>
              </a:r>
            </a:p>
          </p:txBody>
        </p:sp>
        <p:sp>
          <p:nvSpPr>
            <p:cNvPr id="22" name="Rectangle 21"/>
            <p:cNvSpPr/>
            <p:nvPr/>
          </p:nvSpPr>
          <p:spPr>
            <a:xfrm>
              <a:off x="845506" y="2574238"/>
              <a:ext cx="3255264" cy="3511602"/>
            </a:xfrm>
            <a:prstGeom prst="rect">
              <a:avLst/>
            </a:prstGeom>
            <a:solidFill>
              <a:schemeClr val="bg1">
                <a:lumMod val="95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45720" rIns="91440" bIns="45720" numCol="1" spcCol="1270" anchor="t" anchorCtr="0">
              <a:noAutofit/>
            </a:bodyPr>
            <a:lstStyle/>
            <a:p>
              <a:pPr marL="263525" marR="0" lvl="0" indent="-263525" algn="l" defTabSz="914102"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Operational costs, lower efficiency and reliability</a:t>
              </a:r>
            </a:p>
            <a:p>
              <a:pPr marL="263525" marR="0" lvl="0" indent="-263525" algn="l" defTabSz="914102"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Capital expenditure requirements</a:t>
              </a:r>
            </a:p>
            <a:p>
              <a:pPr marL="263525" marR="0" lvl="0" indent="-263525" algn="l" defTabSz="914102"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Security, audit, and </a:t>
              </a:r>
              <a:br>
                <a:rPr kumimoji="0" lang="en-US" sz="1800" b="0" i="0" u="none" strike="noStrike" kern="1200" cap="none" spc="0" normalizeH="0" baseline="0" noProof="0" dirty="0">
                  <a:ln>
                    <a:noFill/>
                  </a:ln>
                  <a:solidFill>
                    <a:srgbClr val="353535"/>
                  </a:solidFill>
                  <a:effectLst/>
                  <a:uLnTx/>
                  <a:uFillTx/>
                  <a:latin typeface="Segoe UI Semilight"/>
                  <a:ea typeface="+mn-ea"/>
                  <a:cs typeface="+mn-cs"/>
                </a:rPr>
              </a:b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regulatory compliance</a:t>
              </a:r>
            </a:p>
          </p:txBody>
        </p:sp>
        <p:sp>
          <p:nvSpPr>
            <p:cNvPr id="32" name="Oval 31">
              <a:extLst>
                <a:ext uri="{FF2B5EF4-FFF2-40B4-BE49-F238E27FC236}">
                  <a16:creationId xmlns:a16="http://schemas.microsoft.com/office/drawing/2014/main" id="{28A8C109-27B1-448C-9927-D4C0D76440B0}"/>
                </a:ext>
              </a:extLst>
            </p:cNvPr>
            <p:cNvSpPr/>
            <p:nvPr/>
          </p:nvSpPr>
          <p:spPr bwMode="auto">
            <a:xfrm>
              <a:off x="475227" y="1814522"/>
              <a:ext cx="756038" cy="75927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Freeform 94">
              <a:extLst>
                <a:ext uri="{FF2B5EF4-FFF2-40B4-BE49-F238E27FC236}">
                  <a16:creationId xmlns:a16="http://schemas.microsoft.com/office/drawing/2014/main" id="{CB8EDE1F-CF8C-47A5-B586-929112512A8E}"/>
                </a:ext>
              </a:extLst>
            </p:cNvPr>
            <p:cNvSpPr>
              <a:spLocks/>
            </p:cNvSpPr>
            <p:nvPr/>
          </p:nvSpPr>
          <p:spPr bwMode="auto">
            <a:xfrm>
              <a:off x="654012" y="1990326"/>
              <a:ext cx="405308" cy="407664"/>
            </a:xfrm>
            <a:custGeom>
              <a:avLst/>
              <a:gdLst>
                <a:gd name="connsiteX0" fmla="*/ 2537869 w 3191946"/>
                <a:gd name="connsiteY0" fmla="*/ 299026 h 3210501"/>
                <a:gd name="connsiteX1" fmla="*/ 3130648 w 3191946"/>
                <a:gd name="connsiteY1" fmla="*/ 299026 h 3210501"/>
                <a:gd name="connsiteX2" fmla="*/ 3191446 w 3191946"/>
                <a:gd name="connsiteY2" fmla="*/ 359835 h 3210501"/>
                <a:gd name="connsiteX3" fmla="*/ 3130648 w 3191946"/>
                <a:gd name="connsiteY3" fmla="*/ 420645 h 3210501"/>
                <a:gd name="connsiteX4" fmla="*/ 2693348 w 3191946"/>
                <a:gd name="connsiteY4" fmla="*/ 420645 h 3210501"/>
                <a:gd name="connsiteX5" fmla="*/ 2677954 w 3191946"/>
                <a:gd name="connsiteY5" fmla="*/ 420645 h 3210501"/>
                <a:gd name="connsiteX6" fmla="*/ 2681827 w 3191946"/>
                <a:gd name="connsiteY6" fmla="*/ 424515 h 3210501"/>
                <a:gd name="connsiteX7" fmla="*/ 2726724 w 3191946"/>
                <a:gd name="connsiteY7" fmla="*/ 469387 h 3210501"/>
                <a:gd name="connsiteX8" fmla="*/ 2726724 w 3191946"/>
                <a:gd name="connsiteY8" fmla="*/ 2739467 h 3210501"/>
                <a:gd name="connsiteX9" fmla="*/ 1598634 w 3191946"/>
                <a:gd name="connsiteY9" fmla="*/ 3210501 h 3210501"/>
                <a:gd name="connsiteX10" fmla="*/ 1023947 w 3191946"/>
                <a:gd name="connsiteY10" fmla="*/ 3101100 h 3210501"/>
                <a:gd name="connsiteX11" fmla="*/ 987458 w 3191946"/>
                <a:gd name="connsiteY11" fmla="*/ 3022088 h 3210501"/>
                <a:gd name="connsiteX12" fmla="*/ 1066516 w 3191946"/>
                <a:gd name="connsiteY12" fmla="*/ 2988659 h 3210501"/>
                <a:gd name="connsiteX13" fmla="*/ 2638544 w 3191946"/>
                <a:gd name="connsiteY13" fmla="*/ 2654377 h 3210501"/>
                <a:gd name="connsiteX14" fmla="*/ 2638544 w 3191946"/>
                <a:gd name="connsiteY14" fmla="*/ 554477 h 3210501"/>
                <a:gd name="connsiteX15" fmla="*/ 2604420 w 3191946"/>
                <a:gd name="connsiteY15" fmla="*/ 519369 h 3210501"/>
                <a:gd name="connsiteX16" fmla="*/ 2598667 w 3191946"/>
                <a:gd name="connsiteY16" fmla="*/ 513450 h 3210501"/>
                <a:gd name="connsiteX17" fmla="*/ 2598667 w 3191946"/>
                <a:gd name="connsiteY17" fmla="*/ 514840 h 3210501"/>
                <a:gd name="connsiteX18" fmla="*/ 2598667 w 3191946"/>
                <a:gd name="connsiteY18" fmla="*/ 955767 h 3210501"/>
                <a:gd name="connsiteX19" fmla="*/ 2537869 w 3191946"/>
                <a:gd name="connsiteY19" fmla="*/ 1016576 h 3210501"/>
                <a:gd name="connsiteX20" fmla="*/ 2477071 w 3191946"/>
                <a:gd name="connsiteY20" fmla="*/ 955767 h 3210501"/>
                <a:gd name="connsiteX21" fmla="*/ 2477071 w 3191946"/>
                <a:gd name="connsiteY21" fmla="*/ 359835 h 3210501"/>
                <a:gd name="connsiteX22" fmla="*/ 2537869 w 3191946"/>
                <a:gd name="connsiteY22" fmla="*/ 299026 h 3210501"/>
                <a:gd name="connsiteX23" fmla="*/ 1585490 w 3191946"/>
                <a:gd name="connsiteY23" fmla="*/ 14 h 3210501"/>
                <a:gd name="connsiteX24" fmla="*/ 2145732 w 3191946"/>
                <a:gd name="connsiteY24" fmla="*/ 100368 h 3210501"/>
                <a:gd name="connsiteX25" fmla="*/ 2179164 w 3191946"/>
                <a:gd name="connsiteY25" fmla="*/ 179399 h 3210501"/>
                <a:gd name="connsiteX26" fmla="*/ 2103182 w 3191946"/>
                <a:gd name="connsiteY26" fmla="*/ 212836 h 3210501"/>
                <a:gd name="connsiteX27" fmla="*/ 550109 w 3191946"/>
                <a:gd name="connsiteY27" fmla="*/ 556317 h 3210501"/>
                <a:gd name="connsiteX28" fmla="*/ 550109 w 3191946"/>
                <a:gd name="connsiteY28" fmla="*/ 2656720 h 3210501"/>
                <a:gd name="connsiteX29" fmla="*/ 600269 w 3191946"/>
                <a:gd name="connsiteY29" fmla="*/ 2706887 h 3210501"/>
                <a:gd name="connsiteX30" fmla="*/ 601558 w 3191946"/>
                <a:gd name="connsiteY30" fmla="*/ 2708176 h 3210501"/>
                <a:gd name="connsiteX31" fmla="*/ 601558 w 3191946"/>
                <a:gd name="connsiteY31" fmla="*/ 2696138 h 3210501"/>
                <a:gd name="connsiteX32" fmla="*/ 601558 w 3191946"/>
                <a:gd name="connsiteY32" fmla="*/ 2253600 h 3210501"/>
                <a:gd name="connsiteX33" fmla="*/ 662221 w 3191946"/>
                <a:gd name="connsiteY33" fmla="*/ 2192913 h 3210501"/>
                <a:gd name="connsiteX34" fmla="*/ 722884 w 3191946"/>
                <a:gd name="connsiteY34" fmla="*/ 2253600 h 3210501"/>
                <a:gd name="connsiteX35" fmla="*/ 722884 w 3191946"/>
                <a:gd name="connsiteY35" fmla="*/ 2851364 h 3210501"/>
                <a:gd name="connsiteX36" fmla="*/ 705064 w 3191946"/>
                <a:gd name="connsiteY36" fmla="*/ 2894225 h 3210501"/>
                <a:gd name="connsiteX37" fmla="*/ 702803 w 3191946"/>
                <a:gd name="connsiteY37" fmla="*/ 2895753 h 3210501"/>
                <a:gd name="connsiteX38" fmla="*/ 702073 w 3191946"/>
                <a:gd name="connsiteY38" fmla="*/ 2896853 h 3210501"/>
                <a:gd name="connsiteX39" fmla="*/ 697358 w 3191946"/>
                <a:gd name="connsiteY39" fmla="*/ 2899433 h 3210501"/>
                <a:gd name="connsiteX40" fmla="*/ 685775 w 3191946"/>
                <a:gd name="connsiteY40" fmla="*/ 2907263 h 3210501"/>
                <a:gd name="connsiteX41" fmla="*/ 662221 w 3191946"/>
                <a:gd name="connsiteY41" fmla="*/ 2912051 h 3210501"/>
                <a:gd name="connsiteX42" fmla="*/ 659523 w 3191946"/>
                <a:gd name="connsiteY42" fmla="*/ 2912051 h 3210501"/>
                <a:gd name="connsiteX43" fmla="*/ 558108 w 3191946"/>
                <a:gd name="connsiteY43" fmla="*/ 2912051 h 3210501"/>
                <a:gd name="connsiteX44" fmla="*/ 70759 w 3191946"/>
                <a:gd name="connsiteY44" fmla="*/ 2912051 h 3210501"/>
                <a:gd name="connsiteX45" fmla="*/ 10096 w 3191946"/>
                <a:gd name="connsiteY45" fmla="*/ 2851364 h 3210501"/>
                <a:gd name="connsiteX46" fmla="*/ 70759 w 3191946"/>
                <a:gd name="connsiteY46" fmla="*/ 2790678 h 3210501"/>
                <a:gd name="connsiteX47" fmla="*/ 507087 w 3191946"/>
                <a:gd name="connsiteY47" fmla="*/ 2790678 h 3210501"/>
                <a:gd name="connsiteX48" fmla="*/ 513851 w 3191946"/>
                <a:gd name="connsiteY48" fmla="*/ 2790678 h 3210501"/>
                <a:gd name="connsiteX49" fmla="*/ 502110 w 3191946"/>
                <a:gd name="connsiteY49" fmla="*/ 2778935 h 3210501"/>
                <a:gd name="connsiteX50" fmla="*/ 465009 w 3191946"/>
                <a:gd name="connsiteY50" fmla="*/ 2741830 h 3210501"/>
                <a:gd name="connsiteX51" fmla="*/ 465009 w 3191946"/>
                <a:gd name="connsiteY51" fmla="*/ 471207 h 3210501"/>
                <a:gd name="connsiteX52" fmla="*/ 1585490 w 3191946"/>
                <a:gd name="connsiteY52" fmla="*/ 14 h 321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191946" h="3210501">
                  <a:moveTo>
                    <a:pt x="2537869" y="299026"/>
                  </a:moveTo>
                  <a:cubicBezTo>
                    <a:pt x="3130648" y="299026"/>
                    <a:pt x="3130648" y="299026"/>
                    <a:pt x="3130648" y="299026"/>
                  </a:cubicBezTo>
                  <a:cubicBezTo>
                    <a:pt x="3164087" y="299026"/>
                    <a:pt x="3191446" y="326390"/>
                    <a:pt x="3191446" y="359835"/>
                  </a:cubicBezTo>
                  <a:cubicBezTo>
                    <a:pt x="3191446" y="393281"/>
                    <a:pt x="3164087" y="420645"/>
                    <a:pt x="3130648" y="420645"/>
                  </a:cubicBezTo>
                  <a:cubicBezTo>
                    <a:pt x="2897906" y="420645"/>
                    <a:pt x="2766989" y="420645"/>
                    <a:pt x="2693348" y="420645"/>
                  </a:cubicBezTo>
                  <a:lnTo>
                    <a:pt x="2677954" y="420645"/>
                  </a:lnTo>
                  <a:lnTo>
                    <a:pt x="2681827" y="424515"/>
                  </a:lnTo>
                  <a:cubicBezTo>
                    <a:pt x="2726724" y="469387"/>
                    <a:pt x="2726724" y="469387"/>
                    <a:pt x="2726724" y="469387"/>
                  </a:cubicBezTo>
                  <a:cubicBezTo>
                    <a:pt x="3347021" y="1095407"/>
                    <a:pt x="3347021" y="2113448"/>
                    <a:pt x="2726724" y="2739467"/>
                  </a:cubicBezTo>
                  <a:cubicBezTo>
                    <a:pt x="2422656" y="3046399"/>
                    <a:pt x="2015206" y="3210501"/>
                    <a:pt x="1598634" y="3210501"/>
                  </a:cubicBezTo>
                  <a:cubicBezTo>
                    <a:pt x="1407071" y="3210501"/>
                    <a:pt x="1209428" y="3174034"/>
                    <a:pt x="1023947" y="3101100"/>
                  </a:cubicBezTo>
                  <a:cubicBezTo>
                    <a:pt x="990499" y="3088944"/>
                    <a:pt x="975296" y="3052477"/>
                    <a:pt x="987458" y="3022088"/>
                  </a:cubicBezTo>
                  <a:cubicBezTo>
                    <a:pt x="999621" y="2991698"/>
                    <a:pt x="1036109" y="2976504"/>
                    <a:pt x="1066516" y="2988659"/>
                  </a:cubicBezTo>
                  <a:cubicBezTo>
                    <a:pt x="1610796" y="3201384"/>
                    <a:pt x="2228053" y="3070710"/>
                    <a:pt x="2638544" y="2654377"/>
                  </a:cubicBezTo>
                  <a:cubicBezTo>
                    <a:pt x="3213232" y="2076981"/>
                    <a:pt x="3213232" y="1134913"/>
                    <a:pt x="2638544" y="554477"/>
                  </a:cubicBezTo>
                  <a:cubicBezTo>
                    <a:pt x="2625621" y="541182"/>
                    <a:pt x="2614314" y="529548"/>
                    <a:pt x="2604420" y="519369"/>
                  </a:cubicBezTo>
                  <a:lnTo>
                    <a:pt x="2598667" y="513450"/>
                  </a:lnTo>
                  <a:lnTo>
                    <a:pt x="2598667" y="514840"/>
                  </a:lnTo>
                  <a:cubicBezTo>
                    <a:pt x="2598667" y="955767"/>
                    <a:pt x="2598667" y="955767"/>
                    <a:pt x="2598667" y="955767"/>
                  </a:cubicBezTo>
                  <a:cubicBezTo>
                    <a:pt x="2598667" y="992252"/>
                    <a:pt x="2571308" y="1016576"/>
                    <a:pt x="2537869" y="1016576"/>
                  </a:cubicBezTo>
                  <a:cubicBezTo>
                    <a:pt x="2504430" y="1016576"/>
                    <a:pt x="2477071" y="992252"/>
                    <a:pt x="2477071" y="955767"/>
                  </a:cubicBezTo>
                  <a:cubicBezTo>
                    <a:pt x="2477071" y="359835"/>
                    <a:pt x="2477071" y="359835"/>
                    <a:pt x="2477071" y="359835"/>
                  </a:cubicBezTo>
                  <a:cubicBezTo>
                    <a:pt x="2477071" y="326390"/>
                    <a:pt x="2504430" y="299026"/>
                    <a:pt x="2537869" y="299026"/>
                  </a:cubicBezTo>
                  <a:close/>
                  <a:moveTo>
                    <a:pt x="1585490" y="14"/>
                  </a:moveTo>
                  <a:cubicBezTo>
                    <a:pt x="1773598" y="-795"/>
                    <a:pt x="1963375" y="31976"/>
                    <a:pt x="2145732" y="100368"/>
                  </a:cubicBezTo>
                  <a:cubicBezTo>
                    <a:pt x="2176124" y="112527"/>
                    <a:pt x="2191321" y="145963"/>
                    <a:pt x="2179164" y="179399"/>
                  </a:cubicBezTo>
                  <a:cubicBezTo>
                    <a:pt x="2167007" y="209796"/>
                    <a:pt x="2133575" y="224994"/>
                    <a:pt x="2103182" y="212836"/>
                  </a:cubicBezTo>
                  <a:cubicBezTo>
                    <a:pt x="1565229" y="12218"/>
                    <a:pt x="954333" y="145963"/>
                    <a:pt x="550109" y="556317"/>
                  </a:cubicBezTo>
                  <a:cubicBezTo>
                    <a:pt x="-21276" y="1133852"/>
                    <a:pt x="-21276" y="2076145"/>
                    <a:pt x="550109" y="2656720"/>
                  </a:cubicBezTo>
                  <a:cubicBezTo>
                    <a:pt x="569104" y="2675718"/>
                    <a:pt x="585725" y="2692341"/>
                    <a:pt x="600269" y="2706887"/>
                  </a:cubicBezTo>
                  <a:lnTo>
                    <a:pt x="601558" y="2708176"/>
                  </a:lnTo>
                  <a:lnTo>
                    <a:pt x="601558" y="2696138"/>
                  </a:lnTo>
                  <a:cubicBezTo>
                    <a:pt x="601558" y="2253600"/>
                    <a:pt x="601558" y="2253600"/>
                    <a:pt x="601558" y="2253600"/>
                  </a:cubicBezTo>
                  <a:cubicBezTo>
                    <a:pt x="601558" y="2220222"/>
                    <a:pt x="628856" y="2192913"/>
                    <a:pt x="662221" y="2192913"/>
                  </a:cubicBezTo>
                  <a:cubicBezTo>
                    <a:pt x="695586" y="2192913"/>
                    <a:pt x="722884" y="2220222"/>
                    <a:pt x="722884" y="2253600"/>
                  </a:cubicBezTo>
                  <a:cubicBezTo>
                    <a:pt x="722884" y="2851364"/>
                    <a:pt x="722884" y="2851364"/>
                    <a:pt x="722884" y="2851364"/>
                  </a:cubicBezTo>
                  <a:cubicBezTo>
                    <a:pt x="722884" y="2868053"/>
                    <a:pt x="716059" y="2883225"/>
                    <a:pt x="705064" y="2894225"/>
                  </a:cubicBezTo>
                  <a:lnTo>
                    <a:pt x="702803" y="2895753"/>
                  </a:lnTo>
                  <a:lnTo>
                    <a:pt x="702073" y="2896853"/>
                  </a:lnTo>
                  <a:lnTo>
                    <a:pt x="697358" y="2899433"/>
                  </a:lnTo>
                  <a:lnTo>
                    <a:pt x="685775" y="2907263"/>
                  </a:lnTo>
                  <a:cubicBezTo>
                    <a:pt x="678524" y="2910344"/>
                    <a:pt x="670562" y="2912051"/>
                    <a:pt x="662221" y="2912051"/>
                  </a:cubicBezTo>
                  <a:lnTo>
                    <a:pt x="659523" y="2912051"/>
                  </a:lnTo>
                  <a:lnTo>
                    <a:pt x="558108" y="2912051"/>
                  </a:lnTo>
                  <a:cubicBezTo>
                    <a:pt x="70759" y="2912051"/>
                    <a:pt x="70759" y="2912051"/>
                    <a:pt x="70759" y="2912051"/>
                  </a:cubicBezTo>
                  <a:cubicBezTo>
                    <a:pt x="37394" y="2912051"/>
                    <a:pt x="10096" y="2884742"/>
                    <a:pt x="10096" y="2851364"/>
                  </a:cubicBezTo>
                  <a:cubicBezTo>
                    <a:pt x="10096" y="2817987"/>
                    <a:pt x="37394" y="2790678"/>
                    <a:pt x="70759" y="2790678"/>
                  </a:cubicBezTo>
                  <a:cubicBezTo>
                    <a:pt x="302984" y="2790678"/>
                    <a:pt x="433610" y="2790678"/>
                    <a:pt x="507087" y="2790678"/>
                  </a:cubicBezTo>
                  <a:lnTo>
                    <a:pt x="513851" y="2790678"/>
                  </a:lnTo>
                  <a:lnTo>
                    <a:pt x="502110" y="2778935"/>
                  </a:lnTo>
                  <a:cubicBezTo>
                    <a:pt x="465009" y="2741830"/>
                    <a:pt x="465009" y="2741830"/>
                    <a:pt x="465009" y="2741830"/>
                  </a:cubicBezTo>
                  <a:cubicBezTo>
                    <a:pt x="-155004" y="2115661"/>
                    <a:pt x="-155004" y="1097376"/>
                    <a:pt x="465009" y="471207"/>
                  </a:cubicBezTo>
                  <a:cubicBezTo>
                    <a:pt x="765898" y="166101"/>
                    <a:pt x="1171654" y="1793"/>
                    <a:pt x="1585490" y="1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6" name="Group 5">
            <a:extLst>
              <a:ext uri="{FF2B5EF4-FFF2-40B4-BE49-F238E27FC236}">
                <a16:creationId xmlns:a16="http://schemas.microsoft.com/office/drawing/2014/main" id="{8C009266-C4EB-425F-893F-830898CDE2BE}"/>
              </a:ext>
            </a:extLst>
          </p:cNvPr>
          <p:cNvGrpSpPr/>
          <p:nvPr/>
        </p:nvGrpSpPr>
        <p:grpSpPr>
          <a:xfrm>
            <a:off x="8103308" y="1814521"/>
            <a:ext cx="3631492" cy="4271429"/>
            <a:chOff x="8085956" y="1814521"/>
            <a:chExt cx="3631492" cy="4271429"/>
          </a:xfrm>
        </p:grpSpPr>
        <p:sp>
          <p:nvSpPr>
            <p:cNvPr id="54" name="Text Placeholder 2"/>
            <p:cNvSpPr txBox="1">
              <a:spLocks/>
            </p:cNvSpPr>
            <p:nvPr/>
          </p:nvSpPr>
          <p:spPr>
            <a:xfrm>
              <a:off x="8462184" y="1814521"/>
              <a:ext cx="3255264" cy="759273"/>
            </a:xfrm>
            <a:prstGeom prst="rect">
              <a:avLst/>
            </a:prstGeom>
            <a:solidFill>
              <a:schemeClr val="accent4"/>
            </a:solidFill>
          </p:spPr>
          <p:txBody>
            <a:bodyPr vert="horz" wrap="square" lIns="548640" tIns="45720" rIns="91440" bIns="45720" rtlCol="0" anchor="ct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accent2"/>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18977" rtl="0" eaLnBrk="1" fontAlgn="auto" latinLnBrk="0" hangingPunct="1">
                <a:lnSpc>
                  <a:spcPct val="100000"/>
                </a:lnSpc>
                <a:spcBef>
                  <a:spcPct val="0"/>
                </a:spcBef>
                <a:spcAft>
                  <a:spcPts val="0"/>
                </a:spcAft>
                <a:buClrTx/>
                <a:buSzPct val="90000"/>
                <a:buFont typeface="Arial" pitchFamily="34" charset="0"/>
                <a:buNone/>
                <a:tabLst/>
                <a:defRPr/>
              </a:pPr>
              <a:r>
                <a:rPr kumimoji="0" lang="en-US" sz="2400" b="0" i="0" u="none" strike="noStrike" kern="1200" cap="none" spc="0" normalizeH="0" baseline="0" noProof="0">
                  <a:ln>
                    <a:noFill/>
                  </a:ln>
                  <a:solidFill>
                    <a:srgbClr val="FFFFFF"/>
                  </a:solidFill>
                  <a:effectLst/>
                  <a:uLnTx/>
                  <a:uFillTx/>
                  <a:latin typeface="Segoe UI Light"/>
                  <a:ea typeface="+mn-ea"/>
                  <a:cs typeface="Segoe UI Light" panose="020B0502040204020203" pitchFamily="34" charset="0"/>
                </a:rPr>
                <a:t>Legacy applications </a:t>
              </a:r>
            </a:p>
          </p:txBody>
        </p:sp>
        <p:sp>
          <p:nvSpPr>
            <p:cNvPr id="24" name="Rectangle 23"/>
            <p:cNvSpPr/>
            <p:nvPr/>
          </p:nvSpPr>
          <p:spPr>
            <a:xfrm>
              <a:off x="8462184" y="2573794"/>
              <a:ext cx="3255264" cy="3512156"/>
            </a:xfrm>
            <a:prstGeom prst="rect">
              <a:avLst/>
            </a:prstGeom>
            <a:solidFill>
              <a:schemeClr val="bg1">
                <a:lumMod val="95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45720" rIns="91440" bIns="45720" numCol="1" spcCol="1270" anchor="t" anchorCtr="0">
              <a:noAutofit/>
            </a:bodyPr>
            <a:lstStyle/>
            <a:p>
              <a:pPr marL="263525" marR="0" lvl="0" indent="-263525" algn="l" defTabSz="914102"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Highly IT dependent</a:t>
              </a:r>
            </a:p>
            <a:p>
              <a:pPr marL="263525" marR="0" lvl="0" indent="-263525" algn="l" defTabSz="914102"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Hard to compose/integrate  across environments</a:t>
              </a:r>
            </a:p>
            <a:p>
              <a:pPr marL="263525" marR="0" lvl="0" indent="-263525" algn="l" defTabSz="914102"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Needs of mobile workforce and data driven innovation</a:t>
              </a:r>
            </a:p>
            <a:p>
              <a:pPr marL="263525" marR="0" lvl="0" indent="-263525" algn="l" defTabSz="914102" rtl="0" eaLnBrk="1" fontAlgn="base" latinLnBrk="0" hangingPunct="1">
                <a:lnSpc>
                  <a:spcPct val="100000"/>
                </a:lnSpc>
                <a:spcBef>
                  <a:spcPts val="600"/>
                </a:spcBef>
                <a:spcAft>
                  <a:spcPts val="2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a:p>
              <a:pPr marL="263525" marR="0" lvl="0" indent="-263525" algn="l" defTabSz="914102" rtl="0" eaLnBrk="1" fontAlgn="base" latinLnBrk="0" hangingPunct="1">
                <a:lnSpc>
                  <a:spcPct val="100000"/>
                </a:lnSpc>
                <a:spcBef>
                  <a:spcPts val="600"/>
                </a:spcBef>
                <a:spcAft>
                  <a:spcPts val="2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9" name="Oval 28">
              <a:extLst>
                <a:ext uri="{FF2B5EF4-FFF2-40B4-BE49-F238E27FC236}">
                  <a16:creationId xmlns:a16="http://schemas.microsoft.com/office/drawing/2014/main" id="{7E27F871-90E5-4CCD-BDCC-73E2E8FCA9EB}"/>
                </a:ext>
              </a:extLst>
            </p:cNvPr>
            <p:cNvSpPr/>
            <p:nvPr/>
          </p:nvSpPr>
          <p:spPr bwMode="auto">
            <a:xfrm>
              <a:off x="8085956" y="1814522"/>
              <a:ext cx="756038" cy="759272"/>
            </a:xfrm>
            <a:prstGeom prst="ellipse">
              <a:avLst/>
            </a:prstGeom>
            <a:solidFill>
              <a:schemeClr val="accent4"/>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 name="Group 34">
              <a:extLst>
                <a:ext uri="{FF2B5EF4-FFF2-40B4-BE49-F238E27FC236}">
                  <a16:creationId xmlns:a16="http://schemas.microsoft.com/office/drawing/2014/main" id="{5D657B09-05D7-4685-9FA9-902B3F9DE3DE}"/>
                </a:ext>
              </a:extLst>
            </p:cNvPr>
            <p:cNvGrpSpPr/>
            <p:nvPr/>
          </p:nvGrpSpPr>
          <p:grpSpPr>
            <a:xfrm>
              <a:off x="8316690" y="1944828"/>
              <a:ext cx="294570" cy="498660"/>
              <a:chOff x="4940300" y="1479551"/>
              <a:chExt cx="2305050" cy="3902074"/>
            </a:xfrm>
            <a:solidFill>
              <a:schemeClr val="bg1"/>
            </a:solidFill>
          </p:grpSpPr>
          <p:sp>
            <p:nvSpPr>
              <p:cNvPr id="36" name="Freeform 13">
                <a:extLst>
                  <a:ext uri="{FF2B5EF4-FFF2-40B4-BE49-F238E27FC236}">
                    <a16:creationId xmlns:a16="http://schemas.microsoft.com/office/drawing/2014/main" id="{4724D12F-696D-4BD2-A0A2-DF08F135F2DC}"/>
                  </a:ext>
                </a:extLst>
              </p:cNvPr>
              <p:cNvSpPr>
                <a:spLocks/>
              </p:cNvSpPr>
              <p:nvPr/>
            </p:nvSpPr>
            <p:spPr bwMode="auto">
              <a:xfrm>
                <a:off x="4940300" y="1479551"/>
                <a:ext cx="2305050" cy="3902074"/>
              </a:xfrm>
              <a:custGeom>
                <a:avLst/>
                <a:gdLst>
                  <a:gd name="connsiteX0" fmla="*/ 874713 w 2305050"/>
                  <a:gd name="connsiteY0" fmla="*/ 2093912 h 3902074"/>
                  <a:gd name="connsiteX1" fmla="*/ 874713 w 2305050"/>
                  <a:gd name="connsiteY1" fmla="*/ 2389187 h 3902074"/>
                  <a:gd name="connsiteX2" fmla="*/ 1879601 w 2305050"/>
                  <a:gd name="connsiteY2" fmla="*/ 2389187 h 3902074"/>
                  <a:gd name="connsiteX3" fmla="*/ 1879601 w 2305050"/>
                  <a:gd name="connsiteY3" fmla="*/ 2093912 h 3902074"/>
                  <a:gd name="connsiteX4" fmla="*/ 807347 w 2305050"/>
                  <a:gd name="connsiteY4" fmla="*/ 1958974 h 3902074"/>
                  <a:gd name="connsiteX5" fmla="*/ 1948554 w 2305050"/>
                  <a:gd name="connsiteY5" fmla="*/ 1958974 h 3902074"/>
                  <a:gd name="connsiteX6" fmla="*/ 2016125 w 2305050"/>
                  <a:gd name="connsiteY6" fmla="*/ 2026343 h 3902074"/>
                  <a:gd name="connsiteX7" fmla="*/ 2016125 w 2305050"/>
                  <a:gd name="connsiteY7" fmla="*/ 2456755 h 3902074"/>
                  <a:gd name="connsiteX8" fmla="*/ 1948554 w 2305050"/>
                  <a:gd name="connsiteY8" fmla="*/ 2524124 h 3902074"/>
                  <a:gd name="connsiteX9" fmla="*/ 807347 w 2305050"/>
                  <a:gd name="connsiteY9" fmla="*/ 2524124 h 3902074"/>
                  <a:gd name="connsiteX10" fmla="*/ 739775 w 2305050"/>
                  <a:gd name="connsiteY10" fmla="*/ 2456755 h 3902074"/>
                  <a:gd name="connsiteX11" fmla="*/ 739775 w 2305050"/>
                  <a:gd name="connsiteY11" fmla="*/ 2026343 h 3902074"/>
                  <a:gd name="connsiteX12" fmla="*/ 807347 w 2305050"/>
                  <a:gd name="connsiteY12" fmla="*/ 1958974 h 3902074"/>
                  <a:gd name="connsiteX13" fmla="*/ 382588 w 2305050"/>
                  <a:gd name="connsiteY13" fmla="*/ 1438274 h 3902074"/>
                  <a:gd name="connsiteX14" fmla="*/ 382588 w 2305050"/>
                  <a:gd name="connsiteY14" fmla="*/ 1752599 h 3902074"/>
                  <a:gd name="connsiteX15" fmla="*/ 1879601 w 2305050"/>
                  <a:gd name="connsiteY15" fmla="*/ 1752599 h 3902074"/>
                  <a:gd name="connsiteX16" fmla="*/ 1879601 w 2305050"/>
                  <a:gd name="connsiteY16" fmla="*/ 1438274 h 3902074"/>
                  <a:gd name="connsiteX17" fmla="*/ 315235 w 2305050"/>
                  <a:gd name="connsiteY17" fmla="*/ 1303337 h 3902074"/>
                  <a:gd name="connsiteX18" fmla="*/ 1948540 w 2305050"/>
                  <a:gd name="connsiteY18" fmla="*/ 1303337 h 3902074"/>
                  <a:gd name="connsiteX19" fmla="*/ 2016125 w 2305050"/>
                  <a:gd name="connsiteY19" fmla="*/ 1370745 h 3902074"/>
                  <a:gd name="connsiteX20" fmla="*/ 2016125 w 2305050"/>
                  <a:gd name="connsiteY20" fmla="*/ 1820129 h 3902074"/>
                  <a:gd name="connsiteX21" fmla="*/ 1948540 w 2305050"/>
                  <a:gd name="connsiteY21" fmla="*/ 1887537 h 3902074"/>
                  <a:gd name="connsiteX22" fmla="*/ 315235 w 2305050"/>
                  <a:gd name="connsiteY22" fmla="*/ 1887537 h 3902074"/>
                  <a:gd name="connsiteX23" fmla="*/ 247650 w 2305050"/>
                  <a:gd name="connsiteY23" fmla="*/ 1820129 h 3902074"/>
                  <a:gd name="connsiteX24" fmla="*/ 247650 w 2305050"/>
                  <a:gd name="connsiteY24" fmla="*/ 1370745 h 3902074"/>
                  <a:gd name="connsiteX25" fmla="*/ 315235 w 2305050"/>
                  <a:gd name="connsiteY25" fmla="*/ 1303337 h 3902074"/>
                  <a:gd name="connsiteX26" fmla="*/ 382588 w 2305050"/>
                  <a:gd name="connsiteY26" fmla="*/ 815974 h 3902074"/>
                  <a:gd name="connsiteX27" fmla="*/ 382588 w 2305050"/>
                  <a:gd name="connsiteY27" fmla="*/ 1079499 h 3902074"/>
                  <a:gd name="connsiteX28" fmla="*/ 1879601 w 2305050"/>
                  <a:gd name="connsiteY28" fmla="*/ 1079499 h 3902074"/>
                  <a:gd name="connsiteX29" fmla="*/ 1879601 w 2305050"/>
                  <a:gd name="connsiteY29" fmla="*/ 815974 h 3902074"/>
                  <a:gd name="connsiteX30" fmla="*/ 315235 w 2305050"/>
                  <a:gd name="connsiteY30" fmla="*/ 681037 h 3902074"/>
                  <a:gd name="connsiteX31" fmla="*/ 1948540 w 2305050"/>
                  <a:gd name="connsiteY31" fmla="*/ 681037 h 3902074"/>
                  <a:gd name="connsiteX32" fmla="*/ 2016125 w 2305050"/>
                  <a:gd name="connsiteY32" fmla="*/ 748450 h 3902074"/>
                  <a:gd name="connsiteX33" fmla="*/ 2016125 w 2305050"/>
                  <a:gd name="connsiteY33" fmla="*/ 1145437 h 3902074"/>
                  <a:gd name="connsiteX34" fmla="*/ 1948540 w 2305050"/>
                  <a:gd name="connsiteY34" fmla="*/ 1212850 h 3902074"/>
                  <a:gd name="connsiteX35" fmla="*/ 315235 w 2305050"/>
                  <a:gd name="connsiteY35" fmla="*/ 1212850 h 3902074"/>
                  <a:gd name="connsiteX36" fmla="*/ 247650 w 2305050"/>
                  <a:gd name="connsiteY36" fmla="*/ 1145437 h 3902074"/>
                  <a:gd name="connsiteX37" fmla="*/ 247650 w 2305050"/>
                  <a:gd name="connsiteY37" fmla="*/ 748450 h 3902074"/>
                  <a:gd name="connsiteX38" fmla="*/ 315235 w 2305050"/>
                  <a:gd name="connsiteY38" fmla="*/ 681037 h 3902074"/>
                  <a:gd name="connsiteX39" fmla="*/ 499167 w 2305050"/>
                  <a:gd name="connsiteY39" fmla="*/ 134937 h 3902074"/>
                  <a:gd name="connsiteX40" fmla="*/ 465373 w 2305050"/>
                  <a:gd name="connsiteY40" fmla="*/ 153660 h 3902074"/>
                  <a:gd name="connsiteX41" fmla="*/ 146203 w 2305050"/>
                  <a:gd name="connsiteY41" fmla="*/ 528113 h 3902074"/>
                  <a:gd name="connsiteX42" fmla="*/ 134938 w 2305050"/>
                  <a:gd name="connsiteY42" fmla="*/ 558070 h 3902074"/>
                  <a:gd name="connsiteX43" fmla="*/ 134938 w 2305050"/>
                  <a:gd name="connsiteY43" fmla="*/ 3718458 h 3902074"/>
                  <a:gd name="connsiteX44" fmla="*/ 179997 w 2305050"/>
                  <a:gd name="connsiteY44" fmla="*/ 3767137 h 3902074"/>
                  <a:gd name="connsiteX45" fmla="*/ 425322 w 2305050"/>
                  <a:gd name="connsiteY45" fmla="*/ 3767137 h 3902074"/>
                  <a:gd name="connsiteX46" fmla="*/ 608013 w 2305050"/>
                  <a:gd name="connsiteY46" fmla="*/ 3767137 h 3902074"/>
                  <a:gd name="connsiteX47" fmla="*/ 608013 w 2305050"/>
                  <a:gd name="connsiteY47" fmla="*/ 3667267 h 3902074"/>
                  <a:gd name="connsiteX48" fmla="*/ 608013 w 2305050"/>
                  <a:gd name="connsiteY48" fmla="*/ 2883622 h 3902074"/>
                  <a:gd name="connsiteX49" fmla="*/ 675482 w 2305050"/>
                  <a:gd name="connsiteY49" fmla="*/ 2816224 h 3902074"/>
                  <a:gd name="connsiteX50" fmla="*/ 742951 w 2305050"/>
                  <a:gd name="connsiteY50" fmla="*/ 2883622 h 3902074"/>
                  <a:gd name="connsiteX51" fmla="*/ 742951 w 2305050"/>
                  <a:gd name="connsiteY51" fmla="*/ 3715795 h 3902074"/>
                  <a:gd name="connsiteX52" fmla="*/ 742951 w 2305050"/>
                  <a:gd name="connsiteY52" fmla="*/ 3767137 h 3902074"/>
                  <a:gd name="connsiteX53" fmla="*/ 847725 w 2305050"/>
                  <a:gd name="connsiteY53" fmla="*/ 3767137 h 3902074"/>
                  <a:gd name="connsiteX54" fmla="*/ 847725 w 2305050"/>
                  <a:gd name="connsiteY54" fmla="*/ 3667267 h 3902074"/>
                  <a:gd name="connsiteX55" fmla="*/ 847725 w 2305050"/>
                  <a:gd name="connsiteY55" fmla="*/ 2883622 h 3902074"/>
                  <a:gd name="connsiteX56" fmla="*/ 915194 w 2305050"/>
                  <a:gd name="connsiteY56" fmla="*/ 2816224 h 3902074"/>
                  <a:gd name="connsiteX57" fmla="*/ 982663 w 2305050"/>
                  <a:gd name="connsiteY57" fmla="*/ 2883622 h 3902074"/>
                  <a:gd name="connsiteX58" fmla="*/ 982663 w 2305050"/>
                  <a:gd name="connsiteY58" fmla="*/ 3715795 h 3902074"/>
                  <a:gd name="connsiteX59" fmla="*/ 982663 w 2305050"/>
                  <a:gd name="connsiteY59" fmla="*/ 3767137 h 3902074"/>
                  <a:gd name="connsiteX60" fmla="*/ 1035974 w 2305050"/>
                  <a:gd name="connsiteY60" fmla="*/ 3767137 h 3902074"/>
                  <a:gd name="connsiteX61" fmla="*/ 1089025 w 2305050"/>
                  <a:gd name="connsiteY61" fmla="*/ 3767137 h 3902074"/>
                  <a:gd name="connsiteX62" fmla="*/ 1089025 w 2305050"/>
                  <a:gd name="connsiteY62" fmla="*/ 3667267 h 3902074"/>
                  <a:gd name="connsiteX63" fmla="*/ 1089025 w 2305050"/>
                  <a:gd name="connsiteY63" fmla="*/ 2883622 h 3902074"/>
                  <a:gd name="connsiteX64" fmla="*/ 1156494 w 2305050"/>
                  <a:gd name="connsiteY64" fmla="*/ 2816224 h 3902074"/>
                  <a:gd name="connsiteX65" fmla="*/ 1223963 w 2305050"/>
                  <a:gd name="connsiteY65" fmla="*/ 2883622 h 3902074"/>
                  <a:gd name="connsiteX66" fmla="*/ 1223963 w 2305050"/>
                  <a:gd name="connsiteY66" fmla="*/ 3715795 h 3902074"/>
                  <a:gd name="connsiteX67" fmla="*/ 1223963 w 2305050"/>
                  <a:gd name="connsiteY67" fmla="*/ 3767137 h 3902074"/>
                  <a:gd name="connsiteX68" fmla="*/ 1252122 w 2305050"/>
                  <a:gd name="connsiteY68" fmla="*/ 3767137 h 3902074"/>
                  <a:gd name="connsiteX69" fmla="*/ 1328738 w 2305050"/>
                  <a:gd name="connsiteY69" fmla="*/ 3767137 h 3902074"/>
                  <a:gd name="connsiteX70" fmla="*/ 1328738 w 2305050"/>
                  <a:gd name="connsiteY70" fmla="*/ 3667267 h 3902074"/>
                  <a:gd name="connsiteX71" fmla="*/ 1328738 w 2305050"/>
                  <a:gd name="connsiteY71" fmla="*/ 2883622 h 3902074"/>
                  <a:gd name="connsiteX72" fmla="*/ 1396207 w 2305050"/>
                  <a:gd name="connsiteY72" fmla="*/ 2816224 h 3902074"/>
                  <a:gd name="connsiteX73" fmla="*/ 1463676 w 2305050"/>
                  <a:gd name="connsiteY73" fmla="*/ 2883622 h 3902074"/>
                  <a:gd name="connsiteX74" fmla="*/ 1463676 w 2305050"/>
                  <a:gd name="connsiteY74" fmla="*/ 3715795 h 3902074"/>
                  <a:gd name="connsiteX75" fmla="*/ 1463676 w 2305050"/>
                  <a:gd name="connsiteY75" fmla="*/ 3767137 h 3902074"/>
                  <a:gd name="connsiteX76" fmla="*/ 1493006 w 2305050"/>
                  <a:gd name="connsiteY76" fmla="*/ 3767137 h 3902074"/>
                  <a:gd name="connsiteX77" fmla="*/ 1568450 w 2305050"/>
                  <a:gd name="connsiteY77" fmla="*/ 3767137 h 3902074"/>
                  <a:gd name="connsiteX78" fmla="*/ 1568450 w 2305050"/>
                  <a:gd name="connsiteY78" fmla="*/ 3667267 h 3902074"/>
                  <a:gd name="connsiteX79" fmla="*/ 1568450 w 2305050"/>
                  <a:gd name="connsiteY79" fmla="*/ 2883622 h 3902074"/>
                  <a:gd name="connsiteX80" fmla="*/ 1635919 w 2305050"/>
                  <a:gd name="connsiteY80" fmla="*/ 2816224 h 3902074"/>
                  <a:gd name="connsiteX81" fmla="*/ 1703388 w 2305050"/>
                  <a:gd name="connsiteY81" fmla="*/ 2883622 h 3902074"/>
                  <a:gd name="connsiteX82" fmla="*/ 1703388 w 2305050"/>
                  <a:gd name="connsiteY82" fmla="*/ 3715795 h 3902074"/>
                  <a:gd name="connsiteX83" fmla="*/ 1703388 w 2305050"/>
                  <a:gd name="connsiteY83" fmla="*/ 3767137 h 3902074"/>
                  <a:gd name="connsiteX84" fmla="*/ 1778876 w 2305050"/>
                  <a:gd name="connsiteY84" fmla="*/ 3767137 h 3902074"/>
                  <a:gd name="connsiteX85" fmla="*/ 2125054 w 2305050"/>
                  <a:gd name="connsiteY85" fmla="*/ 3767137 h 3902074"/>
                  <a:gd name="connsiteX86" fmla="*/ 2170113 w 2305050"/>
                  <a:gd name="connsiteY86" fmla="*/ 3718458 h 3902074"/>
                  <a:gd name="connsiteX87" fmla="*/ 2170113 w 2305050"/>
                  <a:gd name="connsiteY87" fmla="*/ 543092 h 3902074"/>
                  <a:gd name="connsiteX88" fmla="*/ 2158848 w 2305050"/>
                  <a:gd name="connsiteY88" fmla="*/ 513135 h 3902074"/>
                  <a:gd name="connsiteX89" fmla="*/ 1813394 w 2305050"/>
                  <a:gd name="connsiteY89" fmla="*/ 149916 h 3902074"/>
                  <a:gd name="connsiteX90" fmla="*/ 1779600 w 2305050"/>
                  <a:gd name="connsiteY90" fmla="*/ 134937 h 3902074"/>
                  <a:gd name="connsiteX91" fmla="*/ 499303 w 2305050"/>
                  <a:gd name="connsiteY91" fmla="*/ 0 h 3902074"/>
                  <a:gd name="connsiteX92" fmla="*/ 1779469 w 2305050"/>
                  <a:gd name="connsiteY92" fmla="*/ 0 h 3902074"/>
                  <a:gd name="connsiteX93" fmla="*/ 1910864 w 2305050"/>
                  <a:gd name="connsiteY93" fmla="*/ 56172 h 3902074"/>
                  <a:gd name="connsiteX94" fmla="*/ 2256246 w 2305050"/>
                  <a:gd name="connsiteY94" fmla="*/ 419416 h 3902074"/>
                  <a:gd name="connsiteX95" fmla="*/ 2305050 w 2305050"/>
                  <a:gd name="connsiteY95" fmla="*/ 542994 h 3902074"/>
                  <a:gd name="connsiteX96" fmla="*/ 2305050 w 2305050"/>
                  <a:gd name="connsiteY96" fmla="*/ 3718579 h 3902074"/>
                  <a:gd name="connsiteX97" fmla="*/ 2124851 w 2305050"/>
                  <a:gd name="connsiteY97" fmla="*/ 3902074 h 3902074"/>
                  <a:gd name="connsiteX98" fmla="*/ 1782543 w 2305050"/>
                  <a:gd name="connsiteY98" fmla="*/ 3902074 h 3902074"/>
                  <a:gd name="connsiteX99" fmla="*/ 1635919 w 2305050"/>
                  <a:gd name="connsiteY99" fmla="*/ 3902074 h 3902074"/>
                  <a:gd name="connsiteX100" fmla="*/ 1627591 w 2305050"/>
                  <a:gd name="connsiteY100" fmla="*/ 3902074 h 3902074"/>
                  <a:gd name="connsiteX101" fmla="*/ 1496094 w 2305050"/>
                  <a:gd name="connsiteY101" fmla="*/ 3902074 h 3902074"/>
                  <a:gd name="connsiteX102" fmla="*/ 1396207 w 2305050"/>
                  <a:gd name="connsiteY102" fmla="*/ 3902074 h 3902074"/>
                  <a:gd name="connsiteX103" fmla="*/ 1372813 w 2305050"/>
                  <a:gd name="connsiteY103" fmla="*/ 3902074 h 3902074"/>
                  <a:gd name="connsiteX104" fmla="*/ 1162883 w 2305050"/>
                  <a:gd name="connsiteY104" fmla="*/ 3902074 h 3902074"/>
                  <a:gd name="connsiteX105" fmla="*/ 1156494 w 2305050"/>
                  <a:gd name="connsiteY105" fmla="*/ 3902074 h 3902074"/>
                  <a:gd name="connsiteX106" fmla="*/ 979158 w 2305050"/>
                  <a:gd name="connsiteY106" fmla="*/ 3902074 h 3902074"/>
                  <a:gd name="connsiteX107" fmla="*/ 915194 w 2305050"/>
                  <a:gd name="connsiteY107" fmla="*/ 3902074 h 3902074"/>
                  <a:gd name="connsiteX108" fmla="*/ 838521 w 2305050"/>
                  <a:gd name="connsiteY108" fmla="*/ 3902074 h 3902074"/>
                  <a:gd name="connsiteX109" fmla="*/ 722639 w 2305050"/>
                  <a:gd name="connsiteY109" fmla="*/ 3902074 h 3902074"/>
                  <a:gd name="connsiteX110" fmla="*/ 675482 w 2305050"/>
                  <a:gd name="connsiteY110" fmla="*/ 3902074 h 3902074"/>
                  <a:gd name="connsiteX111" fmla="*/ 621223 w 2305050"/>
                  <a:gd name="connsiteY111" fmla="*/ 3902074 h 3902074"/>
                  <a:gd name="connsiteX112" fmla="*/ 180200 w 2305050"/>
                  <a:gd name="connsiteY112" fmla="*/ 3902074 h 3902074"/>
                  <a:gd name="connsiteX113" fmla="*/ 0 w 2305050"/>
                  <a:gd name="connsiteY113" fmla="*/ 3718579 h 3902074"/>
                  <a:gd name="connsiteX114" fmla="*/ 0 w 2305050"/>
                  <a:gd name="connsiteY114" fmla="*/ 557973 h 3902074"/>
                  <a:gd name="connsiteX115" fmla="*/ 41296 w 2305050"/>
                  <a:gd name="connsiteY115" fmla="*/ 441885 h 3902074"/>
                  <a:gd name="connsiteX116" fmla="*/ 360399 w 2305050"/>
                  <a:gd name="connsiteY116" fmla="*/ 63662 h 3902074"/>
                  <a:gd name="connsiteX117" fmla="*/ 499303 w 2305050"/>
                  <a:gd name="connsiteY117" fmla="*/ 0 h 390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305050" h="3902074">
                    <a:moveTo>
                      <a:pt x="874713" y="2093912"/>
                    </a:moveTo>
                    <a:lnTo>
                      <a:pt x="874713" y="2389187"/>
                    </a:lnTo>
                    <a:lnTo>
                      <a:pt x="1879601" y="2389187"/>
                    </a:lnTo>
                    <a:lnTo>
                      <a:pt x="1879601" y="2093912"/>
                    </a:lnTo>
                    <a:close/>
                    <a:moveTo>
                      <a:pt x="807347" y="1958974"/>
                    </a:moveTo>
                    <a:cubicBezTo>
                      <a:pt x="1948554" y="1958974"/>
                      <a:pt x="1948554" y="1958974"/>
                      <a:pt x="1948554" y="1958974"/>
                    </a:cubicBezTo>
                    <a:cubicBezTo>
                      <a:pt x="1986093" y="1958974"/>
                      <a:pt x="2016125" y="1988916"/>
                      <a:pt x="2016125" y="2026343"/>
                    </a:cubicBezTo>
                    <a:cubicBezTo>
                      <a:pt x="2016125" y="2456755"/>
                      <a:pt x="2016125" y="2456755"/>
                      <a:pt x="2016125" y="2456755"/>
                    </a:cubicBezTo>
                    <a:cubicBezTo>
                      <a:pt x="2016125" y="2494182"/>
                      <a:pt x="1986093" y="2524124"/>
                      <a:pt x="1948554" y="2524124"/>
                    </a:cubicBezTo>
                    <a:cubicBezTo>
                      <a:pt x="807347" y="2524124"/>
                      <a:pt x="807347" y="2524124"/>
                      <a:pt x="807347" y="2524124"/>
                    </a:cubicBezTo>
                    <a:cubicBezTo>
                      <a:pt x="769807" y="2524124"/>
                      <a:pt x="739775" y="2494182"/>
                      <a:pt x="739775" y="2456755"/>
                    </a:cubicBezTo>
                    <a:cubicBezTo>
                      <a:pt x="739775" y="2026343"/>
                      <a:pt x="739775" y="2026343"/>
                      <a:pt x="739775" y="2026343"/>
                    </a:cubicBezTo>
                    <a:cubicBezTo>
                      <a:pt x="739775" y="1988916"/>
                      <a:pt x="769807" y="1958974"/>
                      <a:pt x="807347" y="1958974"/>
                    </a:cubicBezTo>
                    <a:close/>
                    <a:moveTo>
                      <a:pt x="382588" y="1438274"/>
                    </a:moveTo>
                    <a:lnTo>
                      <a:pt x="382588" y="1752599"/>
                    </a:lnTo>
                    <a:lnTo>
                      <a:pt x="1879601" y="1752599"/>
                    </a:lnTo>
                    <a:lnTo>
                      <a:pt x="1879601" y="1438274"/>
                    </a:lnTo>
                    <a:close/>
                    <a:moveTo>
                      <a:pt x="315235" y="1303337"/>
                    </a:moveTo>
                    <a:cubicBezTo>
                      <a:pt x="1948540" y="1303337"/>
                      <a:pt x="1948540" y="1303337"/>
                      <a:pt x="1948540" y="1303337"/>
                    </a:cubicBezTo>
                    <a:cubicBezTo>
                      <a:pt x="1986087" y="1303337"/>
                      <a:pt x="2016125" y="1333296"/>
                      <a:pt x="2016125" y="1370745"/>
                    </a:cubicBezTo>
                    <a:cubicBezTo>
                      <a:pt x="2016125" y="1820129"/>
                      <a:pt x="2016125" y="1820129"/>
                      <a:pt x="2016125" y="1820129"/>
                    </a:cubicBezTo>
                    <a:cubicBezTo>
                      <a:pt x="2016125" y="1857578"/>
                      <a:pt x="1986087" y="1887537"/>
                      <a:pt x="1948540" y="1887537"/>
                    </a:cubicBezTo>
                    <a:cubicBezTo>
                      <a:pt x="315235" y="1887537"/>
                      <a:pt x="315235" y="1887537"/>
                      <a:pt x="315235" y="1887537"/>
                    </a:cubicBezTo>
                    <a:cubicBezTo>
                      <a:pt x="277688" y="1887537"/>
                      <a:pt x="247650" y="1857578"/>
                      <a:pt x="247650" y="1820129"/>
                    </a:cubicBezTo>
                    <a:cubicBezTo>
                      <a:pt x="247650" y="1370745"/>
                      <a:pt x="247650" y="1370745"/>
                      <a:pt x="247650" y="1370745"/>
                    </a:cubicBezTo>
                    <a:cubicBezTo>
                      <a:pt x="247650" y="1333296"/>
                      <a:pt x="277688" y="1303337"/>
                      <a:pt x="315235" y="1303337"/>
                    </a:cubicBezTo>
                    <a:close/>
                    <a:moveTo>
                      <a:pt x="382588" y="815974"/>
                    </a:moveTo>
                    <a:lnTo>
                      <a:pt x="382588" y="1079499"/>
                    </a:lnTo>
                    <a:lnTo>
                      <a:pt x="1879601" y="1079499"/>
                    </a:lnTo>
                    <a:lnTo>
                      <a:pt x="1879601" y="815974"/>
                    </a:lnTo>
                    <a:close/>
                    <a:moveTo>
                      <a:pt x="315235" y="681037"/>
                    </a:moveTo>
                    <a:cubicBezTo>
                      <a:pt x="1948540" y="681037"/>
                      <a:pt x="1948540" y="681037"/>
                      <a:pt x="1948540" y="681037"/>
                    </a:cubicBezTo>
                    <a:cubicBezTo>
                      <a:pt x="1986087" y="681037"/>
                      <a:pt x="2016125" y="710998"/>
                      <a:pt x="2016125" y="748450"/>
                    </a:cubicBezTo>
                    <a:cubicBezTo>
                      <a:pt x="2016125" y="1145437"/>
                      <a:pt x="2016125" y="1145437"/>
                      <a:pt x="2016125" y="1145437"/>
                    </a:cubicBezTo>
                    <a:cubicBezTo>
                      <a:pt x="2016125" y="1182889"/>
                      <a:pt x="1986087" y="1212850"/>
                      <a:pt x="1948540" y="1212850"/>
                    </a:cubicBezTo>
                    <a:cubicBezTo>
                      <a:pt x="315235" y="1212850"/>
                      <a:pt x="315235" y="1212850"/>
                      <a:pt x="315235" y="1212850"/>
                    </a:cubicBezTo>
                    <a:cubicBezTo>
                      <a:pt x="277688" y="1212850"/>
                      <a:pt x="247650" y="1182889"/>
                      <a:pt x="247650" y="1145437"/>
                    </a:cubicBezTo>
                    <a:cubicBezTo>
                      <a:pt x="247650" y="748450"/>
                      <a:pt x="247650" y="748450"/>
                      <a:pt x="247650" y="748450"/>
                    </a:cubicBezTo>
                    <a:cubicBezTo>
                      <a:pt x="247650" y="710998"/>
                      <a:pt x="277688" y="681037"/>
                      <a:pt x="315235" y="681037"/>
                    </a:cubicBezTo>
                    <a:close/>
                    <a:moveTo>
                      <a:pt x="499167" y="134937"/>
                    </a:moveTo>
                    <a:cubicBezTo>
                      <a:pt x="484147" y="134937"/>
                      <a:pt x="472882" y="142426"/>
                      <a:pt x="465373" y="153660"/>
                    </a:cubicBezTo>
                    <a:cubicBezTo>
                      <a:pt x="146203" y="528113"/>
                      <a:pt x="146203" y="528113"/>
                      <a:pt x="146203" y="528113"/>
                    </a:cubicBezTo>
                    <a:cubicBezTo>
                      <a:pt x="138693" y="539347"/>
                      <a:pt x="134938" y="550581"/>
                      <a:pt x="134938" y="558070"/>
                    </a:cubicBezTo>
                    <a:cubicBezTo>
                      <a:pt x="134938" y="3718458"/>
                      <a:pt x="134938" y="3718458"/>
                      <a:pt x="134938" y="3718458"/>
                    </a:cubicBezTo>
                    <a:cubicBezTo>
                      <a:pt x="134938" y="3744670"/>
                      <a:pt x="153713" y="3767137"/>
                      <a:pt x="179997" y="3767137"/>
                    </a:cubicBezTo>
                    <a:cubicBezTo>
                      <a:pt x="265473" y="3767137"/>
                      <a:pt x="347193" y="3767137"/>
                      <a:pt x="425322" y="3767137"/>
                    </a:cubicBezTo>
                    <a:lnTo>
                      <a:pt x="608013" y="3767137"/>
                    </a:lnTo>
                    <a:lnTo>
                      <a:pt x="608013" y="3667267"/>
                    </a:lnTo>
                    <a:cubicBezTo>
                      <a:pt x="608013" y="2883622"/>
                      <a:pt x="608013" y="2883622"/>
                      <a:pt x="608013" y="2883622"/>
                    </a:cubicBezTo>
                    <a:cubicBezTo>
                      <a:pt x="608013" y="2846179"/>
                      <a:pt x="637999" y="2816224"/>
                      <a:pt x="675482" y="2816224"/>
                    </a:cubicBezTo>
                    <a:cubicBezTo>
                      <a:pt x="712965" y="2816224"/>
                      <a:pt x="742951" y="2846179"/>
                      <a:pt x="742951" y="2883622"/>
                    </a:cubicBezTo>
                    <a:cubicBezTo>
                      <a:pt x="742951" y="3359149"/>
                      <a:pt x="742951" y="3596913"/>
                      <a:pt x="742951" y="3715795"/>
                    </a:cubicBezTo>
                    <a:lnTo>
                      <a:pt x="742951" y="3767137"/>
                    </a:lnTo>
                    <a:lnTo>
                      <a:pt x="847725" y="3767137"/>
                    </a:lnTo>
                    <a:lnTo>
                      <a:pt x="847725" y="3667267"/>
                    </a:lnTo>
                    <a:cubicBezTo>
                      <a:pt x="847725" y="2883622"/>
                      <a:pt x="847725" y="2883622"/>
                      <a:pt x="847725" y="2883622"/>
                    </a:cubicBezTo>
                    <a:cubicBezTo>
                      <a:pt x="847725" y="2846179"/>
                      <a:pt x="877711" y="2816224"/>
                      <a:pt x="915194" y="2816224"/>
                    </a:cubicBezTo>
                    <a:cubicBezTo>
                      <a:pt x="952677" y="2816224"/>
                      <a:pt x="982663" y="2846179"/>
                      <a:pt x="982663" y="2883622"/>
                    </a:cubicBezTo>
                    <a:cubicBezTo>
                      <a:pt x="982663" y="3359149"/>
                      <a:pt x="982663" y="3596913"/>
                      <a:pt x="982663" y="3715795"/>
                    </a:cubicBezTo>
                    <a:lnTo>
                      <a:pt x="982663" y="3767137"/>
                    </a:lnTo>
                    <a:lnTo>
                      <a:pt x="1035974" y="3767137"/>
                    </a:lnTo>
                    <a:lnTo>
                      <a:pt x="1089025" y="3767137"/>
                    </a:lnTo>
                    <a:lnTo>
                      <a:pt x="1089025" y="3667267"/>
                    </a:lnTo>
                    <a:cubicBezTo>
                      <a:pt x="1089025" y="2883622"/>
                      <a:pt x="1089025" y="2883622"/>
                      <a:pt x="1089025" y="2883622"/>
                    </a:cubicBezTo>
                    <a:cubicBezTo>
                      <a:pt x="1089025" y="2846179"/>
                      <a:pt x="1119011" y="2816224"/>
                      <a:pt x="1156494" y="2816224"/>
                    </a:cubicBezTo>
                    <a:cubicBezTo>
                      <a:pt x="1193977" y="2816224"/>
                      <a:pt x="1223963" y="2846179"/>
                      <a:pt x="1223963" y="2883622"/>
                    </a:cubicBezTo>
                    <a:cubicBezTo>
                      <a:pt x="1223963" y="3359149"/>
                      <a:pt x="1223963" y="3596913"/>
                      <a:pt x="1223963" y="3715795"/>
                    </a:cubicBezTo>
                    <a:lnTo>
                      <a:pt x="1223963" y="3767137"/>
                    </a:lnTo>
                    <a:lnTo>
                      <a:pt x="1252122" y="3767137"/>
                    </a:lnTo>
                    <a:lnTo>
                      <a:pt x="1328738" y="3767137"/>
                    </a:lnTo>
                    <a:lnTo>
                      <a:pt x="1328738" y="3667267"/>
                    </a:lnTo>
                    <a:cubicBezTo>
                      <a:pt x="1328738" y="2883622"/>
                      <a:pt x="1328738" y="2883622"/>
                      <a:pt x="1328738" y="2883622"/>
                    </a:cubicBezTo>
                    <a:cubicBezTo>
                      <a:pt x="1328738" y="2846179"/>
                      <a:pt x="1358724" y="2816224"/>
                      <a:pt x="1396207" y="2816224"/>
                    </a:cubicBezTo>
                    <a:cubicBezTo>
                      <a:pt x="1433690" y="2816224"/>
                      <a:pt x="1463676" y="2846179"/>
                      <a:pt x="1463676" y="2883622"/>
                    </a:cubicBezTo>
                    <a:cubicBezTo>
                      <a:pt x="1463676" y="3359149"/>
                      <a:pt x="1463676" y="3596913"/>
                      <a:pt x="1463676" y="3715795"/>
                    </a:cubicBezTo>
                    <a:lnTo>
                      <a:pt x="1463676" y="3767137"/>
                    </a:lnTo>
                    <a:lnTo>
                      <a:pt x="1493006" y="3767137"/>
                    </a:lnTo>
                    <a:lnTo>
                      <a:pt x="1568450" y="3767137"/>
                    </a:lnTo>
                    <a:lnTo>
                      <a:pt x="1568450" y="3667267"/>
                    </a:lnTo>
                    <a:cubicBezTo>
                      <a:pt x="1568450" y="2883622"/>
                      <a:pt x="1568450" y="2883622"/>
                      <a:pt x="1568450" y="2883622"/>
                    </a:cubicBezTo>
                    <a:cubicBezTo>
                      <a:pt x="1568450" y="2846179"/>
                      <a:pt x="1598436" y="2816224"/>
                      <a:pt x="1635919" y="2816224"/>
                    </a:cubicBezTo>
                    <a:cubicBezTo>
                      <a:pt x="1673402" y="2816224"/>
                      <a:pt x="1703388" y="2846179"/>
                      <a:pt x="1703388" y="2883622"/>
                    </a:cubicBezTo>
                    <a:cubicBezTo>
                      <a:pt x="1703388" y="3359149"/>
                      <a:pt x="1703388" y="3596913"/>
                      <a:pt x="1703388" y="3715795"/>
                    </a:cubicBezTo>
                    <a:lnTo>
                      <a:pt x="1703388" y="3767137"/>
                    </a:lnTo>
                    <a:lnTo>
                      <a:pt x="1778876" y="3767137"/>
                    </a:lnTo>
                    <a:cubicBezTo>
                      <a:pt x="2125054" y="3767137"/>
                      <a:pt x="2125054" y="3767137"/>
                      <a:pt x="2125054" y="3767137"/>
                    </a:cubicBezTo>
                    <a:cubicBezTo>
                      <a:pt x="2151339" y="3767137"/>
                      <a:pt x="2170113" y="3744670"/>
                      <a:pt x="2170113" y="3718458"/>
                    </a:cubicBezTo>
                    <a:cubicBezTo>
                      <a:pt x="2170113" y="543092"/>
                      <a:pt x="2170113" y="543092"/>
                      <a:pt x="2170113" y="543092"/>
                    </a:cubicBezTo>
                    <a:cubicBezTo>
                      <a:pt x="2170113" y="531858"/>
                      <a:pt x="2166358" y="520624"/>
                      <a:pt x="2158848" y="513135"/>
                    </a:cubicBezTo>
                    <a:cubicBezTo>
                      <a:pt x="1813394" y="149916"/>
                      <a:pt x="1813394" y="149916"/>
                      <a:pt x="1813394" y="149916"/>
                    </a:cubicBezTo>
                    <a:cubicBezTo>
                      <a:pt x="1805884" y="142426"/>
                      <a:pt x="1790865" y="134937"/>
                      <a:pt x="1779600" y="134937"/>
                    </a:cubicBezTo>
                    <a:close/>
                    <a:moveTo>
                      <a:pt x="499303" y="0"/>
                    </a:moveTo>
                    <a:cubicBezTo>
                      <a:pt x="1779469" y="0"/>
                      <a:pt x="1779469" y="0"/>
                      <a:pt x="1779469" y="0"/>
                    </a:cubicBezTo>
                    <a:cubicBezTo>
                      <a:pt x="1828273" y="0"/>
                      <a:pt x="1877077" y="22468"/>
                      <a:pt x="1910864" y="56172"/>
                    </a:cubicBezTo>
                    <a:cubicBezTo>
                      <a:pt x="2256246" y="419416"/>
                      <a:pt x="2256246" y="419416"/>
                      <a:pt x="2256246" y="419416"/>
                    </a:cubicBezTo>
                    <a:cubicBezTo>
                      <a:pt x="2290034" y="453119"/>
                      <a:pt x="2305050" y="498057"/>
                      <a:pt x="2305050" y="542994"/>
                    </a:cubicBezTo>
                    <a:cubicBezTo>
                      <a:pt x="2305050" y="3718579"/>
                      <a:pt x="2305050" y="3718579"/>
                      <a:pt x="2305050" y="3718579"/>
                    </a:cubicBezTo>
                    <a:cubicBezTo>
                      <a:pt x="2305050" y="3819689"/>
                      <a:pt x="2226213" y="3902074"/>
                      <a:pt x="2124851" y="3902074"/>
                    </a:cubicBezTo>
                    <a:cubicBezTo>
                      <a:pt x="2003311" y="3902074"/>
                      <a:pt x="1889366" y="3902074"/>
                      <a:pt x="1782543" y="3902074"/>
                    </a:cubicBezTo>
                    <a:lnTo>
                      <a:pt x="1635919" y="3902074"/>
                    </a:lnTo>
                    <a:lnTo>
                      <a:pt x="1627591" y="3902074"/>
                    </a:lnTo>
                    <a:cubicBezTo>
                      <a:pt x="1582360" y="3902074"/>
                      <a:pt x="1538542" y="3902074"/>
                      <a:pt x="1496094" y="3902074"/>
                    </a:cubicBezTo>
                    <a:lnTo>
                      <a:pt x="1396207" y="3902074"/>
                    </a:lnTo>
                    <a:lnTo>
                      <a:pt x="1372813" y="3902074"/>
                    </a:lnTo>
                    <a:cubicBezTo>
                      <a:pt x="1298275" y="3902074"/>
                      <a:pt x="1228395" y="3902074"/>
                      <a:pt x="1162883" y="3902074"/>
                    </a:cubicBezTo>
                    <a:lnTo>
                      <a:pt x="1156494" y="3902074"/>
                    </a:lnTo>
                    <a:lnTo>
                      <a:pt x="979158" y="3902074"/>
                    </a:lnTo>
                    <a:lnTo>
                      <a:pt x="915194" y="3902074"/>
                    </a:lnTo>
                    <a:lnTo>
                      <a:pt x="838521" y="3902074"/>
                    </a:lnTo>
                    <a:cubicBezTo>
                      <a:pt x="797376" y="3902074"/>
                      <a:pt x="758802" y="3902074"/>
                      <a:pt x="722639" y="3902074"/>
                    </a:cubicBezTo>
                    <a:lnTo>
                      <a:pt x="675482" y="3902074"/>
                    </a:lnTo>
                    <a:lnTo>
                      <a:pt x="621223" y="3902074"/>
                    </a:lnTo>
                    <a:cubicBezTo>
                      <a:pt x="180200" y="3902074"/>
                      <a:pt x="180200" y="3902074"/>
                      <a:pt x="180200" y="3902074"/>
                    </a:cubicBezTo>
                    <a:cubicBezTo>
                      <a:pt x="78837" y="3902074"/>
                      <a:pt x="0" y="3819689"/>
                      <a:pt x="0" y="3718579"/>
                    </a:cubicBezTo>
                    <a:cubicBezTo>
                      <a:pt x="0" y="557973"/>
                      <a:pt x="0" y="557973"/>
                      <a:pt x="0" y="557973"/>
                    </a:cubicBezTo>
                    <a:cubicBezTo>
                      <a:pt x="0" y="516781"/>
                      <a:pt x="15017" y="475588"/>
                      <a:pt x="41296" y="441885"/>
                    </a:cubicBezTo>
                    <a:cubicBezTo>
                      <a:pt x="360399" y="63662"/>
                      <a:pt x="360399" y="63662"/>
                      <a:pt x="360399" y="63662"/>
                    </a:cubicBezTo>
                    <a:cubicBezTo>
                      <a:pt x="394186" y="26214"/>
                      <a:pt x="446744" y="0"/>
                      <a:pt x="499303" y="0"/>
                    </a:cubicBezTo>
                    <a:close/>
                  </a:path>
                </a:pathLst>
              </a:custGeom>
              <a:solidFill>
                <a:schemeClr val="bg1"/>
              </a:solidFill>
              <a:ln w="6350">
                <a:solidFill>
                  <a:schemeClr val="bg1"/>
                </a:solidFill>
                <a:round/>
                <a:headEnd/>
                <a:tailEnd/>
              </a:ln>
              <a:extLst/>
            </p:spPr>
            <p:txBody>
              <a:bodyPr vert="horz" wrap="square" lIns="91440" tIns="45720" rIns="91440" bIns="4572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Freeform 14">
                <a:extLst>
                  <a:ext uri="{FF2B5EF4-FFF2-40B4-BE49-F238E27FC236}">
                    <a16:creationId xmlns:a16="http://schemas.microsoft.com/office/drawing/2014/main" id="{B75293A9-31DD-4EDA-AFAC-153A9B63F8EC}"/>
                  </a:ext>
                </a:extLst>
              </p:cNvPr>
              <p:cNvSpPr>
                <a:spLocks noChangeArrowheads="1"/>
              </p:cNvSpPr>
              <p:nvPr/>
            </p:nvSpPr>
            <p:spPr bwMode="auto">
              <a:xfrm>
                <a:off x="5191125" y="3505200"/>
                <a:ext cx="401638" cy="401638"/>
              </a:xfrm>
              <a:custGeom>
                <a:avLst/>
                <a:gdLst>
                  <a:gd name="connsiteX0" fmla="*/ 200820 w 401638"/>
                  <a:gd name="connsiteY0" fmla="*/ 134938 h 401638"/>
                  <a:gd name="connsiteX1" fmla="*/ 134938 w 401638"/>
                  <a:gd name="connsiteY1" fmla="*/ 200820 h 401638"/>
                  <a:gd name="connsiteX2" fmla="*/ 200820 w 401638"/>
                  <a:gd name="connsiteY2" fmla="*/ 266702 h 401638"/>
                  <a:gd name="connsiteX3" fmla="*/ 266702 w 401638"/>
                  <a:gd name="connsiteY3" fmla="*/ 200820 h 401638"/>
                  <a:gd name="connsiteX4" fmla="*/ 200820 w 401638"/>
                  <a:gd name="connsiteY4" fmla="*/ 134938 h 401638"/>
                  <a:gd name="connsiteX5" fmla="*/ 200819 w 401638"/>
                  <a:gd name="connsiteY5" fmla="*/ 0 h 401638"/>
                  <a:gd name="connsiteX6" fmla="*/ 401638 w 401638"/>
                  <a:gd name="connsiteY6" fmla="*/ 200819 h 401638"/>
                  <a:gd name="connsiteX7" fmla="*/ 200819 w 401638"/>
                  <a:gd name="connsiteY7" fmla="*/ 401638 h 401638"/>
                  <a:gd name="connsiteX8" fmla="*/ 0 w 401638"/>
                  <a:gd name="connsiteY8" fmla="*/ 200819 h 401638"/>
                  <a:gd name="connsiteX9" fmla="*/ 200819 w 401638"/>
                  <a:gd name="connsiteY9" fmla="*/ 0 h 401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638" h="401638">
                    <a:moveTo>
                      <a:pt x="200820" y="134938"/>
                    </a:moveTo>
                    <a:cubicBezTo>
                      <a:pt x="164434" y="134938"/>
                      <a:pt x="134938" y="164434"/>
                      <a:pt x="134938" y="200820"/>
                    </a:cubicBezTo>
                    <a:cubicBezTo>
                      <a:pt x="134938" y="237206"/>
                      <a:pt x="164434" y="266702"/>
                      <a:pt x="200820" y="266702"/>
                    </a:cubicBezTo>
                    <a:cubicBezTo>
                      <a:pt x="237206" y="266702"/>
                      <a:pt x="266702" y="237206"/>
                      <a:pt x="266702" y="200820"/>
                    </a:cubicBezTo>
                    <a:cubicBezTo>
                      <a:pt x="266702" y="164434"/>
                      <a:pt x="237206" y="134938"/>
                      <a:pt x="200820" y="134938"/>
                    </a:cubicBezTo>
                    <a:close/>
                    <a:moveTo>
                      <a:pt x="200819" y="0"/>
                    </a:moveTo>
                    <a:cubicBezTo>
                      <a:pt x="311728" y="0"/>
                      <a:pt x="401638" y="89910"/>
                      <a:pt x="401638" y="200819"/>
                    </a:cubicBezTo>
                    <a:cubicBezTo>
                      <a:pt x="401638" y="311728"/>
                      <a:pt x="311728" y="401638"/>
                      <a:pt x="200819" y="401638"/>
                    </a:cubicBezTo>
                    <a:cubicBezTo>
                      <a:pt x="89910" y="401638"/>
                      <a:pt x="0" y="311728"/>
                      <a:pt x="0" y="200819"/>
                    </a:cubicBezTo>
                    <a:cubicBezTo>
                      <a:pt x="0" y="89910"/>
                      <a:pt x="89910" y="0"/>
                      <a:pt x="200819" y="0"/>
                    </a:cubicBezTo>
                    <a:close/>
                  </a:path>
                </a:pathLst>
              </a:custGeom>
              <a:grpFill/>
              <a:ln w="6350">
                <a:solidFill>
                  <a:srgbClr val="5C2D91"/>
                </a:solidFill>
                <a:round/>
                <a:headEnd/>
                <a:tailEnd/>
              </a:ln>
              <a:extLst/>
            </p:spPr>
            <p:txBody>
              <a:bodyPr vert="horz" wrap="square" lIns="91440" tIns="45720" rIns="91440" bIns="4572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sp>
        <p:nvSpPr>
          <p:cNvPr id="41" name="TextBox 40"/>
          <p:cNvSpPr txBox="1"/>
          <p:nvPr/>
        </p:nvSpPr>
        <p:spPr>
          <a:xfrm>
            <a:off x="852931" y="4924128"/>
            <a:ext cx="1440384" cy="899055"/>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4400" b="0" i="0" u="none" strike="noStrike" kern="1200" cap="none" spc="0" normalizeH="0" baseline="0" noProof="0" dirty="0">
                <a:ln>
                  <a:noFill/>
                </a:ln>
                <a:solidFill>
                  <a:srgbClr val="68217A"/>
                </a:solidFill>
                <a:effectLst/>
                <a:uLnTx/>
                <a:uFillTx/>
                <a:latin typeface="Segoe UI Light" panose="020B0502040204020203" pitchFamily="34" charset="0"/>
                <a:ea typeface="+mn-ea"/>
                <a:cs typeface="Segoe UI Light" panose="020B0502040204020203" pitchFamily="34" charset="0"/>
              </a:rPr>
              <a:t>80%</a:t>
            </a:r>
          </a:p>
        </p:txBody>
      </p:sp>
      <p:sp>
        <p:nvSpPr>
          <p:cNvPr id="43" name="Rectangle 42"/>
          <p:cNvSpPr/>
          <p:nvPr/>
        </p:nvSpPr>
        <p:spPr>
          <a:xfrm>
            <a:off x="2205321" y="5104803"/>
            <a:ext cx="1947983" cy="290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0">
                      <a:srgbClr val="353535"/>
                    </a:gs>
                    <a:gs pos="100000">
                      <a:srgbClr val="353535"/>
                    </a:gs>
                  </a:gsLst>
                  <a:lin ang="5400000" scaled="1"/>
                </a:gradFill>
                <a:effectLst/>
                <a:uLnTx/>
                <a:uFillTx/>
                <a:latin typeface="Segoe UI"/>
                <a:ea typeface="+mn-ea"/>
                <a:cs typeface="Segoe UI Semibold" panose="020B0702040204020203" pitchFamily="34" charset="0"/>
              </a:rPr>
              <a:t>Global IT budgets </a:t>
            </a:r>
            <a:r>
              <a:rPr kumimoji="0" lang="en-US" sz="140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a:ea typeface="+mn-ea"/>
                <a:cs typeface="Segoe UI Semibold" panose="020B0702040204020203" pitchFamily="34" charset="0"/>
              </a:rPr>
              <a:t>dedicated to maintenance</a:t>
            </a:r>
          </a:p>
        </p:txBody>
      </p:sp>
      <p:sp>
        <p:nvSpPr>
          <p:cNvPr id="44" name="TextBox 43"/>
          <p:cNvSpPr txBox="1"/>
          <p:nvPr/>
        </p:nvSpPr>
        <p:spPr>
          <a:xfrm>
            <a:off x="4845117" y="4929749"/>
            <a:ext cx="1440384" cy="899055"/>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4400" b="0" i="0" u="none" strike="noStrike" kern="1200" cap="none" spc="0" normalizeH="0" baseline="0" noProof="0" dirty="0">
                <a:ln>
                  <a:noFill/>
                </a:ln>
                <a:solidFill>
                  <a:srgbClr val="68217A"/>
                </a:solidFill>
                <a:effectLst/>
                <a:uLnTx/>
                <a:uFillTx/>
                <a:latin typeface="Segoe UI Light" panose="020B0502040204020203" pitchFamily="34" charset="0"/>
                <a:ea typeface="+mn-ea"/>
                <a:cs typeface="Segoe UI Light" panose="020B0502040204020203" pitchFamily="34" charset="0"/>
              </a:rPr>
              <a:t>28%</a:t>
            </a:r>
          </a:p>
        </p:txBody>
      </p:sp>
      <p:sp>
        <p:nvSpPr>
          <p:cNvPr id="45" name="Rectangle 44"/>
          <p:cNvSpPr/>
          <p:nvPr/>
        </p:nvSpPr>
        <p:spPr>
          <a:xfrm>
            <a:off x="6267097" y="5061009"/>
            <a:ext cx="1424612" cy="4488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0">
                      <a:srgbClr val="353535"/>
                    </a:gs>
                    <a:gs pos="100000">
                      <a:srgbClr val="353535"/>
                    </a:gs>
                  </a:gsLst>
                  <a:lin ang="5400000" scaled="1"/>
                </a:gradFill>
                <a:effectLst/>
                <a:uLnTx/>
                <a:uFillTx/>
                <a:latin typeface="Segoe UI"/>
                <a:ea typeface="+mn-ea"/>
                <a:cs typeface="Segoe UI Semibold" panose="020B0702040204020203" pitchFamily="34" charset="0"/>
              </a:rPr>
              <a:t>Time spent on     </a:t>
            </a:r>
            <a:r>
              <a:rPr kumimoji="0" lang="en-US" sz="140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a:ea typeface="+mn-ea"/>
                <a:cs typeface="Segoe UI Semibold" panose="020B0702040204020203" pitchFamily="34" charset="0"/>
              </a:rPr>
              <a:t>administrative tasks</a:t>
            </a:r>
          </a:p>
        </p:txBody>
      </p:sp>
      <p:sp>
        <p:nvSpPr>
          <p:cNvPr id="46" name="TextBox 45"/>
          <p:cNvSpPr txBox="1"/>
          <p:nvPr/>
        </p:nvSpPr>
        <p:spPr>
          <a:xfrm>
            <a:off x="8628612" y="4929750"/>
            <a:ext cx="1440384" cy="899055"/>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4400" b="0" i="0" u="none" strike="noStrike" kern="1200" cap="none" spc="0" normalizeH="0" baseline="0" noProof="0" dirty="0">
                <a:ln>
                  <a:noFill/>
                </a:ln>
                <a:solidFill>
                  <a:srgbClr val="68217A"/>
                </a:solidFill>
                <a:effectLst/>
                <a:uLnTx/>
                <a:uFillTx/>
                <a:latin typeface="Segoe UI Light" panose="020B0502040204020203" pitchFamily="34" charset="0"/>
                <a:ea typeface="+mn-ea"/>
                <a:cs typeface="Segoe UI Light" panose="020B0502040204020203" pitchFamily="34" charset="0"/>
              </a:rPr>
              <a:t>40%</a:t>
            </a:r>
          </a:p>
        </p:txBody>
      </p:sp>
      <p:sp>
        <p:nvSpPr>
          <p:cNvPr id="48" name="Rectangle 47"/>
          <p:cNvSpPr/>
          <p:nvPr/>
        </p:nvSpPr>
        <p:spPr>
          <a:xfrm>
            <a:off x="9885744" y="5071895"/>
            <a:ext cx="1740200" cy="8872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0">
                      <a:srgbClr val="353535"/>
                    </a:gs>
                    <a:gs pos="100000">
                      <a:srgbClr val="353535"/>
                    </a:gs>
                  </a:gsLst>
                  <a:lin ang="5400000" scaled="1"/>
                </a:gradFill>
                <a:effectLst/>
                <a:uLnTx/>
                <a:uFillTx/>
                <a:latin typeface="Segoe UI"/>
                <a:ea typeface="+mn-ea"/>
                <a:cs typeface="Segoe UI Semibold" panose="020B0702040204020203" pitchFamily="34" charset="0"/>
              </a:rPr>
              <a:t>Increase of data breach incidents  </a:t>
            </a:r>
            <a:r>
              <a:rPr kumimoji="0" lang="en-US" sz="140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a:ea typeface="+mn-ea"/>
                <a:cs typeface="Segoe UI Semibold" panose="020B0702040204020203" pitchFamily="34" charset="0"/>
              </a:rPr>
              <a:t>in 2016</a:t>
            </a:r>
          </a:p>
        </p:txBody>
      </p:sp>
    </p:spTree>
    <p:extLst>
      <p:ext uri="{BB962C8B-B14F-4D97-AF65-F5344CB8AC3E}">
        <p14:creationId xmlns:p14="http://schemas.microsoft.com/office/powerpoint/2010/main" val="3268341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p:cNvSpPr/>
          <p:nvPr/>
        </p:nvSpPr>
        <p:spPr bwMode="auto">
          <a:xfrm>
            <a:off x="4172078" y="1621921"/>
            <a:ext cx="3854627" cy="448212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p:cNvSpPr/>
          <p:nvPr/>
        </p:nvSpPr>
        <p:spPr bwMode="auto">
          <a:xfrm>
            <a:off x="8087407" y="1626141"/>
            <a:ext cx="3854627" cy="448212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algn="ctr" defTabSz="930532">
              <a:spcAft>
                <a:spcPts val="1197"/>
              </a:spcAft>
              <a:defRPr/>
            </a:pPr>
            <a:r>
              <a:rPr lang="en-US" sz="1568" kern="0" dirty="0">
                <a:gradFill>
                  <a:gsLst>
                    <a:gs pos="2917">
                      <a:srgbClr val="0078D7"/>
                    </a:gs>
                    <a:gs pos="30000">
                      <a:srgbClr val="0078D7"/>
                    </a:gs>
                  </a:gsLst>
                  <a:lin ang="5400000" scaled="0"/>
                </a:gradFill>
                <a:latin typeface="Segoe UI"/>
                <a:cs typeface="Segoe UI Semilight" panose="020B0402040204020203" pitchFamily="34" charset="0"/>
              </a:rPr>
              <a:t>Customer Engagement Innovator with rich mobile app</a:t>
            </a:r>
          </a:p>
        </p:txBody>
      </p:sp>
      <p:sp>
        <p:nvSpPr>
          <p:cNvPr id="27" name="Rectangle 26"/>
          <p:cNvSpPr/>
          <p:nvPr/>
        </p:nvSpPr>
        <p:spPr bwMode="gray">
          <a:xfrm>
            <a:off x="8677268" y="1850973"/>
            <a:ext cx="3166552" cy="54500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896043">
              <a:defRPr/>
            </a:pPr>
            <a:endParaRPr lang="en-US" b="1" kern="0">
              <a:solidFill>
                <a:srgbClr val="0078D7"/>
              </a:solidFill>
              <a:latin typeface="Segoe UI"/>
              <a:cs typeface="Segoe UI Semilight" panose="020B0402040204020203" pitchFamily="34" charset="0"/>
            </a:endParaRPr>
          </a:p>
        </p:txBody>
      </p:sp>
      <p:sp>
        <p:nvSpPr>
          <p:cNvPr id="107" name="Rectangle 106"/>
          <p:cNvSpPr/>
          <p:nvPr/>
        </p:nvSpPr>
        <p:spPr>
          <a:xfrm>
            <a:off x="8876529" y="2349174"/>
            <a:ext cx="2768030" cy="307777"/>
          </a:xfrm>
          <a:prstGeom prst="rect">
            <a:avLst/>
          </a:prstGeom>
        </p:spPr>
        <p:txBody>
          <a:bodyPr wrap="square">
            <a:spAutoFit/>
          </a:bodyPr>
          <a:lstStyle/>
          <a:p>
            <a:pPr algn="ctr" defTabSz="895922" fontAlgn="base">
              <a:spcBef>
                <a:spcPct val="0"/>
              </a:spcBef>
              <a:spcAft>
                <a:spcPct val="0"/>
              </a:spcAft>
              <a:defRPr/>
            </a:pPr>
            <a:endParaRPr lang="en-US" sz="1400" kern="0">
              <a:solidFill>
                <a:srgbClr val="0064B7"/>
              </a:solidFill>
              <a:latin typeface="Segoe UI"/>
              <a:ea typeface="Segoe UI" pitchFamily="34" charset="0"/>
              <a:cs typeface="Segoe UI" pitchFamily="34" charset="0"/>
            </a:endParaRPr>
          </a:p>
        </p:txBody>
      </p:sp>
      <p:sp>
        <p:nvSpPr>
          <p:cNvPr id="77" name="Title 1"/>
          <p:cNvSpPr txBox="1">
            <a:spLocks/>
          </p:cNvSpPr>
          <p:nvPr/>
        </p:nvSpPr>
        <p:spPr>
          <a:xfrm>
            <a:off x="204389" y="-39272"/>
            <a:ext cx="11654187" cy="899409"/>
          </a:xfrm>
          <a:prstGeom prst="rect">
            <a:avLst/>
          </a:prstGeom>
        </p:spPr>
        <p:txBody>
          <a:bodyPr vert="horz" wrap="square" lIns="146284" tIns="91427" rIns="146284" bIns="91427" rtlCol="0" anchor="t">
            <a:no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182">
              <a:defRPr/>
            </a:pPr>
            <a:endParaRPr lang="en-US" sz="4200" spc="-98">
              <a:gradFill>
                <a:gsLst>
                  <a:gs pos="1250">
                    <a:srgbClr val="FFFFFF"/>
                  </a:gs>
                  <a:gs pos="100000">
                    <a:srgbClr val="FFFFFF"/>
                  </a:gs>
                </a:gsLst>
                <a:lin ang="5400000" scaled="0"/>
              </a:gradFill>
              <a:latin typeface="Segoe UI Light"/>
            </a:endParaRPr>
          </a:p>
        </p:txBody>
      </p:sp>
      <p:sp>
        <p:nvSpPr>
          <p:cNvPr id="53" name="Rectangle 52">
            <a:extLst>
              <a:ext uri="{FF2B5EF4-FFF2-40B4-BE49-F238E27FC236}">
                <a16:creationId xmlns:a16="http://schemas.microsoft.com/office/drawing/2014/main" id="{4B8C04FB-C0DE-4779-AECD-F3C56BB6916B}"/>
              </a:ext>
            </a:extLst>
          </p:cNvPr>
          <p:cNvSpPr/>
          <p:nvPr/>
        </p:nvSpPr>
        <p:spPr bwMode="auto">
          <a:xfrm>
            <a:off x="286607" y="1621921"/>
            <a:ext cx="3854627" cy="448212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Rectangle 59">
            <a:extLst>
              <a:ext uri="{FF2B5EF4-FFF2-40B4-BE49-F238E27FC236}">
                <a16:creationId xmlns:a16="http://schemas.microsoft.com/office/drawing/2014/main" id="{75142416-2BC9-4FBE-B081-BDDD1A38555F}"/>
              </a:ext>
            </a:extLst>
          </p:cNvPr>
          <p:cNvSpPr/>
          <p:nvPr/>
        </p:nvSpPr>
        <p:spPr bwMode="gray">
          <a:xfrm>
            <a:off x="381449" y="1943595"/>
            <a:ext cx="3475915" cy="71728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896043">
              <a:defRPr/>
            </a:pPr>
            <a:endParaRPr lang="en-US" b="1" kern="0">
              <a:solidFill>
                <a:srgbClr val="0078D7"/>
              </a:solidFill>
              <a:latin typeface="Segoe UI"/>
              <a:cs typeface="Segoe UI Semilight" panose="020B0402040204020203" pitchFamily="34" charset="0"/>
            </a:endParaRPr>
          </a:p>
        </p:txBody>
      </p:sp>
      <p:sp>
        <p:nvSpPr>
          <p:cNvPr id="62" name="Rectangle 61">
            <a:extLst>
              <a:ext uri="{FF2B5EF4-FFF2-40B4-BE49-F238E27FC236}">
                <a16:creationId xmlns:a16="http://schemas.microsoft.com/office/drawing/2014/main" id="{5D8AD4D1-668A-4EE9-9DE6-A90C7D2FC91D}"/>
              </a:ext>
            </a:extLst>
          </p:cNvPr>
          <p:cNvSpPr/>
          <p:nvPr/>
        </p:nvSpPr>
        <p:spPr>
          <a:xfrm>
            <a:off x="281941" y="1626141"/>
            <a:ext cx="3833079" cy="663797"/>
          </a:xfrm>
          <a:prstGeom prst="rect">
            <a:avLst/>
          </a:prstGeom>
        </p:spPr>
        <p:txBody>
          <a:bodyPr wrap="square" lIns="143428" tIns="89642" rIns="143428" bIns="89642" anchor="t" anchorCtr="0">
            <a:spAutoFit/>
          </a:bodyPr>
          <a:lstStyle/>
          <a:p>
            <a:pPr algn="ctr" defTabSz="895922" fontAlgn="base">
              <a:spcBef>
                <a:spcPct val="0"/>
              </a:spcBef>
              <a:spcAft>
                <a:spcPct val="0"/>
              </a:spcAft>
              <a:defRPr/>
            </a:pPr>
            <a:r>
              <a:rPr lang="en-US" sz="1568" kern="0" dirty="0">
                <a:gradFill>
                  <a:gsLst>
                    <a:gs pos="2917">
                      <a:srgbClr val="0078D7"/>
                    </a:gs>
                    <a:gs pos="30000">
                      <a:srgbClr val="0078D7"/>
                    </a:gs>
                  </a:gsLst>
                  <a:lin ang="5400000" scaled="0"/>
                </a:gradFill>
                <a:latin typeface="Segoe UI"/>
                <a:cs typeface="Segoe UI Semilight" panose="020B0402040204020203" pitchFamily="34" charset="0"/>
              </a:rPr>
              <a:t>Deliver a modern experience </a:t>
            </a:r>
            <a:br>
              <a:rPr lang="en-US" sz="1568" kern="0" dirty="0">
                <a:gradFill>
                  <a:gsLst>
                    <a:gs pos="2917">
                      <a:srgbClr val="0078D7"/>
                    </a:gs>
                    <a:gs pos="30000">
                      <a:srgbClr val="0078D7"/>
                    </a:gs>
                  </a:gsLst>
                  <a:lin ang="5400000" scaled="0"/>
                </a:gradFill>
                <a:latin typeface="Segoe UI"/>
                <a:cs typeface="Segoe UI Semilight" panose="020B0402040204020203" pitchFamily="34" charset="0"/>
              </a:rPr>
            </a:br>
            <a:r>
              <a:rPr lang="en-US" sz="1568" kern="0" dirty="0">
                <a:gradFill>
                  <a:gsLst>
                    <a:gs pos="2917">
                      <a:srgbClr val="0078D7"/>
                    </a:gs>
                    <a:gs pos="30000">
                      <a:srgbClr val="0078D7"/>
                    </a:gs>
                  </a:gsLst>
                  <a:lin ang="5400000" scaled="0"/>
                </a:gradFill>
                <a:latin typeface="Segoe UI"/>
                <a:cs typeface="Segoe UI Semilight" panose="020B0402040204020203" pitchFamily="34" charset="0"/>
              </a:rPr>
              <a:t>on legacy systems</a:t>
            </a:r>
          </a:p>
        </p:txBody>
      </p:sp>
      <p:sp>
        <p:nvSpPr>
          <p:cNvPr id="9" name="Rectangle 8">
            <a:extLst>
              <a:ext uri="{FF2B5EF4-FFF2-40B4-BE49-F238E27FC236}">
                <a16:creationId xmlns:a16="http://schemas.microsoft.com/office/drawing/2014/main" id="{53DC9129-51A9-470D-9F16-97F3321A0649}"/>
              </a:ext>
            </a:extLst>
          </p:cNvPr>
          <p:cNvSpPr/>
          <p:nvPr/>
        </p:nvSpPr>
        <p:spPr>
          <a:xfrm>
            <a:off x="4217519" y="4441696"/>
            <a:ext cx="3913167" cy="1374438"/>
          </a:xfrm>
          <a:prstGeom prst="rect">
            <a:avLst/>
          </a:prstGeom>
        </p:spPr>
        <p:txBody>
          <a:bodyPr wrap="square" lIns="143428" tIns="89642" rIns="143428" bIns="89642">
            <a:spAutoFit/>
          </a:bodyPr>
          <a:lstStyle/>
          <a:p>
            <a:pPr marL="0" lvl="1" defTabSz="914314">
              <a:lnSpc>
                <a:spcPct val="90000"/>
              </a:lnSpc>
              <a:spcBef>
                <a:spcPts val="600"/>
              </a:spcBef>
              <a:buSzPct val="100000"/>
              <a:defRPr/>
            </a:pPr>
            <a:r>
              <a:rPr lang="en-US" sz="1400" kern="0" dirty="0">
                <a:gradFill>
                  <a:gsLst>
                    <a:gs pos="1250">
                      <a:srgbClr val="0078D7"/>
                    </a:gs>
                    <a:gs pos="100000">
                      <a:srgbClr val="0078D7"/>
                    </a:gs>
                  </a:gsLst>
                  <a:lin ang="5400000" scaled="0"/>
                </a:gradFill>
                <a:latin typeface="Segoe UI"/>
                <a:cs typeface="Segoe UI" pitchFamily="34" charset="0"/>
              </a:rPr>
              <a:t>Success:</a:t>
            </a:r>
          </a:p>
          <a:p>
            <a:pPr marL="616266" lvl="1" defTabSz="914314">
              <a:lnSpc>
                <a:spcPct val="90000"/>
              </a:lnSpc>
              <a:spcBef>
                <a:spcPts val="600"/>
              </a:spcBef>
              <a:buSzPct val="100000"/>
              <a:defRPr/>
            </a:pPr>
            <a:endParaRPr lang="en-US" sz="1400" b="1" kern="0" dirty="0">
              <a:solidFill>
                <a:srgbClr val="0064B7"/>
              </a:solidFill>
              <a:latin typeface="Segoe UI"/>
              <a:cs typeface="Segoe UI" pitchFamily="34" charset="0"/>
            </a:endParaRPr>
          </a:p>
          <a:p>
            <a:pPr marL="616266" lvl="1" defTabSz="914314">
              <a:lnSpc>
                <a:spcPct val="90000"/>
              </a:lnSpc>
              <a:spcBef>
                <a:spcPts val="600"/>
              </a:spcBef>
              <a:buSzPct val="100000"/>
              <a:defRPr/>
            </a:pPr>
            <a:r>
              <a:rPr lang="en-US" sz="2745" dirty="0">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12 </a:t>
            </a:r>
            <a:r>
              <a:rPr lang="en-US" sz="1961" dirty="0">
                <a:gradFill>
                  <a:gsLst>
                    <a:gs pos="1250">
                      <a:srgbClr val="353535"/>
                    </a:gs>
                    <a:gs pos="100000">
                      <a:srgbClr val="353535"/>
                    </a:gs>
                  </a:gsLst>
                  <a:lin ang="5400000" scaled="0"/>
                </a:gradFill>
                <a:latin typeface="Segoe UI"/>
                <a:cs typeface="Segoe UI" panose="020B0502040204020203" pitchFamily="34" charset="0"/>
              </a:rPr>
              <a:t>month to build vs 2 years. </a:t>
            </a:r>
          </a:p>
        </p:txBody>
      </p:sp>
      <p:sp>
        <p:nvSpPr>
          <p:cNvPr id="10" name="TextBox 9">
            <a:extLst>
              <a:ext uri="{FF2B5EF4-FFF2-40B4-BE49-F238E27FC236}">
                <a16:creationId xmlns:a16="http://schemas.microsoft.com/office/drawing/2014/main" id="{FA4E695A-59C4-42C0-BE76-628CCA2C12F3}"/>
              </a:ext>
            </a:extLst>
          </p:cNvPr>
          <p:cNvSpPr txBox="1"/>
          <p:nvPr/>
        </p:nvSpPr>
        <p:spPr>
          <a:xfrm>
            <a:off x="4520600" y="2415453"/>
            <a:ext cx="3187441" cy="1264921"/>
          </a:xfrm>
          <a:prstGeom prst="rect">
            <a:avLst/>
          </a:prstGeom>
          <a:noFill/>
        </p:spPr>
        <p:txBody>
          <a:bodyPr wrap="square" lIns="182854" tIns="146284" rIns="182854" bIns="146284" rtlCol="0">
            <a:spAutoFit/>
          </a:bodyPr>
          <a:lstStyle/>
          <a:p>
            <a:pPr defTabSz="914314">
              <a:lnSpc>
                <a:spcPct val="90000"/>
              </a:lnSpc>
              <a:spcAft>
                <a:spcPts val="600"/>
              </a:spcAft>
              <a:defRPr/>
            </a:pPr>
            <a:r>
              <a:rPr lang="en-US" sz="1400" dirty="0">
                <a:gradFill>
                  <a:gsLst>
                    <a:gs pos="2917">
                      <a:srgbClr val="505050"/>
                    </a:gs>
                    <a:gs pos="30000">
                      <a:srgbClr val="505050"/>
                    </a:gs>
                  </a:gsLst>
                  <a:lin ang="5400000" scaled="0"/>
                </a:gradFill>
                <a:latin typeface="Segoe UI"/>
              </a:rPr>
              <a:t>Challenge: </a:t>
            </a:r>
            <a:r>
              <a:rPr lang="en-US" sz="1400" kern="0" dirty="0">
                <a:solidFill>
                  <a:srgbClr val="353535"/>
                </a:solidFill>
              </a:rPr>
              <a:t>we will have to </a:t>
            </a:r>
            <a:r>
              <a:rPr lang="en-US" sz="1400" kern="0" spc="70" dirty="0">
                <a:solidFill>
                  <a:srgbClr val="353535"/>
                </a:solidFill>
              </a:rPr>
              <a:t>handle </a:t>
            </a:r>
            <a:r>
              <a:rPr lang="en-US" sz="1400" b="1" kern="0" spc="70" dirty="0">
                <a:solidFill>
                  <a:srgbClr val="353535"/>
                </a:solidFill>
              </a:rPr>
              <a:t>millions of customers</a:t>
            </a:r>
            <a:r>
              <a:rPr lang="en-US" sz="1400" kern="0" spc="70" dirty="0">
                <a:solidFill>
                  <a:srgbClr val="353535"/>
                </a:solidFill>
              </a:rPr>
              <a:t>. That</a:t>
            </a:r>
            <a:r>
              <a:rPr lang="en-US" sz="1400" kern="0" dirty="0">
                <a:solidFill>
                  <a:srgbClr val="353535"/>
                </a:solidFill>
              </a:rPr>
              <a:t> </a:t>
            </a:r>
            <a:r>
              <a:rPr lang="en-US" sz="1400" kern="0" spc="-40" dirty="0">
                <a:solidFill>
                  <a:srgbClr val="353535"/>
                </a:solidFill>
              </a:rPr>
              <a:t>requires a top-class e-commerce system</a:t>
            </a:r>
            <a:r>
              <a:rPr lang="en-US" sz="1400" kern="0" dirty="0">
                <a:solidFill>
                  <a:srgbClr val="353535"/>
                </a:solidFill>
              </a:rPr>
              <a:t> built on a flexible, open cloud platform</a:t>
            </a:r>
            <a:endParaRPr lang="en-US" sz="1400" b="1" dirty="0">
              <a:gradFill>
                <a:gsLst>
                  <a:gs pos="2917">
                    <a:srgbClr val="505050"/>
                  </a:gs>
                  <a:gs pos="30000">
                    <a:srgbClr val="505050"/>
                  </a:gs>
                </a:gsLst>
                <a:lin ang="5400000" scaled="0"/>
              </a:gradFill>
              <a:latin typeface="Segoe UI"/>
            </a:endParaRPr>
          </a:p>
        </p:txBody>
      </p:sp>
      <p:sp>
        <p:nvSpPr>
          <p:cNvPr id="36" name="TextBox 35">
            <a:extLst>
              <a:ext uri="{FF2B5EF4-FFF2-40B4-BE49-F238E27FC236}">
                <a16:creationId xmlns:a16="http://schemas.microsoft.com/office/drawing/2014/main" id="{4C5D6F24-B396-425B-9FCD-F1EE1771F5CA}"/>
              </a:ext>
            </a:extLst>
          </p:cNvPr>
          <p:cNvSpPr txBox="1"/>
          <p:nvPr/>
        </p:nvSpPr>
        <p:spPr>
          <a:xfrm>
            <a:off x="8544004" y="2404162"/>
            <a:ext cx="3138995" cy="1458821"/>
          </a:xfrm>
          <a:prstGeom prst="rect">
            <a:avLst/>
          </a:prstGeom>
          <a:noFill/>
        </p:spPr>
        <p:txBody>
          <a:bodyPr wrap="square" lIns="182854" tIns="146284" rIns="182854" bIns="146284" rtlCol="0">
            <a:spAutoFit/>
          </a:bodyPr>
          <a:lstStyle/>
          <a:p>
            <a:pPr defTabSz="914314">
              <a:lnSpc>
                <a:spcPct val="90000"/>
              </a:lnSpc>
              <a:spcAft>
                <a:spcPts val="600"/>
              </a:spcAft>
              <a:defRPr/>
            </a:pPr>
            <a:r>
              <a:rPr lang="en-US" sz="1400" dirty="0">
                <a:gradFill>
                  <a:gsLst>
                    <a:gs pos="2917">
                      <a:srgbClr val="505050"/>
                    </a:gs>
                    <a:gs pos="30000">
                      <a:srgbClr val="505050"/>
                    </a:gs>
                  </a:gsLst>
                  <a:lin ang="5400000" scaled="0"/>
                </a:gradFill>
                <a:latin typeface="Segoe UI"/>
              </a:rPr>
              <a:t>Challenge: </a:t>
            </a:r>
            <a:r>
              <a:rPr lang="en-US" sz="1400" b="1" dirty="0">
                <a:gradFill>
                  <a:gsLst>
                    <a:gs pos="2917">
                      <a:srgbClr val="505050"/>
                    </a:gs>
                    <a:gs pos="30000">
                      <a:srgbClr val="505050"/>
                    </a:gs>
                  </a:gsLst>
                  <a:lin ang="5400000" scaled="0"/>
                </a:gradFill>
                <a:latin typeface="Segoe UI"/>
              </a:rPr>
              <a:t>pain points engaging customers via mobile</a:t>
            </a:r>
            <a:r>
              <a:rPr lang="en-US" sz="1400" dirty="0">
                <a:gradFill>
                  <a:gsLst>
                    <a:gs pos="2917">
                      <a:srgbClr val="505050"/>
                    </a:gs>
                    <a:gs pos="30000">
                      <a:srgbClr val="505050"/>
                    </a:gs>
                  </a:gsLst>
                  <a:lin ang="5400000" scaled="0"/>
                </a:gradFill>
                <a:latin typeface="Segoe UI"/>
              </a:rPr>
              <a:t>: add themselves to a wait list, get alerts, pay via mobile phone, and earn points in reward system. The process needs to be streamlined. </a:t>
            </a:r>
          </a:p>
        </p:txBody>
      </p:sp>
      <p:sp>
        <p:nvSpPr>
          <p:cNvPr id="83" name="Rectangle 82">
            <a:extLst>
              <a:ext uri="{FF2B5EF4-FFF2-40B4-BE49-F238E27FC236}">
                <a16:creationId xmlns:a16="http://schemas.microsoft.com/office/drawing/2014/main" id="{01ED62D7-FB14-414F-A5B6-B4A639AD2329}"/>
              </a:ext>
            </a:extLst>
          </p:cNvPr>
          <p:cNvSpPr/>
          <p:nvPr/>
        </p:nvSpPr>
        <p:spPr>
          <a:xfrm>
            <a:off x="8118251" y="4441696"/>
            <a:ext cx="3740325" cy="1645988"/>
          </a:xfrm>
          <a:prstGeom prst="rect">
            <a:avLst/>
          </a:prstGeom>
        </p:spPr>
        <p:txBody>
          <a:bodyPr wrap="square" lIns="143428" tIns="89642" rIns="143428" bIns="89642">
            <a:spAutoFit/>
          </a:bodyPr>
          <a:lstStyle/>
          <a:p>
            <a:pPr marL="0" lvl="1" defTabSz="914314">
              <a:lnSpc>
                <a:spcPct val="90000"/>
              </a:lnSpc>
              <a:spcBef>
                <a:spcPts val="600"/>
              </a:spcBef>
              <a:buSzPct val="100000"/>
              <a:defRPr/>
            </a:pPr>
            <a:r>
              <a:rPr lang="en-US" sz="1400" kern="0" dirty="0">
                <a:gradFill>
                  <a:gsLst>
                    <a:gs pos="1250">
                      <a:srgbClr val="0078D7"/>
                    </a:gs>
                    <a:gs pos="100000">
                      <a:srgbClr val="0078D7"/>
                    </a:gs>
                  </a:gsLst>
                  <a:lin ang="5400000" scaled="0"/>
                </a:gradFill>
                <a:latin typeface="Segoe UI"/>
                <a:cs typeface="Segoe UI" pitchFamily="34" charset="0"/>
              </a:rPr>
              <a:t>Success:</a:t>
            </a:r>
          </a:p>
          <a:p>
            <a:pPr marL="0" lvl="1" defTabSz="914314">
              <a:lnSpc>
                <a:spcPct val="90000"/>
              </a:lnSpc>
              <a:spcBef>
                <a:spcPts val="600"/>
              </a:spcBef>
              <a:buSzPct val="100000"/>
              <a:defRPr/>
            </a:pPr>
            <a:endParaRPr lang="en-US" sz="1400" b="1" kern="0" dirty="0">
              <a:solidFill>
                <a:srgbClr val="0064B7"/>
              </a:solidFill>
              <a:latin typeface="Segoe UI"/>
              <a:cs typeface="Segoe UI" pitchFamily="34" charset="0"/>
            </a:endParaRPr>
          </a:p>
          <a:p>
            <a:pPr marL="616266" lvl="1" defTabSz="914314">
              <a:lnSpc>
                <a:spcPct val="90000"/>
              </a:lnSpc>
              <a:spcBef>
                <a:spcPts val="600"/>
              </a:spcBef>
              <a:buSzPct val="100000"/>
              <a:defRPr/>
            </a:pPr>
            <a:r>
              <a:rPr lang="en-US" sz="2745" dirty="0">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Winner</a:t>
            </a:r>
            <a:r>
              <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 of 2016 Restaurant Breakthrough Award</a:t>
            </a:r>
            <a:endParaRPr lang="en-US" sz="1400" b="1" dirty="0">
              <a:solidFill>
                <a:srgbClr val="D83B01">
                  <a:lumMod val="75000"/>
                  <a:lumOff val="25000"/>
                </a:srgbClr>
              </a:solidFill>
              <a:latin typeface="Segoe UI" panose="020B0502040204020203" pitchFamily="34" charset="0"/>
              <a:cs typeface="Segoe UI" panose="020B0502040204020203" pitchFamily="34" charset="0"/>
            </a:endParaRPr>
          </a:p>
        </p:txBody>
      </p:sp>
      <p:sp>
        <p:nvSpPr>
          <p:cNvPr id="37" name="TextBox 36">
            <a:extLst>
              <a:ext uri="{FF2B5EF4-FFF2-40B4-BE49-F238E27FC236}">
                <a16:creationId xmlns:a16="http://schemas.microsoft.com/office/drawing/2014/main" id="{FFB5611B-DC48-46A1-9AB2-0FA3D6E8E8E1}"/>
              </a:ext>
            </a:extLst>
          </p:cNvPr>
          <p:cNvSpPr txBox="1"/>
          <p:nvPr/>
        </p:nvSpPr>
        <p:spPr>
          <a:xfrm>
            <a:off x="791723" y="2491275"/>
            <a:ext cx="2844397" cy="1086296"/>
          </a:xfrm>
          <a:prstGeom prst="rect">
            <a:avLst/>
          </a:prstGeom>
          <a:noFill/>
        </p:spPr>
        <p:txBody>
          <a:bodyPr wrap="square" lIns="182854" tIns="146284" rIns="182854" bIns="146284" rtlCol="0">
            <a:spAutoFit/>
          </a:bodyPr>
          <a:lstStyle/>
          <a:p>
            <a:pPr defTabSz="914314">
              <a:lnSpc>
                <a:spcPct val="90000"/>
              </a:lnSpc>
              <a:spcAft>
                <a:spcPts val="600"/>
              </a:spcAft>
              <a:defRPr/>
            </a:pPr>
            <a:r>
              <a:rPr lang="en-US" sz="1400">
                <a:gradFill>
                  <a:gsLst>
                    <a:gs pos="2917">
                      <a:srgbClr val="505050"/>
                    </a:gs>
                    <a:gs pos="30000">
                      <a:srgbClr val="505050"/>
                    </a:gs>
                  </a:gsLst>
                  <a:lin ang="5400000" scaled="0"/>
                </a:gradFill>
                <a:latin typeface="Segoe UI"/>
              </a:rPr>
              <a:t>Challenge: Modern experience on top of their LoB apps, </a:t>
            </a:r>
            <a:r>
              <a:rPr lang="en-US" sz="1400" b="1">
                <a:gradFill>
                  <a:gsLst>
                    <a:gs pos="2917">
                      <a:srgbClr val="505050"/>
                    </a:gs>
                    <a:gs pos="30000">
                      <a:srgbClr val="505050"/>
                    </a:gs>
                  </a:gsLst>
                  <a:lin ang="5400000" scaled="0"/>
                </a:gradFill>
                <a:latin typeface="Segoe UI"/>
              </a:rPr>
              <a:t>400 systems of record, some are 30 years old</a:t>
            </a:r>
          </a:p>
        </p:txBody>
      </p:sp>
      <p:sp>
        <p:nvSpPr>
          <p:cNvPr id="71" name="TextBox 70">
            <a:extLst>
              <a:ext uri="{FF2B5EF4-FFF2-40B4-BE49-F238E27FC236}">
                <a16:creationId xmlns:a16="http://schemas.microsoft.com/office/drawing/2014/main" id="{B8AD94DA-B4C6-41EF-A915-2C7112374142}"/>
              </a:ext>
            </a:extLst>
          </p:cNvPr>
          <p:cNvSpPr txBox="1"/>
          <p:nvPr/>
        </p:nvSpPr>
        <p:spPr>
          <a:xfrm>
            <a:off x="320501" y="4441696"/>
            <a:ext cx="3738384" cy="1640637"/>
          </a:xfrm>
          <a:prstGeom prst="rect">
            <a:avLst/>
          </a:prstGeom>
          <a:noFill/>
        </p:spPr>
        <p:txBody>
          <a:bodyPr wrap="square" lIns="143428" tIns="89642" rIns="143428" bIns="89642" rtlCol="0">
            <a:spAutoFit/>
          </a:bodyPr>
          <a:lstStyle/>
          <a:p>
            <a:pPr marL="0" lvl="1" defTabSz="914314">
              <a:lnSpc>
                <a:spcPct val="90000"/>
              </a:lnSpc>
              <a:spcBef>
                <a:spcPts val="600"/>
              </a:spcBef>
              <a:buSzPct val="100000"/>
              <a:defRPr/>
            </a:pPr>
            <a:r>
              <a:rPr lang="en-US" sz="1400" kern="0" dirty="0">
                <a:gradFill>
                  <a:gsLst>
                    <a:gs pos="1250">
                      <a:srgbClr val="0078D7"/>
                    </a:gs>
                    <a:gs pos="100000">
                      <a:srgbClr val="0078D7"/>
                    </a:gs>
                  </a:gsLst>
                  <a:lin ang="5400000" scaled="0"/>
                </a:gradFill>
                <a:latin typeface="Segoe UI"/>
                <a:cs typeface="Segoe UI" pitchFamily="34" charset="0"/>
              </a:rPr>
              <a:t>Success:</a:t>
            </a:r>
          </a:p>
          <a:p>
            <a:pPr marL="0" lvl="1" defTabSz="914314">
              <a:lnSpc>
                <a:spcPct val="90000"/>
              </a:lnSpc>
              <a:spcBef>
                <a:spcPts val="600"/>
              </a:spcBef>
              <a:buSzPct val="100000"/>
              <a:defRPr/>
            </a:pPr>
            <a:endParaRPr lang="en-US" sz="1400" dirty="0">
              <a:gradFill>
                <a:gsLst>
                  <a:gs pos="1250">
                    <a:srgbClr val="353535"/>
                  </a:gs>
                  <a:gs pos="100000">
                    <a:srgbClr val="353535"/>
                  </a:gs>
                </a:gsLst>
                <a:lin ang="5400000" scaled="0"/>
              </a:gradFill>
              <a:latin typeface="Segoe UI"/>
              <a:cs typeface="Segoe UI" panose="020B0502040204020203" pitchFamily="34" charset="0"/>
            </a:endParaRPr>
          </a:p>
          <a:p>
            <a:pPr marL="616266" lvl="1" defTabSz="914314">
              <a:lnSpc>
                <a:spcPct val="90000"/>
              </a:lnSpc>
              <a:spcBef>
                <a:spcPts val="600"/>
              </a:spcBef>
              <a:buSzPct val="100000"/>
              <a:defRPr/>
            </a:pPr>
            <a:r>
              <a:rPr lang="en-US" sz="2745" dirty="0">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70% </a:t>
            </a:r>
            <a:r>
              <a:rPr lang="en-US" sz="1961" dirty="0">
                <a:gradFill>
                  <a:gsLst>
                    <a:gs pos="1250">
                      <a:srgbClr val="353535"/>
                    </a:gs>
                    <a:gs pos="100000">
                      <a:srgbClr val="353535"/>
                    </a:gs>
                  </a:gsLst>
                  <a:lin ang="5400000" scaled="0"/>
                </a:gradFill>
                <a:latin typeface="Segoe UI"/>
                <a:cs typeface="Segoe UI" panose="020B0502040204020203" pitchFamily="34" charset="0"/>
              </a:rPr>
              <a:t>infrastructure consolidation</a:t>
            </a:r>
          </a:p>
          <a:p>
            <a:pPr marL="0" lvl="1" defTabSz="914314">
              <a:lnSpc>
                <a:spcPct val="90000"/>
              </a:lnSpc>
              <a:spcBef>
                <a:spcPts val="600"/>
              </a:spcBef>
              <a:buSzPct val="100000"/>
              <a:defRPr/>
            </a:pPr>
            <a:endParaRPr lang="en-US" sz="1400" b="1" kern="0" dirty="0">
              <a:solidFill>
                <a:srgbClr val="0064B7"/>
              </a:solidFill>
              <a:latin typeface="Segoe UI"/>
              <a:cs typeface="Segoe UI" pitchFamily="34" charset="0"/>
            </a:endParaRPr>
          </a:p>
        </p:txBody>
      </p:sp>
      <p:pic>
        <p:nvPicPr>
          <p:cNvPr id="3" name="Picture 2">
            <a:extLst>
              <a:ext uri="{FF2B5EF4-FFF2-40B4-BE49-F238E27FC236}">
                <a16:creationId xmlns:a16="http://schemas.microsoft.com/office/drawing/2014/main" id="{A35A3B0F-21E5-417A-A29F-74131A5E94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371" y="989506"/>
            <a:ext cx="2141196" cy="479845"/>
          </a:xfrm>
          <a:prstGeom prst="rect">
            <a:avLst/>
          </a:prstGeom>
        </p:spPr>
      </p:pic>
      <p:sp>
        <p:nvSpPr>
          <p:cNvPr id="104" name="Rectangle 103"/>
          <p:cNvSpPr/>
          <p:nvPr/>
        </p:nvSpPr>
        <p:spPr>
          <a:xfrm>
            <a:off x="4445944" y="1651042"/>
            <a:ext cx="3336753" cy="615384"/>
          </a:xfrm>
          <a:prstGeom prst="rect">
            <a:avLst/>
          </a:prstGeom>
        </p:spPr>
        <p:txBody>
          <a:bodyPr wrap="square" lIns="143428" tIns="89642" rIns="143428" bIns="89642" anchor="t" anchorCtr="0">
            <a:spAutoFit/>
          </a:bodyPr>
          <a:lstStyle/>
          <a:p>
            <a:pPr algn="ctr" defTabSz="895922" fontAlgn="base">
              <a:lnSpc>
                <a:spcPct val="90000"/>
              </a:lnSpc>
              <a:spcBef>
                <a:spcPct val="0"/>
              </a:spcBef>
              <a:spcAft>
                <a:spcPct val="0"/>
              </a:spcAft>
              <a:buSzPct val="90000"/>
              <a:defRPr/>
            </a:pPr>
            <a:r>
              <a:rPr lang="en-US" sz="1568" kern="0" dirty="0">
                <a:gradFill>
                  <a:gsLst>
                    <a:gs pos="2917">
                      <a:srgbClr val="0078D7"/>
                    </a:gs>
                    <a:gs pos="30000">
                      <a:srgbClr val="0078D7"/>
                    </a:gs>
                  </a:gsLst>
                  <a:lin ang="5400000" scaled="0"/>
                </a:gradFill>
                <a:latin typeface="Segoe UI"/>
                <a:cs typeface="Segoe UI Semilight" panose="020B0402040204020203" pitchFamily="34" charset="0"/>
              </a:rPr>
              <a:t>From zero to a full-fledged ecommerce marketplace</a:t>
            </a:r>
          </a:p>
        </p:txBody>
      </p:sp>
      <p:sp>
        <p:nvSpPr>
          <p:cNvPr id="31" name="speech_2">
            <a:extLst>
              <a:ext uri="{FF2B5EF4-FFF2-40B4-BE49-F238E27FC236}">
                <a16:creationId xmlns:a16="http://schemas.microsoft.com/office/drawing/2014/main" id="{FEA60373-7767-4156-9D3C-6B9260515297}"/>
              </a:ext>
            </a:extLst>
          </p:cNvPr>
          <p:cNvSpPr>
            <a:spLocks noChangeAspect="1" noEditPoints="1"/>
          </p:cNvSpPr>
          <p:nvPr/>
        </p:nvSpPr>
        <p:spPr bwMode="auto">
          <a:xfrm>
            <a:off x="634440" y="2349174"/>
            <a:ext cx="3158963" cy="1915970"/>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defRPr/>
            </a:pPr>
            <a:endParaRPr lang="en-US">
              <a:gradFill>
                <a:gsLst>
                  <a:gs pos="0">
                    <a:srgbClr val="505050"/>
                  </a:gs>
                  <a:gs pos="100000">
                    <a:srgbClr val="505050"/>
                  </a:gs>
                </a:gsLst>
              </a:gradFill>
              <a:latin typeface="Segoe UI"/>
            </a:endParaRPr>
          </a:p>
        </p:txBody>
      </p:sp>
      <p:sp>
        <p:nvSpPr>
          <p:cNvPr id="32" name="speech_2">
            <a:extLst>
              <a:ext uri="{FF2B5EF4-FFF2-40B4-BE49-F238E27FC236}">
                <a16:creationId xmlns:a16="http://schemas.microsoft.com/office/drawing/2014/main" id="{FB121BE4-39A9-40FF-8A01-92E9D3C65297}"/>
              </a:ext>
            </a:extLst>
          </p:cNvPr>
          <p:cNvSpPr>
            <a:spLocks noChangeAspect="1" noEditPoints="1"/>
          </p:cNvSpPr>
          <p:nvPr/>
        </p:nvSpPr>
        <p:spPr bwMode="auto">
          <a:xfrm>
            <a:off x="4534840" y="2349174"/>
            <a:ext cx="3158963" cy="1915970"/>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defRPr/>
            </a:pPr>
            <a:endParaRPr lang="en-US">
              <a:gradFill>
                <a:gsLst>
                  <a:gs pos="0">
                    <a:srgbClr val="505050"/>
                  </a:gs>
                  <a:gs pos="100000">
                    <a:srgbClr val="505050"/>
                  </a:gs>
                </a:gsLst>
              </a:gradFill>
              <a:latin typeface="Segoe UI"/>
            </a:endParaRPr>
          </a:p>
        </p:txBody>
      </p:sp>
      <p:sp>
        <p:nvSpPr>
          <p:cNvPr id="33" name="speech_2">
            <a:extLst>
              <a:ext uri="{FF2B5EF4-FFF2-40B4-BE49-F238E27FC236}">
                <a16:creationId xmlns:a16="http://schemas.microsoft.com/office/drawing/2014/main" id="{3156F996-F55A-4CB5-A283-ABE70B3C3DB2}"/>
              </a:ext>
            </a:extLst>
          </p:cNvPr>
          <p:cNvSpPr>
            <a:spLocks noChangeAspect="1" noEditPoints="1"/>
          </p:cNvSpPr>
          <p:nvPr/>
        </p:nvSpPr>
        <p:spPr bwMode="auto">
          <a:xfrm>
            <a:off x="8435240" y="2349174"/>
            <a:ext cx="3158963" cy="1915970"/>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defRPr/>
            </a:pPr>
            <a:endParaRPr lang="en-US">
              <a:gradFill>
                <a:gsLst>
                  <a:gs pos="0">
                    <a:srgbClr val="505050"/>
                  </a:gs>
                  <a:gs pos="100000">
                    <a:srgbClr val="505050"/>
                  </a:gs>
                </a:gsLst>
              </a:gradFill>
              <a:latin typeface="Segoe UI"/>
            </a:endParaRPr>
          </a:p>
        </p:txBody>
      </p:sp>
      <p:graphicFrame>
        <p:nvGraphicFramePr>
          <p:cNvPr id="14" name="Chart 13">
            <a:extLst>
              <a:ext uri="{FF2B5EF4-FFF2-40B4-BE49-F238E27FC236}">
                <a16:creationId xmlns:a16="http://schemas.microsoft.com/office/drawing/2014/main" id="{FC571F43-5BFB-4AE2-97D6-BDE76963FF13}"/>
              </a:ext>
            </a:extLst>
          </p:cNvPr>
          <p:cNvGraphicFramePr/>
          <p:nvPr>
            <p:extLst>
              <p:ext uri="{D42A27DB-BD31-4B8C-83A1-F6EECF244321}">
                <p14:modId xmlns:p14="http://schemas.microsoft.com/office/powerpoint/2010/main" val="2959565024"/>
              </p:ext>
            </p:extLst>
          </p:nvPr>
        </p:nvGraphicFramePr>
        <p:xfrm>
          <a:off x="108539" y="4806326"/>
          <a:ext cx="1155556" cy="77037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8" name="Chart 37">
            <a:extLst>
              <a:ext uri="{FF2B5EF4-FFF2-40B4-BE49-F238E27FC236}">
                <a16:creationId xmlns:a16="http://schemas.microsoft.com/office/drawing/2014/main" id="{55FF3F2D-8CAF-427D-8D11-FDB8F5B71B12}"/>
              </a:ext>
            </a:extLst>
          </p:cNvPr>
          <p:cNvGraphicFramePr/>
          <p:nvPr>
            <p:extLst>
              <p:ext uri="{D42A27DB-BD31-4B8C-83A1-F6EECF244321}">
                <p14:modId xmlns:p14="http://schemas.microsoft.com/office/powerpoint/2010/main" val="664017715"/>
              </p:ext>
            </p:extLst>
          </p:nvPr>
        </p:nvGraphicFramePr>
        <p:xfrm>
          <a:off x="4002467" y="4806326"/>
          <a:ext cx="1155556" cy="770370"/>
        </p:xfrm>
        <a:graphic>
          <a:graphicData uri="http://schemas.openxmlformats.org/drawingml/2006/chart">
            <c:chart xmlns:c="http://schemas.openxmlformats.org/drawingml/2006/chart" xmlns:r="http://schemas.openxmlformats.org/officeDocument/2006/relationships" r:id="rId5"/>
          </a:graphicData>
        </a:graphic>
      </p:graphicFrame>
      <p:sp>
        <p:nvSpPr>
          <p:cNvPr id="40" name="Calendar">
            <a:extLst>
              <a:ext uri="{FF2B5EF4-FFF2-40B4-BE49-F238E27FC236}">
                <a16:creationId xmlns:a16="http://schemas.microsoft.com/office/drawing/2014/main" id="{546F3C9B-0AB3-449C-A764-7C9253A18C84}"/>
              </a:ext>
            </a:extLst>
          </p:cNvPr>
          <p:cNvSpPr>
            <a:spLocks noChangeAspect="1" noEditPoints="1"/>
          </p:cNvSpPr>
          <p:nvPr/>
        </p:nvSpPr>
        <p:spPr bwMode="auto">
          <a:xfrm>
            <a:off x="8292876" y="4991296"/>
            <a:ext cx="400607" cy="383860"/>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pic>
        <p:nvPicPr>
          <p:cNvPr id="2" name="Picture 1">
            <a:extLst>
              <a:ext uri="{FF2B5EF4-FFF2-40B4-BE49-F238E27FC236}">
                <a16:creationId xmlns:a16="http://schemas.microsoft.com/office/drawing/2014/main" id="{8C438DA1-C149-40E6-935D-E7823173EECF}"/>
              </a:ext>
            </a:extLst>
          </p:cNvPr>
          <p:cNvPicPr>
            <a:picLocks noChangeAspect="1"/>
          </p:cNvPicPr>
          <p:nvPr/>
        </p:nvPicPr>
        <p:blipFill>
          <a:blip r:embed="rId6"/>
          <a:stretch>
            <a:fillRect/>
          </a:stretch>
        </p:blipFill>
        <p:spPr>
          <a:xfrm>
            <a:off x="5572124" y="931188"/>
            <a:ext cx="892175" cy="487584"/>
          </a:xfrm>
          <a:prstGeom prst="rect">
            <a:avLst/>
          </a:prstGeom>
        </p:spPr>
      </p:pic>
      <p:pic>
        <p:nvPicPr>
          <p:cNvPr id="4" name="Picture 3">
            <a:extLst>
              <a:ext uri="{FF2B5EF4-FFF2-40B4-BE49-F238E27FC236}">
                <a16:creationId xmlns:a16="http://schemas.microsoft.com/office/drawing/2014/main" id="{DE4C2B3E-13D4-4917-B891-EB62FF90AC1F}"/>
              </a:ext>
            </a:extLst>
          </p:cNvPr>
          <p:cNvPicPr>
            <a:picLocks noChangeAspect="1"/>
          </p:cNvPicPr>
          <p:nvPr/>
        </p:nvPicPr>
        <p:blipFill>
          <a:blip r:embed="rId7"/>
          <a:stretch>
            <a:fillRect/>
          </a:stretch>
        </p:blipFill>
        <p:spPr>
          <a:xfrm>
            <a:off x="9563100" y="924955"/>
            <a:ext cx="1195426" cy="544396"/>
          </a:xfrm>
          <a:prstGeom prst="rect">
            <a:avLst/>
          </a:prstGeom>
        </p:spPr>
      </p:pic>
      <p:sp>
        <p:nvSpPr>
          <p:cNvPr id="26" name="Title 3">
            <a:extLst>
              <a:ext uri="{FF2B5EF4-FFF2-40B4-BE49-F238E27FC236}">
                <a16:creationId xmlns:a16="http://schemas.microsoft.com/office/drawing/2014/main" id="{4AE241C5-408D-40B7-B454-D04DD8257F13}"/>
              </a:ext>
            </a:extLst>
          </p:cNvPr>
          <p:cNvSpPr>
            <a:spLocks noGrp="1"/>
          </p:cNvSpPr>
          <p:nvPr>
            <p:ph type="title"/>
          </p:nvPr>
        </p:nvSpPr>
        <p:spPr>
          <a:xfrm>
            <a:off x="286400" y="25156"/>
            <a:ext cx="11655840" cy="899665"/>
          </a:xfrm>
        </p:spPr>
        <p:txBody>
          <a:bodyPr/>
          <a:lstStyle/>
          <a:p>
            <a:r>
              <a:rPr lang="en-US" sz="4400" dirty="0">
                <a:solidFill>
                  <a:schemeClr val="tx1"/>
                </a:solidFill>
              </a:rPr>
              <a:t>We can </a:t>
            </a:r>
            <a:r>
              <a:rPr lang="en-US" sz="4400" dirty="0" err="1">
                <a:solidFill>
                  <a:schemeClr val="tx1"/>
                </a:solidFill>
              </a:rPr>
              <a:t>help</a:t>
            </a:r>
            <a:r>
              <a:rPr lang="en-US" sz="4400" dirty="0" err="1"/>
              <a:t>applications</a:t>
            </a:r>
            <a:endParaRPr lang="en-US" sz="4400" dirty="0"/>
          </a:p>
        </p:txBody>
      </p:sp>
    </p:spTree>
    <p:extLst>
      <p:ext uri="{BB962C8B-B14F-4D97-AF65-F5344CB8AC3E}">
        <p14:creationId xmlns:p14="http://schemas.microsoft.com/office/powerpoint/2010/main" val="368611065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Reasons to Modernize Applications</a:t>
            </a:r>
          </a:p>
        </p:txBody>
      </p:sp>
      <p:pic>
        <p:nvPicPr>
          <p:cNvPr id="3" name="Picture 2"/>
          <p:cNvPicPr>
            <a:picLocks noChangeAspect="1"/>
          </p:cNvPicPr>
          <p:nvPr/>
        </p:nvPicPr>
        <p:blipFill>
          <a:blip r:embed="rId3"/>
          <a:stretch>
            <a:fillRect/>
          </a:stretch>
        </p:blipFill>
        <p:spPr>
          <a:xfrm>
            <a:off x="1585721" y="1153314"/>
            <a:ext cx="8638381" cy="3691913"/>
          </a:xfrm>
          <a:prstGeom prst="rect">
            <a:avLst/>
          </a:prstGeom>
        </p:spPr>
      </p:pic>
      <p:sp>
        <p:nvSpPr>
          <p:cNvPr id="56" name="TextBox 55"/>
          <p:cNvSpPr txBox="1"/>
          <p:nvPr/>
        </p:nvSpPr>
        <p:spPr>
          <a:xfrm>
            <a:off x="618178" y="5563171"/>
            <a:ext cx="3609745"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spcBef>
                <a:spcPts val="0"/>
              </a:spcBef>
              <a:buClrTx/>
              <a:buSzTx/>
              <a:buFontTx/>
              <a:buNone/>
              <a:tabLst/>
              <a:defRPr/>
            </a:pPr>
            <a:r>
              <a:rPr kumimoji="0" lang="en-US"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Reduce costs by up to </a:t>
            </a:r>
            <a:r>
              <a:rPr kumimoji="0" lang="en-US" b="1"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90%</a:t>
            </a:r>
            <a:r>
              <a:rPr kumimoji="0" lang="en-US"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 by digitizing businesses processes</a:t>
            </a:r>
          </a:p>
        </p:txBody>
      </p:sp>
      <p:sp>
        <p:nvSpPr>
          <p:cNvPr id="57" name="TextBox 56"/>
          <p:cNvSpPr txBox="1"/>
          <p:nvPr/>
        </p:nvSpPr>
        <p:spPr>
          <a:xfrm>
            <a:off x="7999569" y="5563170"/>
            <a:ext cx="4047171" cy="1126462"/>
          </a:xfrm>
          <a:prstGeom prst="rect">
            <a:avLst/>
          </a:prstGeom>
          <a:noFill/>
        </p:spPr>
        <p:txBody>
          <a:bodyPr wrap="square" lIns="182880" tIns="146304" rIns="182880" bIns="146304" rtlCol="0">
            <a:spAutoFit/>
          </a:bodyPr>
          <a:lstStyle/>
          <a:p>
            <a:pPr marL="0" marR="0" lvl="0" indent="0" algn="l" defTabSz="914400" rtl="0" eaLnBrk="1" fontAlgn="auto" latinLnBrk="0" hangingPunct="1">
              <a:spcBef>
                <a:spcPts val="0"/>
              </a:spcBef>
              <a:buClrTx/>
              <a:buSzTx/>
              <a:buFontTx/>
              <a:buNone/>
              <a:tabLst/>
              <a:defRPr/>
            </a:pPr>
            <a:r>
              <a:rPr kumimoji="0" lang="en-US" b="1"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94% </a:t>
            </a:r>
            <a:r>
              <a:rPr kumimoji="0" lang="en-US"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on-prem. customers experienced additional security benefits</a:t>
            </a:r>
          </a:p>
        </p:txBody>
      </p:sp>
      <p:sp>
        <p:nvSpPr>
          <p:cNvPr id="58" name="TextBox 57"/>
          <p:cNvSpPr txBox="1"/>
          <p:nvPr/>
        </p:nvSpPr>
        <p:spPr>
          <a:xfrm>
            <a:off x="4477500" y="5563170"/>
            <a:ext cx="3153508"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spcBef>
                <a:spcPts val="0"/>
              </a:spcBef>
              <a:buClrTx/>
              <a:buSzTx/>
              <a:buFontTx/>
              <a:buNone/>
              <a:tabLst/>
              <a:defRPr/>
            </a:pPr>
            <a:r>
              <a:rPr kumimoji="0" lang="en-US"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Agile firms grow revenue up to </a:t>
            </a:r>
            <a:r>
              <a:rPr kumimoji="0" lang="en-US" b="1"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37%</a:t>
            </a:r>
            <a:r>
              <a:rPr kumimoji="0" lang="en-US"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 faster</a:t>
            </a:r>
          </a:p>
        </p:txBody>
      </p:sp>
      <p:sp>
        <p:nvSpPr>
          <p:cNvPr id="59" name="Rectangle 58"/>
          <p:cNvSpPr/>
          <p:nvPr/>
        </p:nvSpPr>
        <p:spPr bwMode="auto">
          <a:xfrm>
            <a:off x="1468129" y="5161939"/>
            <a:ext cx="2226416" cy="609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200" b="0" i="0" u="none" strike="noStrike" kern="0" cap="none" spc="0" normalizeH="0" baseline="0" noProof="0" dirty="0">
                <a:ln>
                  <a:noFill/>
                </a:ln>
                <a:solidFill>
                  <a:schemeClr val="accent3"/>
                </a:solidFill>
                <a:effectLst/>
                <a:uLnTx/>
                <a:uFillTx/>
                <a:latin typeface="Segoe UI" panose="020B0502040204020203" pitchFamily="34" charset="0"/>
                <a:ea typeface="+mn-ea"/>
                <a:cs typeface="Segoe UI" panose="020B0502040204020203" pitchFamily="34" charset="0"/>
              </a:rPr>
              <a:t>Cost</a:t>
            </a:r>
          </a:p>
        </p:txBody>
      </p:sp>
      <p:sp>
        <p:nvSpPr>
          <p:cNvPr id="60" name="Rectangle 59"/>
          <p:cNvSpPr/>
          <p:nvPr/>
        </p:nvSpPr>
        <p:spPr bwMode="auto">
          <a:xfrm>
            <a:off x="5017015" y="5161939"/>
            <a:ext cx="2226416" cy="609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200" b="0" i="0" u="none" strike="noStrike" kern="0" cap="none" spc="0" normalizeH="0" baseline="0" noProof="0" dirty="0">
                <a:ln>
                  <a:noFill/>
                </a:ln>
                <a:solidFill>
                  <a:schemeClr val="accent3"/>
                </a:solidFill>
                <a:effectLst/>
                <a:uLnTx/>
                <a:uFillTx/>
                <a:latin typeface="Segoe UI" panose="020B0502040204020203" pitchFamily="34" charset="0"/>
                <a:ea typeface="+mn-ea"/>
                <a:cs typeface="Segoe UI" panose="020B0502040204020203" pitchFamily="34" charset="0"/>
              </a:rPr>
              <a:t>Agility</a:t>
            </a:r>
          </a:p>
        </p:txBody>
      </p:sp>
      <p:sp>
        <p:nvSpPr>
          <p:cNvPr id="61" name="Rectangle 60"/>
          <p:cNvSpPr/>
          <p:nvPr/>
        </p:nvSpPr>
        <p:spPr bwMode="auto">
          <a:xfrm>
            <a:off x="8603551" y="5161939"/>
            <a:ext cx="2226416" cy="609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200" b="0" i="0" u="none" strike="noStrike" kern="0" cap="none" spc="0" normalizeH="0" baseline="0" noProof="0" dirty="0">
                <a:ln>
                  <a:noFill/>
                </a:ln>
                <a:solidFill>
                  <a:schemeClr val="accent3"/>
                </a:solidFill>
                <a:effectLst/>
                <a:uLnTx/>
                <a:uFillTx/>
                <a:latin typeface="Segoe UI" panose="020B0502040204020203" pitchFamily="34" charset="0"/>
                <a:ea typeface="+mn-ea"/>
                <a:cs typeface="Segoe UI" panose="020B0502040204020203" pitchFamily="34" charset="0"/>
              </a:rPr>
              <a:t>Security</a:t>
            </a:r>
          </a:p>
        </p:txBody>
      </p:sp>
    </p:spTree>
    <p:extLst>
      <p:ext uri="{BB962C8B-B14F-4D97-AF65-F5344CB8AC3E}">
        <p14:creationId xmlns:p14="http://schemas.microsoft.com/office/powerpoint/2010/main" val="2616130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5BCB3-135B-4AD3-9E05-2DD2FD82E043}"/>
              </a:ext>
            </a:extLst>
          </p:cNvPr>
          <p:cNvSpPr>
            <a:spLocks noGrp="1"/>
          </p:cNvSpPr>
          <p:nvPr>
            <p:ph type="title"/>
          </p:nvPr>
        </p:nvSpPr>
        <p:spPr/>
        <p:txBody>
          <a:bodyPr/>
          <a:lstStyle/>
          <a:p>
            <a:r>
              <a:rPr lang="en-US" spc="-98" dirty="0">
                <a:gradFill>
                  <a:gsLst>
                    <a:gs pos="1250">
                      <a:srgbClr val="505050"/>
                    </a:gs>
                    <a:gs pos="100000">
                      <a:srgbClr val="505050"/>
                    </a:gs>
                  </a:gsLst>
                  <a:lin ang="5400000" scaled="0"/>
                </a:gradFill>
              </a:rPr>
              <a:t>Cloud Maturity Model</a:t>
            </a:r>
            <a:br>
              <a:rPr lang="en-US" sz="4612" spc="-98" dirty="0">
                <a:gradFill>
                  <a:gsLst>
                    <a:gs pos="1250">
                      <a:srgbClr val="505050"/>
                    </a:gs>
                    <a:gs pos="100000">
                      <a:srgbClr val="505050"/>
                    </a:gs>
                  </a:gsLst>
                  <a:lin ang="5400000" scaled="0"/>
                </a:gradFill>
              </a:rPr>
            </a:br>
            <a:endParaRPr lang="en-US" dirty="0"/>
          </a:p>
        </p:txBody>
      </p:sp>
      <p:grpSp>
        <p:nvGrpSpPr>
          <p:cNvPr id="3" name="Group 2">
            <a:extLst>
              <a:ext uri="{FF2B5EF4-FFF2-40B4-BE49-F238E27FC236}">
                <a16:creationId xmlns:a16="http://schemas.microsoft.com/office/drawing/2014/main" id="{ABF1F85B-991E-4346-B2DB-31164346C314}"/>
              </a:ext>
            </a:extLst>
          </p:cNvPr>
          <p:cNvGrpSpPr/>
          <p:nvPr/>
        </p:nvGrpSpPr>
        <p:grpSpPr>
          <a:xfrm>
            <a:off x="263948" y="1819728"/>
            <a:ext cx="2751516" cy="3040426"/>
            <a:chOff x="274638" y="1897063"/>
            <a:chExt cx="2862970" cy="2890326"/>
          </a:xfrm>
        </p:grpSpPr>
        <p:sp>
          <p:nvSpPr>
            <p:cNvPr id="4" name="Rectangle 3">
              <a:extLst>
                <a:ext uri="{FF2B5EF4-FFF2-40B4-BE49-F238E27FC236}">
                  <a16:creationId xmlns:a16="http://schemas.microsoft.com/office/drawing/2014/main" id="{57FB8923-8970-4830-9BCB-C0925588223F}"/>
                </a:ext>
              </a:extLst>
            </p:cNvPr>
            <p:cNvSpPr/>
            <p:nvPr/>
          </p:nvSpPr>
          <p:spPr bwMode="auto">
            <a:xfrm>
              <a:off x="274639" y="1897063"/>
              <a:ext cx="1385939" cy="28903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1F30F54C-BC6B-4C25-998E-6777567056B6}"/>
                </a:ext>
              </a:extLst>
            </p:cNvPr>
            <p:cNvSpPr/>
            <p:nvPr/>
          </p:nvSpPr>
          <p:spPr bwMode="auto">
            <a:xfrm>
              <a:off x="1750322" y="1897063"/>
              <a:ext cx="1385939" cy="28903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Rectangle 5">
              <a:extLst>
                <a:ext uri="{FF2B5EF4-FFF2-40B4-BE49-F238E27FC236}">
                  <a16:creationId xmlns:a16="http://schemas.microsoft.com/office/drawing/2014/main" id="{67CD8889-1078-4F3F-8B3B-2E009C3BB735}"/>
                </a:ext>
              </a:extLst>
            </p:cNvPr>
            <p:cNvSpPr/>
            <p:nvPr/>
          </p:nvSpPr>
          <p:spPr bwMode="auto">
            <a:xfrm>
              <a:off x="275983" y="3433763"/>
              <a:ext cx="2861625" cy="13536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Rectangle 6">
              <a:extLst>
                <a:ext uri="{FF2B5EF4-FFF2-40B4-BE49-F238E27FC236}">
                  <a16:creationId xmlns:a16="http://schemas.microsoft.com/office/drawing/2014/main" id="{3E6B5527-905B-4D6A-8F01-97B982565EE2}"/>
                </a:ext>
              </a:extLst>
            </p:cNvPr>
            <p:cNvSpPr/>
            <p:nvPr/>
          </p:nvSpPr>
          <p:spPr bwMode="auto">
            <a:xfrm>
              <a:off x="274638" y="1979614"/>
              <a:ext cx="2861622" cy="27252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306" tIns="137845" rIns="172306" bIns="137845" numCol="1" spcCol="0" rtlCol="0" fromWordArt="0" anchor="ctr" anchorCtr="0" forceAA="0" compatLnSpc="1">
              <a:prstTxWarp prst="textNoShape">
                <a:avLst/>
              </a:prstTxWarp>
              <a:noAutofit/>
            </a:bodyPr>
            <a:lstStyle/>
            <a:p>
              <a:pPr algn="ctr" defTabSz="878441" fontAlgn="base">
                <a:lnSpc>
                  <a:spcPct val="90000"/>
                </a:lnSpc>
                <a:spcBef>
                  <a:spcPct val="0"/>
                </a:spcBef>
                <a:spcAft>
                  <a:spcPct val="0"/>
                </a:spcAft>
                <a:defRPr/>
              </a:pPr>
              <a:r>
                <a:rPr lang="en-US" sz="3137" dirty="0">
                  <a:gradFill>
                    <a:gsLst>
                      <a:gs pos="0">
                        <a:srgbClr val="FFFFFF"/>
                      </a:gs>
                      <a:gs pos="100000">
                        <a:srgbClr val="FFFFFF"/>
                      </a:gs>
                    </a:gsLst>
                    <a:lin ang="5400000" scaled="0"/>
                  </a:gradFill>
                  <a:latin typeface="Segoe UI Semilight"/>
                  <a:cs typeface="Segoe UI" pitchFamily="34" charset="0"/>
                </a:rPr>
                <a:t>Existing apps</a:t>
              </a:r>
            </a:p>
            <a:p>
              <a:pPr algn="ctr" defTabSz="878441" fontAlgn="base">
                <a:lnSpc>
                  <a:spcPct val="90000"/>
                </a:lnSpc>
                <a:spcBef>
                  <a:spcPct val="0"/>
                </a:spcBef>
                <a:spcAft>
                  <a:spcPct val="0"/>
                </a:spcAft>
                <a:defRPr/>
              </a:pPr>
              <a:r>
                <a:rPr lang="en-US" sz="3137" dirty="0">
                  <a:gradFill>
                    <a:gsLst>
                      <a:gs pos="0">
                        <a:srgbClr val="FFFFFF"/>
                      </a:gs>
                      <a:gs pos="100000">
                        <a:srgbClr val="FFFFFF"/>
                      </a:gs>
                    </a:gsLst>
                    <a:lin ang="5400000" scaled="0"/>
                  </a:gradFill>
                  <a:latin typeface="Segoe UI Semilight"/>
                  <a:cs typeface="Segoe UI" pitchFamily="34" charset="0"/>
                </a:rPr>
                <a:t>on-</a:t>
              </a:r>
              <a:r>
                <a:rPr lang="en-US" sz="3137" dirty="0" err="1">
                  <a:gradFill>
                    <a:gsLst>
                      <a:gs pos="0">
                        <a:srgbClr val="FFFFFF"/>
                      </a:gs>
                      <a:gs pos="100000">
                        <a:srgbClr val="FFFFFF"/>
                      </a:gs>
                    </a:gsLst>
                    <a:lin ang="5400000" scaled="0"/>
                  </a:gradFill>
                  <a:latin typeface="Segoe UI Semilight"/>
                  <a:cs typeface="Segoe UI" pitchFamily="34" charset="0"/>
                </a:rPr>
                <a:t>prem</a:t>
              </a:r>
              <a:endParaRPr lang="en-US" sz="1730" dirty="0">
                <a:gradFill>
                  <a:gsLst>
                    <a:gs pos="0">
                      <a:srgbClr val="FFFFFF"/>
                    </a:gs>
                    <a:gs pos="100000">
                      <a:srgbClr val="FFFFFF"/>
                    </a:gs>
                  </a:gsLst>
                  <a:lin ang="5400000" scaled="0"/>
                </a:gradFill>
                <a:latin typeface="Segoe UI Semilight"/>
                <a:cs typeface="Segoe UI" pitchFamily="34" charset="0"/>
              </a:endParaRPr>
            </a:p>
          </p:txBody>
        </p:sp>
      </p:grpSp>
      <p:grpSp>
        <p:nvGrpSpPr>
          <p:cNvPr id="8" name="Group 7">
            <a:extLst>
              <a:ext uri="{FF2B5EF4-FFF2-40B4-BE49-F238E27FC236}">
                <a16:creationId xmlns:a16="http://schemas.microsoft.com/office/drawing/2014/main" id="{31DEA609-1A8D-4CFA-9D77-4069EA3872C6}"/>
              </a:ext>
            </a:extLst>
          </p:cNvPr>
          <p:cNvGrpSpPr/>
          <p:nvPr/>
        </p:nvGrpSpPr>
        <p:grpSpPr>
          <a:xfrm>
            <a:off x="6034264" y="1906565"/>
            <a:ext cx="2820161" cy="2947175"/>
            <a:chOff x="6293264" y="1897062"/>
            <a:chExt cx="2934395" cy="2890327"/>
          </a:xfrm>
          <a:solidFill>
            <a:schemeClr val="bg1"/>
          </a:solidFill>
        </p:grpSpPr>
        <p:sp>
          <p:nvSpPr>
            <p:cNvPr id="9" name="Rectangle 8">
              <a:extLst>
                <a:ext uri="{FF2B5EF4-FFF2-40B4-BE49-F238E27FC236}">
                  <a16:creationId xmlns:a16="http://schemas.microsoft.com/office/drawing/2014/main" id="{9EC2A51E-3E5B-4D2E-A419-F3D58902C33F}"/>
                </a:ext>
              </a:extLst>
            </p:cNvPr>
            <p:cNvSpPr/>
            <p:nvPr/>
          </p:nvSpPr>
          <p:spPr bwMode="auto">
            <a:xfrm>
              <a:off x="6293264" y="3433763"/>
              <a:ext cx="2861625" cy="1353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0" name="Group 9">
              <a:extLst>
                <a:ext uri="{FF2B5EF4-FFF2-40B4-BE49-F238E27FC236}">
                  <a16:creationId xmlns:a16="http://schemas.microsoft.com/office/drawing/2014/main" id="{07F1F79D-CA08-4C53-B21B-DF4666C2E72A}"/>
                </a:ext>
              </a:extLst>
            </p:cNvPr>
            <p:cNvGrpSpPr/>
            <p:nvPr/>
          </p:nvGrpSpPr>
          <p:grpSpPr>
            <a:xfrm>
              <a:off x="6293265" y="1897062"/>
              <a:ext cx="2934394" cy="2883977"/>
              <a:chOff x="6293265" y="1897062"/>
              <a:chExt cx="2934394" cy="2883977"/>
            </a:xfrm>
            <a:grpFill/>
          </p:grpSpPr>
          <p:sp>
            <p:nvSpPr>
              <p:cNvPr id="11" name="Rectangle 10">
                <a:extLst>
                  <a:ext uri="{FF2B5EF4-FFF2-40B4-BE49-F238E27FC236}">
                    <a16:creationId xmlns:a16="http://schemas.microsoft.com/office/drawing/2014/main" id="{6DF91FD7-9C8F-4B97-A279-3849ED66652E}"/>
                  </a:ext>
                </a:extLst>
              </p:cNvPr>
              <p:cNvSpPr/>
              <p:nvPr/>
            </p:nvSpPr>
            <p:spPr bwMode="auto">
              <a:xfrm>
                <a:off x="6293265" y="1903413"/>
                <a:ext cx="1400279"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 name="Rectangle 11">
                <a:extLst>
                  <a:ext uri="{FF2B5EF4-FFF2-40B4-BE49-F238E27FC236}">
                    <a16:creationId xmlns:a16="http://schemas.microsoft.com/office/drawing/2014/main" id="{FCDC01C9-6091-4106-AAC9-3E717F9B81FF}"/>
                  </a:ext>
                </a:extLst>
              </p:cNvPr>
              <p:cNvSpPr/>
              <p:nvPr/>
            </p:nvSpPr>
            <p:spPr bwMode="auto">
              <a:xfrm>
                <a:off x="7783288" y="1903413"/>
                <a:ext cx="1385939"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 name="Rectangle 12">
                <a:extLst>
                  <a:ext uri="{FF2B5EF4-FFF2-40B4-BE49-F238E27FC236}">
                    <a16:creationId xmlns:a16="http://schemas.microsoft.com/office/drawing/2014/main" id="{628008E8-283B-4300-BD5C-18D9566AEFE5}"/>
                  </a:ext>
                </a:extLst>
              </p:cNvPr>
              <p:cNvSpPr/>
              <p:nvPr/>
            </p:nvSpPr>
            <p:spPr bwMode="auto">
              <a:xfrm>
                <a:off x="6293267" y="1897062"/>
                <a:ext cx="2934392" cy="280777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306" tIns="137845" rIns="172306" bIns="137845" numCol="1" spcCol="0" rtlCol="0" fromWordArt="0" anchor="ctr" anchorCtr="0" forceAA="0" compatLnSpc="1">
                <a:prstTxWarp prst="textNoShape">
                  <a:avLst/>
                </a:prstTxWarp>
                <a:noAutofit/>
              </a:bodyPr>
              <a:lstStyle/>
              <a:p>
                <a:pPr algn="ctr" defTabSz="878441" fontAlgn="base">
                  <a:lnSpc>
                    <a:spcPct val="90000"/>
                  </a:lnSpc>
                  <a:spcBef>
                    <a:spcPct val="0"/>
                  </a:spcBef>
                  <a:spcAft>
                    <a:spcPct val="0"/>
                  </a:spcAft>
                  <a:defRPr/>
                </a:pPr>
                <a:r>
                  <a:rPr lang="en-US" sz="3137" dirty="0">
                    <a:gradFill>
                      <a:gsLst>
                        <a:gs pos="0">
                          <a:srgbClr val="FFFFFF"/>
                        </a:gs>
                        <a:gs pos="100000">
                          <a:srgbClr val="FFFFFF"/>
                        </a:gs>
                      </a:gsLst>
                      <a:lin ang="5400000" scaled="0"/>
                    </a:gradFill>
                    <a:latin typeface="Segoe UI Semilight"/>
                    <a:cs typeface="Segoe UI" pitchFamily="34" charset="0"/>
                  </a:rPr>
                  <a:t>Cloud optimized</a:t>
                </a:r>
              </a:p>
            </p:txBody>
          </p:sp>
        </p:grpSp>
      </p:grpSp>
      <p:grpSp>
        <p:nvGrpSpPr>
          <p:cNvPr id="14" name="Group 13">
            <a:extLst>
              <a:ext uri="{FF2B5EF4-FFF2-40B4-BE49-F238E27FC236}">
                <a16:creationId xmlns:a16="http://schemas.microsoft.com/office/drawing/2014/main" id="{6B665179-788F-4CA5-8068-696989F1F2BF}"/>
              </a:ext>
            </a:extLst>
          </p:cNvPr>
          <p:cNvGrpSpPr/>
          <p:nvPr/>
        </p:nvGrpSpPr>
        <p:grpSpPr>
          <a:xfrm>
            <a:off x="3156112" y="1819729"/>
            <a:ext cx="2750221" cy="3021453"/>
            <a:chOff x="3283952" y="1903413"/>
            <a:chExt cx="2861622" cy="2877626"/>
          </a:xfrm>
          <a:solidFill>
            <a:schemeClr val="accent1">
              <a:lumMod val="75000"/>
            </a:schemeClr>
          </a:solidFill>
        </p:grpSpPr>
        <p:grpSp>
          <p:nvGrpSpPr>
            <p:cNvPr id="15" name="Group 14">
              <a:extLst>
                <a:ext uri="{FF2B5EF4-FFF2-40B4-BE49-F238E27FC236}">
                  <a16:creationId xmlns:a16="http://schemas.microsoft.com/office/drawing/2014/main" id="{F56E9974-97B6-491F-AF1B-AB4BE919559D}"/>
                </a:ext>
              </a:extLst>
            </p:cNvPr>
            <p:cNvGrpSpPr/>
            <p:nvPr/>
          </p:nvGrpSpPr>
          <p:grpSpPr>
            <a:xfrm>
              <a:off x="3283952" y="1903413"/>
              <a:ext cx="2861622" cy="2877626"/>
              <a:chOff x="3283952" y="2278062"/>
              <a:chExt cx="2861622" cy="2877626"/>
            </a:xfrm>
            <a:grpFill/>
          </p:grpSpPr>
          <p:sp>
            <p:nvSpPr>
              <p:cNvPr id="18" name="Rectangle 17">
                <a:extLst>
                  <a:ext uri="{FF2B5EF4-FFF2-40B4-BE49-F238E27FC236}">
                    <a16:creationId xmlns:a16="http://schemas.microsoft.com/office/drawing/2014/main" id="{799E3561-5185-48B8-8295-CE15DF82220C}"/>
                  </a:ext>
                </a:extLst>
              </p:cNvPr>
              <p:cNvSpPr/>
              <p:nvPr/>
            </p:nvSpPr>
            <p:spPr bwMode="auto">
              <a:xfrm>
                <a:off x="3283952" y="2278062"/>
                <a:ext cx="1385939" cy="2877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Rectangle 18">
                <a:extLst>
                  <a:ext uri="{FF2B5EF4-FFF2-40B4-BE49-F238E27FC236}">
                    <a16:creationId xmlns:a16="http://schemas.microsoft.com/office/drawing/2014/main" id="{DF535D5F-75DA-491C-9498-71B17DE73DC2}"/>
                  </a:ext>
                </a:extLst>
              </p:cNvPr>
              <p:cNvSpPr/>
              <p:nvPr/>
            </p:nvSpPr>
            <p:spPr bwMode="auto">
              <a:xfrm>
                <a:off x="4759635" y="2278062"/>
                <a:ext cx="1385939" cy="2877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6" name="Rectangle 15">
              <a:extLst>
                <a:ext uri="{FF2B5EF4-FFF2-40B4-BE49-F238E27FC236}">
                  <a16:creationId xmlns:a16="http://schemas.microsoft.com/office/drawing/2014/main" id="{98CFF79A-F9F2-4E20-B275-168E95B6C89A}"/>
                </a:ext>
              </a:extLst>
            </p:cNvPr>
            <p:cNvSpPr/>
            <p:nvPr/>
          </p:nvSpPr>
          <p:spPr bwMode="auto">
            <a:xfrm>
              <a:off x="3283952" y="3427413"/>
              <a:ext cx="2861622" cy="1353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C6013562-316E-4694-BAD4-1B51805A61A9}"/>
                </a:ext>
              </a:extLst>
            </p:cNvPr>
            <p:cNvSpPr/>
            <p:nvPr/>
          </p:nvSpPr>
          <p:spPr bwMode="auto">
            <a:xfrm>
              <a:off x="3283952" y="1979614"/>
              <a:ext cx="2861622" cy="27252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306" tIns="137845" rIns="172306" bIns="137845" numCol="1" spcCol="0" rtlCol="0" fromWordArt="0" anchor="ctr" anchorCtr="0" forceAA="0" compatLnSpc="1">
              <a:prstTxWarp prst="textNoShape">
                <a:avLst/>
              </a:prstTxWarp>
              <a:noAutofit/>
            </a:bodyPr>
            <a:lstStyle/>
            <a:p>
              <a:pPr algn="ctr" defTabSz="878441" fontAlgn="base">
                <a:lnSpc>
                  <a:spcPct val="90000"/>
                </a:lnSpc>
                <a:spcBef>
                  <a:spcPct val="0"/>
                </a:spcBef>
                <a:spcAft>
                  <a:spcPct val="0"/>
                </a:spcAft>
                <a:defRPr/>
              </a:pPr>
              <a:r>
                <a:rPr lang="en-US" sz="3137" dirty="0">
                  <a:gradFill>
                    <a:gsLst>
                      <a:gs pos="0">
                        <a:srgbClr val="FFFFFF"/>
                      </a:gs>
                      <a:gs pos="100000">
                        <a:srgbClr val="FFFFFF"/>
                      </a:gs>
                    </a:gsLst>
                    <a:lin ang="5400000" scaled="0"/>
                  </a:gradFill>
                  <a:latin typeface="Segoe UI Semilight"/>
                  <a:cs typeface="Segoe UI" pitchFamily="34" charset="0"/>
                </a:rPr>
                <a:t>Lift and Shift</a:t>
              </a:r>
            </a:p>
          </p:txBody>
        </p:sp>
      </p:grpSp>
      <p:grpSp>
        <p:nvGrpSpPr>
          <p:cNvPr id="20" name="Group 19">
            <a:extLst>
              <a:ext uri="{FF2B5EF4-FFF2-40B4-BE49-F238E27FC236}">
                <a16:creationId xmlns:a16="http://schemas.microsoft.com/office/drawing/2014/main" id="{E6E48F2E-6CDA-4699-9E1A-A957712859EA}"/>
              </a:ext>
            </a:extLst>
          </p:cNvPr>
          <p:cNvGrpSpPr/>
          <p:nvPr/>
        </p:nvGrpSpPr>
        <p:grpSpPr>
          <a:xfrm>
            <a:off x="8925646" y="1897662"/>
            <a:ext cx="2910470" cy="2866252"/>
            <a:chOff x="9287189" y="1903413"/>
            <a:chExt cx="3028362" cy="2926881"/>
          </a:xfrm>
          <a:solidFill>
            <a:schemeClr val="bg1"/>
          </a:solidFill>
        </p:grpSpPr>
        <p:grpSp>
          <p:nvGrpSpPr>
            <p:cNvPr id="21" name="Group 20">
              <a:extLst>
                <a:ext uri="{FF2B5EF4-FFF2-40B4-BE49-F238E27FC236}">
                  <a16:creationId xmlns:a16="http://schemas.microsoft.com/office/drawing/2014/main" id="{F8F92B50-6E7F-4A05-8B94-6C7BAE206348}"/>
                </a:ext>
              </a:extLst>
            </p:cNvPr>
            <p:cNvGrpSpPr/>
            <p:nvPr/>
          </p:nvGrpSpPr>
          <p:grpSpPr>
            <a:xfrm>
              <a:off x="9287189" y="1903413"/>
              <a:ext cx="2877013" cy="2877626"/>
              <a:chOff x="9287190" y="2258994"/>
              <a:chExt cx="2861622" cy="2877626"/>
            </a:xfrm>
            <a:grpFill/>
          </p:grpSpPr>
          <p:sp>
            <p:nvSpPr>
              <p:cNvPr id="23" name="Rectangle 22">
                <a:extLst>
                  <a:ext uri="{FF2B5EF4-FFF2-40B4-BE49-F238E27FC236}">
                    <a16:creationId xmlns:a16="http://schemas.microsoft.com/office/drawing/2014/main" id="{510E171B-C944-4ADD-8A57-E34327E6C403}"/>
                  </a:ext>
                </a:extLst>
              </p:cNvPr>
              <p:cNvSpPr/>
              <p:nvPr/>
            </p:nvSpPr>
            <p:spPr bwMode="auto">
              <a:xfrm>
                <a:off x="9287190" y="2258994"/>
                <a:ext cx="914400"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dirty="0" err="1">
                  <a:solidFill>
                    <a:schemeClr val="tx1">
                      <a:lumMod val="50000"/>
                    </a:schemeClr>
                  </a:solidFill>
                  <a:latin typeface="Segoe UI Semilight"/>
                  <a:ea typeface="Segoe UI" pitchFamily="34" charset="0"/>
                  <a:cs typeface="Segoe UI" pitchFamily="34" charset="0"/>
                </a:endParaRPr>
              </a:p>
            </p:txBody>
          </p:sp>
          <p:sp>
            <p:nvSpPr>
              <p:cNvPr id="24" name="Rectangle 23">
                <a:extLst>
                  <a:ext uri="{FF2B5EF4-FFF2-40B4-BE49-F238E27FC236}">
                    <a16:creationId xmlns:a16="http://schemas.microsoft.com/office/drawing/2014/main" id="{35A06DC1-BECD-443D-AD3E-9BECB41CFD99}"/>
                  </a:ext>
                </a:extLst>
              </p:cNvPr>
              <p:cNvSpPr/>
              <p:nvPr/>
            </p:nvSpPr>
            <p:spPr bwMode="auto">
              <a:xfrm>
                <a:off x="10260801" y="2258994"/>
                <a:ext cx="914400"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dirty="0" err="1">
                  <a:solidFill>
                    <a:schemeClr val="tx1">
                      <a:lumMod val="50000"/>
                    </a:schemeClr>
                  </a:solidFill>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9E5BF299-8324-405F-9763-7FA770BE1E4E}"/>
                  </a:ext>
                </a:extLst>
              </p:cNvPr>
              <p:cNvSpPr/>
              <p:nvPr/>
            </p:nvSpPr>
            <p:spPr bwMode="auto">
              <a:xfrm>
                <a:off x="11234412" y="2258994"/>
                <a:ext cx="914400"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dirty="0" err="1">
                  <a:solidFill>
                    <a:schemeClr val="tx1">
                      <a:lumMod val="50000"/>
                    </a:schemeClr>
                  </a:solidFill>
                  <a:latin typeface="Segoe UI Semilight"/>
                  <a:ea typeface="Segoe UI" pitchFamily="34" charset="0"/>
                  <a:cs typeface="Segoe UI" pitchFamily="34" charset="0"/>
                </a:endParaRPr>
              </a:p>
            </p:txBody>
          </p:sp>
        </p:grpSp>
        <p:sp>
          <p:nvSpPr>
            <p:cNvPr id="22" name="Rectangle 21">
              <a:extLst>
                <a:ext uri="{FF2B5EF4-FFF2-40B4-BE49-F238E27FC236}">
                  <a16:creationId xmlns:a16="http://schemas.microsoft.com/office/drawing/2014/main" id="{5777BEE7-AD86-4860-8E21-030C1D089113}"/>
                </a:ext>
              </a:extLst>
            </p:cNvPr>
            <p:cNvSpPr/>
            <p:nvPr/>
          </p:nvSpPr>
          <p:spPr bwMode="auto">
            <a:xfrm>
              <a:off x="9302581" y="1912504"/>
              <a:ext cx="3012970" cy="291779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306" tIns="137845" rIns="172306" bIns="137845" numCol="1" spcCol="0" rtlCol="0" fromWordArt="0" anchor="ctr" anchorCtr="0" forceAA="0" compatLnSpc="1">
              <a:prstTxWarp prst="textNoShape">
                <a:avLst/>
              </a:prstTxWarp>
              <a:noAutofit/>
            </a:bodyPr>
            <a:lstStyle/>
            <a:p>
              <a:pPr algn="ctr" defTabSz="878441" fontAlgn="base">
                <a:lnSpc>
                  <a:spcPct val="90000"/>
                </a:lnSpc>
                <a:spcBef>
                  <a:spcPct val="0"/>
                </a:spcBef>
                <a:spcAft>
                  <a:spcPct val="0"/>
                </a:spcAft>
                <a:defRPr/>
              </a:pPr>
              <a:r>
                <a:rPr lang="en-US" sz="3137" dirty="0">
                  <a:solidFill>
                    <a:schemeClr val="tx1">
                      <a:lumMod val="50000"/>
                    </a:schemeClr>
                  </a:solidFill>
                  <a:latin typeface="Segoe UI Semilight"/>
                  <a:cs typeface="Segoe UI" pitchFamily="34" charset="0"/>
                </a:rPr>
                <a:t>App modernized</a:t>
              </a:r>
            </a:p>
          </p:txBody>
        </p:sp>
      </p:grpSp>
      <p:cxnSp>
        <p:nvCxnSpPr>
          <p:cNvPr id="27" name="Connector: Elbow 26">
            <a:extLst>
              <a:ext uri="{FF2B5EF4-FFF2-40B4-BE49-F238E27FC236}">
                <a16:creationId xmlns:a16="http://schemas.microsoft.com/office/drawing/2014/main" id="{D100CD8C-26D8-475C-ACE8-F966E38450BF}"/>
              </a:ext>
            </a:extLst>
          </p:cNvPr>
          <p:cNvCxnSpPr>
            <a:cxnSpLocks/>
            <a:stCxn id="19" idx="0"/>
            <a:endCxn id="11" idx="0"/>
          </p:cNvCxnSpPr>
          <p:nvPr/>
        </p:nvCxnSpPr>
        <p:spPr>
          <a:xfrm rot="16200000" flipH="1">
            <a:off x="5927087" y="1132982"/>
            <a:ext cx="93313" cy="1466808"/>
          </a:xfrm>
          <a:prstGeom prst="bentConnector3">
            <a:avLst>
              <a:gd name="adj1" fmla="val -240166"/>
            </a:avLst>
          </a:prstGeom>
          <a:ln w="28575">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DB758757-6B37-4546-9E35-3572EAE4632A}"/>
              </a:ext>
            </a:extLst>
          </p:cNvPr>
          <p:cNvCxnSpPr>
            <a:stCxn id="5" idx="0"/>
            <a:endCxn id="18" idx="0"/>
          </p:cNvCxnSpPr>
          <p:nvPr/>
        </p:nvCxnSpPr>
        <p:spPr>
          <a:xfrm rot="16200000" flipH="1">
            <a:off x="3085140" y="1082764"/>
            <a:ext cx="1" cy="1473928"/>
          </a:xfrm>
          <a:prstGeom prst="bentConnector3">
            <a:avLst>
              <a:gd name="adj1" fmla="val -22860000000"/>
            </a:avLst>
          </a:prstGeom>
          <a:ln w="28575">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E049D6EA-0537-4D64-8D28-1768EA80D0F9}"/>
              </a:ext>
            </a:extLst>
          </p:cNvPr>
          <p:cNvCxnSpPr>
            <a:stCxn id="4" idx="0"/>
            <a:endCxn id="12" idx="0"/>
          </p:cNvCxnSpPr>
          <p:nvPr/>
        </p:nvCxnSpPr>
        <p:spPr>
          <a:xfrm rot="16200000" flipH="1">
            <a:off x="4484450" y="-1734782"/>
            <a:ext cx="93314" cy="7202333"/>
          </a:xfrm>
          <a:prstGeom prst="bentConnector3">
            <a:avLst>
              <a:gd name="adj1" fmla="val -435298"/>
            </a:avLst>
          </a:prstGeom>
          <a:ln w="28575">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114A499C-D955-47B3-A6D3-3A5E869FACEE}"/>
              </a:ext>
            </a:extLst>
          </p:cNvPr>
          <p:cNvCxnSpPr>
            <a:cxnSpLocks/>
            <a:stCxn id="6" idx="2"/>
            <a:endCxn id="25" idx="2"/>
          </p:cNvCxnSpPr>
          <p:nvPr/>
        </p:nvCxnSpPr>
        <p:spPr>
          <a:xfrm rot="5400000" flipH="1" flipV="1">
            <a:off x="6372386" y="-16354"/>
            <a:ext cx="144474" cy="9608541"/>
          </a:xfrm>
          <a:prstGeom prst="bentConnector3">
            <a:avLst>
              <a:gd name="adj1" fmla="val -416883"/>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0B833851-0A1B-46A8-858B-07CAC8BE8D3E}"/>
              </a:ext>
            </a:extLst>
          </p:cNvPr>
          <p:cNvCxnSpPr>
            <a:cxnSpLocks/>
            <a:stCxn id="9" idx="2"/>
            <a:endCxn id="23" idx="2"/>
          </p:cNvCxnSpPr>
          <p:nvPr/>
        </p:nvCxnSpPr>
        <p:spPr>
          <a:xfrm rot="5400000" flipH="1" flipV="1">
            <a:off x="8319362" y="3805693"/>
            <a:ext cx="138061" cy="1958034"/>
          </a:xfrm>
          <a:prstGeom prst="bentConnector3">
            <a:avLst>
              <a:gd name="adj1" fmla="val -162325"/>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6610D9F4-0C20-44E9-9E21-533129D4F4FD}"/>
              </a:ext>
            </a:extLst>
          </p:cNvPr>
          <p:cNvCxnSpPr>
            <a:cxnSpLocks/>
            <a:stCxn id="16" idx="2"/>
            <a:endCxn id="24" idx="2"/>
          </p:cNvCxnSpPr>
          <p:nvPr/>
        </p:nvCxnSpPr>
        <p:spPr>
          <a:xfrm rot="5400000" flipH="1" flipV="1">
            <a:off x="7356936" y="1889965"/>
            <a:ext cx="125501" cy="5776930"/>
          </a:xfrm>
          <a:prstGeom prst="bentConnector3">
            <a:avLst>
              <a:gd name="adj1" fmla="val -334818"/>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3489AF53-570E-4844-81E6-AD4F605EC239}"/>
              </a:ext>
            </a:extLst>
          </p:cNvPr>
          <p:cNvGrpSpPr/>
          <p:nvPr/>
        </p:nvGrpSpPr>
        <p:grpSpPr>
          <a:xfrm>
            <a:off x="2818704" y="5778175"/>
            <a:ext cx="3087139" cy="904904"/>
            <a:chOff x="2713037" y="5628387"/>
            <a:chExt cx="3212188" cy="941558"/>
          </a:xfrm>
        </p:grpSpPr>
        <p:sp>
          <p:nvSpPr>
            <p:cNvPr id="37" name="Rectangle 36">
              <a:extLst>
                <a:ext uri="{FF2B5EF4-FFF2-40B4-BE49-F238E27FC236}">
                  <a16:creationId xmlns:a16="http://schemas.microsoft.com/office/drawing/2014/main" id="{47259405-2270-4C7C-A97A-C016D3E406F3}"/>
                </a:ext>
              </a:extLst>
            </p:cNvPr>
            <p:cNvSpPr/>
            <p:nvPr/>
          </p:nvSpPr>
          <p:spPr bwMode="auto">
            <a:xfrm>
              <a:off x="2713037" y="5628387"/>
              <a:ext cx="3212188" cy="94155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306" tIns="137845" rIns="172306" bIns="137845" numCol="1" spcCol="0" rtlCol="0" fromWordArt="0" anchor="b" anchorCtr="0" forceAA="0" compatLnSpc="1">
              <a:prstTxWarp prst="textNoShape">
                <a:avLst/>
              </a:prstTxWarp>
              <a:noAutofit/>
            </a:bodyPr>
            <a:lstStyle/>
            <a:p>
              <a:pPr algn="ctr" defTabSz="878441" fontAlgn="base">
                <a:lnSpc>
                  <a:spcPct val="90000"/>
                </a:lnSpc>
                <a:spcBef>
                  <a:spcPct val="0"/>
                </a:spcBef>
                <a:spcAft>
                  <a:spcPct val="0"/>
                </a:spcAft>
                <a:defRPr/>
              </a:pPr>
              <a:r>
                <a:rPr lang="en-US" sz="1696" dirty="0">
                  <a:gradFill>
                    <a:gsLst>
                      <a:gs pos="0">
                        <a:srgbClr val="505050"/>
                      </a:gs>
                      <a:gs pos="100000">
                        <a:srgbClr val="505050"/>
                      </a:gs>
                    </a:gsLst>
                    <a:lin ang="5400000" scaled="0"/>
                  </a:gradFill>
                  <a:latin typeface="Segoe UI Semilight"/>
                  <a:ea typeface="Segoe UI" pitchFamily="34" charset="0"/>
                  <a:cs typeface="Segoe UI" pitchFamily="34" charset="0"/>
                </a:rPr>
                <a:t>Lift &amp; Shift</a:t>
              </a:r>
            </a:p>
            <a:p>
              <a:pPr algn="ctr" defTabSz="878441" fontAlgn="base">
                <a:lnSpc>
                  <a:spcPct val="90000"/>
                </a:lnSpc>
                <a:spcBef>
                  <a:spcPct val="0"/>
                </a:spcBef>
                <a:spcAft>
                  <a:spcPct val="0"/>
                </a:spcAft>
                <a:defRPr/>
              </a:pPr>
              <a:r>
                <a:rPr lang="en-US" sz="1696" dirty="0">
                  <a:gradFill>
                    <a:gsLst>
                      <a:gs pos="0">
                        <a:srgbClr val="505050"/>
                      </a:gs>
                      <a:gs pos="100000">
                        <a:srgbClr val="505050"/>
                      </a:gs>
                    </a:gsLst>
                    <a:lin ang="5400000" scaled="0"/>
                  </a:gradFill>
                  <a:latin typeface="Segoe UI Semilight"/>
                  <a:ea typeface="Segoe UI" pitchFamily="34" charset="0"/>
                  <a:cs typeface="Segoe UI" pitchFamily="34" charset="0"/>
                </a:rPr>
                <a:t>Minimal code-changes</a:t>
              </a:r>
            </a:p>
          </p:txBody>
        </p:sp>
        <p:cxnSp>
          <p:nvCxnSpPr>
            <p:cNvPr id="38" name="Straight Arrow Connector 37">
              <a:extLst>
                <a:ext uri="{FF2B5EF4-FFF2-40B4-BE49-F238E27FC236}">
                  <a16:creationId xmlns:a16="http://schemas.microsoft.com/office/drawing/2014/main" id="{DEF2B9BC-E825-4767-8084-873A50346A12}"/>
                </a:ext>
              </a:extLst>
            </p:cNvPr>
            <p:cNvCxnSpPr>
              <a:cxnSpLocks/>
            </p:cNvCxnSpPr>
            <p:nvPr/>
          </p:nvCxnSpPr>
          <p:spPr>
            <a:xfrm>
              <a:off x="3684164" y="5829962"/>
              <a:ext cx="1269935"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C1C2D0D8-766C-4F15-A770-6060FF2BA934}"/>
              </a:ext>
            </a:extLst>
          </p:cNvPr>
          <p:cNvGrpSpPr/>
          <p:nvPr/>
        </p:nvGrpSpPr>
        <p:grpSpPr>
          <a:xfrm>
            <a:off x="6046490" y="5778175"/>
            <a:ext cx="3087139" cy="904904"/>
            <a:chOff x="5761037" y="5737225"/>
            <a:chExt cx="3276599" cy="960438"/>
          </a:xfrm>
        </p:grpSpPr>
        <p:sp>
          <p:nvSpPr>
            <p:cNvPr id="35" name="Rectangle 34">
              <a:extLst>
                <a:ext uri="{FF2B5EF4-FFF2-40B4-BE49-F238E27FC236}">
                  <a16:creationId xmlns:a16="http://schemas.microsoft.com/office/drawing/2014/main" id="{EDED6A5B-1944-48CF-BE90-7C8902552F1F}"/>
                </a:ext>
              </a:extLst>
            </p:cNvPr>
            <p:cNvSpPr/>
            <p:nvPr/>
          </p:nvSpPr>
          <p:spPr bwMode="auto">
            <a:xfrm>
              <a:off x="5761037" y="5737225"/>
              <a:ext cx="3276599" cy="96043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306" tIns="137845" rIns="172306" bIns="137845" numCol="1" spcCol="0" rtlCol="0" fromWordArt="0" anchor="b" anchorCtr="0" forceAA="0" compatLnSpc="1">
              <a:prstTxWarp prst="textNoShape">
                <a:avLst/>
              </a:prstTxWarp>
              <a:noAutofit/>
            </a:bodyPr>
            <a:lstStyle/>
            <a:p>
              <a:pPr algn="ctr" defTabSz="878441" fontAlgn="base">
                <a:lnSpc>
                  <a:spcPct val="90000"/>
                </a:lnSpc>
                <a:spcBef>
                  <a:spcPct val="0"/>
                </a:spcBef>
                <a:spcAft>
                  <a:spcPct val="0"/>
                </a:spcAft>
                <a:defRPr/>
              </a:pPr>
              <a:r>
                <a:rPr lang="en-US" sz="1696" dirty="0">
                  <a:gradFill>
                    <a:gsLst>
                      <a:gs pos="0">
                        <a:srgbClr val="505050"/>
                      </a:gs>
                      <a:gs pos="100000">
                        <a:srgbClr val="505050"/>
                      </a:gs>
                    </a:gsLst>
                    <a:lin ang="5400000" scaled="0"/>
                  </a:gradFill>
                  <a:latin typeface="Segoe UI Semilight"/>
                  <a:ea typeface="Segoe UI" pitchFamily="34" charset="0"/>
                  <a:cs typeface="Segoe UI" pitchFamily="34" charset="0"/>
                </a:rPr>
                <a:t>Architected for the cloud</a:t>
              </a:r>
            </a:p>
            <a:p>
              <a:pPr algn="ctr" defTabSz="878441" fontAlgn="base">
                <a:lnSpc>
                  <a:spcPct val="90000"/>
                </a:lnSpc>
                <a:spcBef>
                  <a:spcPct val="0"/>
                </a:spcBef>
                <a:spcAft>
                  <a:spcPct val="0"/>
                </a:spcAft>
                <a:defRPr/>
              </a:pPr>
              <a:r>
                <a:rPr lang="en-US" sz="1696" dirty="0">
                  <a:gradFill>
                    <a:gsLst>
                      <a:gs pos="0">
                        <a:srgbClr val="505050"/>
                      </a:gs>
                      <a:gs pos="100000">
                        <a:srgbClr val="505050"/>
                      </a:gs>
                    </a:gsLst>
                    <a:lin ang="5400000" scaled="0"/>
                  </a:gradFill>
                  <a:latin typeface="Segoe UI Semilight"/>
                  <a:ea typeface="Segoe UI" pitchFamily="34" charset="0"/>
                  <a:cs typeface="Segoe UI" pitchFamily="34" charset="0"/>
                </a:rPr>
                <a:t>modernized/refactor/rewrite</a:t>
              </a:r>
            </a:p>
          </p:txBody>
        </p:sp>
        <p:cxnSp>
          <p:nvCxnSpPr>
            <p:cNvPr id="36" name="Straight Arrow Connector 35">
              <a:extLst>
                <a:ext uri="{FF2B5EF4-FFF2-40B4-BE49-F238E27FC236}">
                  <a16:creationId xmlns:a16="http://schemas.microsoft.com/office/drawing/2014/main" id="{B04DB16B-257B-41BE-99AB-D951820AC555}"/>
                </a:ext>
              </a:extLst>
            </p:cNvPr>
            <p:cNvCxnSpPr>
              <a:cxnSpLocks/>
            </p:cNvCxnSpPr>
            <p:nvPr/>
          </p:nvCxnSpPr>
          <p:spPr>
            <a:xfrm>
              <a:off x="6751636" y="5935662"/>
              <a:ext cx="1295400" cy="0"/>
            </a:xfrm>
            <a:prstGeom prst="straightConnector1">
              <a:avLst/>
            </a:prstGeom>
            <a:ln w="381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08677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left)">
                                      <p:cBhvr>
                                        <p:cTn id="20" dur="500"/>
                                        <p:tgtEl>
                                          <p:spTgt spid="26"/>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left)">
                                      <p:cBhvr>
                                        <p:cTn id="24" dur="500"/>
                                        <p:tgtEl>
                                          <p:spTgt spid="27"/>
                                        </p:tgtEl>
                                      </p:cBhvr>
                                    </p:animEffect>
                                  </p:childTnLst>
                                </p:cTn>
                              </p:par>
                            </p:childTnLst>
                          </p:cTn>
                        </p:par>
                        <p:par>
                          <p:cTn id="25" fill="hold">
                            <p:stCondLst>
                              <p:cond delay="1500"/>
                            </p:stCondLst>
                            <p:childTnLst>
                              <p:par>
                                <p:cTn id="26" presetID="22" presetClass="entr" presetSubtype="8" fill="hold" nodeType="after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wipe(left)">
                                      <p:cBhvr>
                                        <p:cTn id="28" dur="5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wipe(left)">
                                      <p:cBhvr>
                                        <p:cTn id="33" dur="500"/>
                                        <p:tgtEl>
                                          <p:spTgt spid="28"/>
                                        </p:tgtEl>
                                      </p:cBhvr>
                                    </p:animEffect>
                                  </p:childTnLst>
                                </p:cTn>
                              </p:par>
                              <p:par>
                                <p:cTn id="34" presetID="22" presetClass="entr" presetSubtype="8" fill="hold"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wipe(left)">
                                      <p:cBhvr>
                                        <p:cTn id="36" dur="500"/>
                                        <p:tgtEl>
                                          <p:spTgt spid="29"/>
                                        </p:tgtEl>
                                      </p:cBhvr>
                                    </p:animEffect>
                                  </p:childTnLst>
                                </p:cTn>
                              </p:par>
                              <p:par>
                                <p:cTn id="37" presetID="22" presetClass="entr" presetSubtype="8"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wipe(left)">
                                      <p:cBhvr>
                                        <p:cTn id="3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3FE45C6-B36C-4466-9F86-036A2A4E967B}"/>
              </a:ext>
            </a:extLst>
          </p:cNvPr>
          <p:cNvGrpSpPr/>
          <p:nvPr/>
        </p:nvGrpSpPr>
        <p:grpSpPr>
          <a:xfrm>
            <a:off x="457200" y="5512276"/>
            <a:ext cx="9641576" cy="485342"/>
            <a:chOff x="457200" y="5650428"/>
            <a:chExt cx="11284010" cy="236696"/>
          </a:xfrm>
        </p:grpSpPr>
        <p:cxnSp>
          <p:nvCxnSpPr>
            <p:cNvPr id="97" name="Straight Connector 96">
              <a:extLst>
                <a:ext uri="{FF2B5EF4-FFF2-40B4-BE49-F238E27FC236}">
                  <a16:creationId xmlns:a16="http://schemas.microsoft.com/office/drawing/2014/main" id="{F04D7308-99D7-4CF7-A6EA-13B23E3939B9}"/>
                </a:ext>
              </a:extLst>
            </p:cNvPr>
            <p:cNvCxnSpPr>
              <a:cxnSpLocks/>
              <a:stCxn id="99" idx="1"/>
            </p:cNvCxnSpPr>
            <p:nvPr/>
          </p:nvCxnSpPr>
          <p:spPr>
            <a:xfrm flipH="1">
              <a:off x="457200" y="5768776"/>
              <a:ext cx="11211632" cy="0"/>
            </a:xfrm>
            <a:prstGeom prst="line">
              <a:avLst/>
            </a:prstGeom>
            <a:noFill/>
            <a:ln w="57150" cap="rnd">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99" name="Arrow: Chevron 98">
              <a:extLst>
                <a:ext uri="{FF2B5EF4-FFF2-40B4-BE49-F238E27FC236}">
                  <a16:creationId xmlns:a16="http://schemas.microsoft.com/office/drawing/2014/main" id="{09BC6432-B119-40E9-B8DC-C0EA1C91646C}"/>
                </a:ext>
              </a:extLst>
            </p:cNvPr>
            <p:cNvSpPr/>
            <p:nvPr/>
          </p:nvSpPr>
          <p:spPr bwMode="auto">
            <a:xfrm>
              <a:off x="11596453" y="5650428"/>
              <a:ext cx="144757" cy="236696"/>
            </a:xfrm>
            <a:prstGeom prst="chevron">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4" name="Title 3"/>
          <p:cNvSpPr>
            <a:spLocks noGrp="1"/>
          </p:cNvSpPr>
          <p:nvPr>
            <p:ph type="title"/>
          </p:nvPr>
        </p:nvSpPr>
        <p:spPr/>
        <p:txBody>
          <a:bodyPr/>
          <a:lstStyle/>
          <a:p>
            <a:r>
              <a:rPr lang="en-US" dirty="0"/>
              <a:t>The  Journey to the cloud</a:t>
            </a:r>
          </a:p>
        </p:txBody>
      </p:sp>
      <p:sp>
        <p:nvSpPr>
          <p:cNvPr id="113" name="TextBox 112">
            <a:extLst>
              <a:ext uri="{FF2B5EF4-FFF2-40B4-BE49-F238E27FC236}">
                <a16:creationId xmlns:a16="http://schemas.microsoft.com/office/drawing/2014/main" id="{A5D1BAEF-0B74-4F84-B772-CECD4CAA1180}"/>
              </a:ext>
            </a:extLst>
          </p:cNvPr>
          <p:cNvSpPr txBox="1"/>
          <p:nvPr/>
        </p:nvSpPr>
        <p:spPr>
          <a:xfrm>
            <a:off x="5650222" y="5809815"/>
            <a:ext cx="1503201" cy="982072"/>
          </a:xfrm>
          <a:prstGeom prst="rect">
            <a:avLst/>
          </a:prstGeom>
          <a:noFill/>
        </p:spPr>
        <p:txBody>
          <a:bodyPr wrap="square" lIns="179234" tIns="143387" rIns="179234" bIns="143387" rtlCol="0" anchor="t">
            <a:spAutoFit/>
          </a:body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a:ln>
                  <a:noFill/>
                </a:ln>
                <a:solidFill>
                  <a:srgbClr val="353535"/>
                </a:solidFill>
                <a:effectLst/>
                <a:uLnTx/>
                <a:uFillTx/>
                <a:latin typeface="Segoe UI Semilight"/>
                <a:ea typeface="+mn-ea"/>
                <a:cs typeface="+mn-cs"/>
              </a:rPr>
              <a:t>Containers</a:t>
            </a:r>
          </a:p>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100" b="0" i="1" u="none" strike="noStrike" kern="0" cap="none" spc="0" normalizeH="0" baseline="0" noProof="0" dirty="0">
                <a:ln>
                  <a:noFill/>
                </a:ln>
                <a:solidFill>
                  <a:srgbClr val="353535"/>
                </a:solidFill>
                <a:effectLst/>
                <a:uLnTx/>
                <a:uFillTx/>
                <a:latin typeface="Segoe UI Semilight"/>
                <a:ea typeface="+mn-ea"/>
                <a:cs typeface="+mn-cs"/>
              </a:rPr>
              <a:t>Managed Container Platform</a:t>
            </a:r>
          </a:p>
        </p:txBody>
      </p:sp>
      <p:sp>
        <p:nvSpPr>
          <p:cNvPr id="114" name="TextBox 113">
            <a:extLst>
              <a:ext uri="{FF2B5EF4-FFF2-40B4-BE49-F238E27FC236}">
                <a16:creationId xmlns:a16="http://schemas.microsoft.com/office/drawing/2014/main" id="{4AC06128-F213-4A75-A50E-EFEDAF12A2E5}"/>
              </a:ext>
            </a:extLst>
          </p:cNvPr>
          <p:cNvSpPr txBox="1"/>
          <p:nvPr/>
        </p:nvSpPr>
        <p:spPr>
          <a:xfrm>
            <a:off x="444495" y="5735453"/>
            <a:ext cx="1259713" cy="1259071"/>
          </a:xfrm>
          <a:prstGeom prst="rect">
            <a:avLst/>
          </a:prstGeom>
          <a:noFill/>
        </p:spPr>
        <p:txBody>
          <a:bodyPr wrap="square" lIns="179234" tIns="143387" rIns="179234" bIns="143387" rtlCol="0" anchor="t">
            <a:spAutoFit/>
          </a:body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a:ln>
                  <a:noFill/>
                </a:ln>
                <a:solidFill>
                  <a:srgbClr val="353535"/>
                </a:solidFill>
                <a:effectLst/>
                <a:uLnTx/>
                <a:uFillTx/>
                <a:latin typeface="Segoe UI Semilight"/>
                <a:ea typeface="+mn-ea"/>
                <a:cs typeface="+mn-cs"/>
              </a:rPr>
              <a:t>On-Premises</a:t>
            </a:r>
          </a:p>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100" b="0" i="1" u="none" strike="noStrike" kern="0" cap="none" spc="0" normalizeH="0" baseline="0" noProof="0" dirty="0">
                <a:ln>
                  <a:noFill/>
                </a:ln>
                <a:solidFill>
                  <a:srgbClr val="353535"/>
                </a:solidFill>
                <a:effectLst/>
                <a:uLnTx/>
                <a:uFillTx/>
                <a:latin typeface="Segoe UI Semilight"/>
                <a:ea typeface="+mn-ea"/>
                <a:cs typeface="+mn-cs"/>
              </a:rPr>
              <a:t>Infrastructure Platform</a:t>
            </a:r>
          </a:p>
        </p:txBody>
      </p:sp>
      <p:grpSp>
        <p:nvGrpSpPr>
          <p:cNvPr id="115" name="Group 114">
            <a:extLst>
              <a:ext uri="{FF2B5EF4-FFF2-40B4-BE49-F238E27FC236}">
                <a16:creationId xmlns:a16="http://schemas.microsoft.com/office/drawing/2014/main" id="{B89E0808-7101-4EF9-B405-83B279E2F7DB}"/>
              </a:ext>
            </a:extLst>
          </p:cNvPr>
          <p:cNvGrpSpPr/>
          <p:nvPr/>
        </p:nvGrpSpPr>
        <p:grpSpPr>
          <a:xfrm>
            <a:off x="900663" y="4800985"/>
            <a:ext cx="556486" cy="768586"/>
            <a:chOff x="2084593" y="2157479"/>
            <a:chExt cx="958326" cy="1022668"/>
          </a:xfrm>
        </p:grpSpPr>
        <p:grpSp>
          <p:nvGrpSpPr>
            <p:cNvPr id="116" name="Group 4">
              <a:extLst>
                <a:ext uri="{FF2B5EF4-FFF2-40B4-BE49-F238E27FC236}">
                  <a16:creationId xmlns:a16="http://schemas.microsoft.com/office/drawing/2014/main" id="{A0F1A7EB-1344-4BBE-B6B2-71BB505CAFC5}"/>
                </a:ext>
              </a:extLst>
            </p:cNvPr>
            <p:cNvGrpSpPr>
              <a:grpSpLocks noChangeAspect="1"/>
            </p:cNvGrpSpPr>
            <p:nvPr/>
          </p:nvGrpSpPr>
          <p:grpSpPr bwMode="auto">
            <a:xfrm>
              <a:off x="2084593" y="2157479"/>
              <a:ext cx="475727" cy="1022668"/>
              <a:chOff x="7" y="12"/>
              <a:chExt cx="167" cy="359"/>
            </a:xfrm>
          </p:grpSpPr>
          <p:sp>
            <p:nvSpPr>
              <p:cNvPr id="124" name="Rectangle 5">
                <a:extLst>
                  <a:ext uri="{FF2B5EF4-FFF2-40B4-BE49-F238E27FC236}">
                    <a16:creationId xmlns:a16="http://schemas.microsoft.com/office/drawing/2014/main" id="{B325CE85-31D6-4A00-8AF7-6869EB6563E4}"/>
                  </a:ext>
                </a:extLst>
              </p:cNvPr>
              <p:cNvSpPr>
                <a:spLocks noChangeArrowheads="1"/>
              </p:cNvSpPr>
              <p:nvPr/>
            </p:nvSpPr>
            <p:spPr bwMode="auto">
              <a:xfrm>
                <a:off x="7" y="45"/>
                <a:ext cx="167" cy="32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5" name="Freeform 6">
                <a:extLst>
                  <a:ext uri="{FF2B5EF4-FFF2-40B4-BE49-F238E27FC236}">
                    <a16:creationId xmlns:a16="http://schemas.microsoft.com/office/drawing/2014/main" id="{B5C6F144-DFCE-4DBB-879F-C6ACB4DBE4E9}"/>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6" name="Rectangle 7">
                <a:extLst>
                  <a:ext uri="{FF2B5EF4-FFF2-40B4-BE49-F238E27FC236}">
                    <a16:creationId xmlns:a16="http://schemas.microsoft.com/office/drawing/2014/main" id="{CAA19FCA-5EF3-4F4D-95E8-0102F992C525}"/>
                  </a:ext>
                </a:extLst>
              </p:cNvPr>
              <p:cNvSpPr>
                <a:spLocks noChangeArrowheads="1"/>
              </p:cNvSpPr>
              <p:nvPr/>
            </p:nvSpPr>
            <p:spPr bwMode="auto">
              <a:xfrm>
                <a:off x="42" y="232"/>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7" name="Rectangle 8">
                <a:extLst>
                  <a:ext uri="{FF2B5EF4-FFF2-40B4-BE49-F238E27FC236}">
                    <a16:creationId xmlns:a16="http://schemas.microsoft.com/office/drawing/2014/main" id="{8BF57797-FB97-4A5B-9B9E-75B7A06178AA}"/>
                  </a:ext>
                </a:extLst>
              </p:cNvPr>
              <p:cNvSpPr>
                <a:spLocks noChangeArrowheads="1"/>
              </p:cNvSpPr>
              <p:nvPr/>
            </p:nvSpPr>
            <p:spPr bwMode="auto">
              <a:xfrm>
                <a:off x="114" y="232"/>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8" name="Rectangle 9">
                <a:extLst>
                  <a:ext uri="{FF2B5EF4-FFF2-40B4-BE49-F238E27FC236}">
                    <a16:creationId xmlns:a16="http://schemas.microsoft.com/office/drawing/2014/main" id="{39897971-3F71-4EE3-AFE4-FFF599277DFC}"/>
                  </a:ext>
                </a:extLst>
              </p:cNvPr>
              <p:cNvSpPr>
                <a:spLocks noChangeArrowheads="1"/>
              </p:cNvSpPr>
              <p:nvPr/>
            </p:nvSpPr>
            <p:spPr bwMode="auto">
              <a:xfrm>
                <a:off x="42" y="164"/>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9" name="Rectangle 10">
                <a:extLst>
                  <a:ext uri="{FF2B5EF4-FFF2-40B4-BE49-F238E27FC236}">
                    <a16:creationId xmlns:a16="http://schemas.microsoft.com/office/drawing/2014/main" id="{0777BF39-5C5D-454B-80E5-21378857C953}"/>
                  </a:ext>
                </a:extLst>
              </p:cNvPr>
              <p:cNvSpPr>
                <a:spLocks noChangeArrowheads="1"/>
              </p:cNvSpPr>
              <p:nvPr/>
            </p:nvSpPr>
            <p:spPr bwMode="auto">
              <a:xfrm>
                <a:off x="114" y="164"/>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0" name="Rectangle 11">
                <a:extLst>
                  <a:ext uri="{FF2B5EF4-FFF2-40B4-BE49-F238E27FC236}">
                    <a16:creationId xmlns:a16="http://schemas.microsoft.com/office/drawing/2014/main" id="{A3626142-7B46-4883-88B1-74563EB989A6}"/>
                  </a:ext>
                </a:extLst>
              </p:cNvPr>
              <p:cNvSpPr>
                <a:spLocks noChangeArrowheads="1"/>
              </p:cNvSpPr>
              <p:nvPr/>
            </p:nvSpPr>
            <p:spPr bwMode="auto">
              <a:xfrm>
                <a:off x="42" y="98"/>
                <a:ext cx="25"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1" name="Rectangle 12">
                <a:extLst>
                  <a:ext uri="{FF2B5EF4-FFF2-40B4-BE49-F238E27FC236}">
                    <a16:creationId xmlns:a16="http://schemas.microsoft.com/office/drawing/2014/main" id="{1E2E6962-BC7A-4933-88EB-EB2FEBAE8809}"/>
                  </a:ext>
                </a:extLst>
              </p:cNvPr>
              <p:cNvSpPr>
                <a:spLocks noChangeArrowheads="1"/>
              </p:cNvSpPr>
              <p:nvPr/>
            </p:nvSpPr>
            <p:spPr bwMode="auto">
              <a:xfrm>
                <a:off x="114" y="98"/>
                <a:ext cx="26"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2" name="Rectangle 13">
                <a:extLst>
                  <a:ext uri="{FF2B5EF4-FFF2-40B4-BE49-F238E27FC236}">
                    <a16:creationId xmlns:a16="http://schemas.microsoft.com/office/drawing/2014/main" id="{40A878C7-E043-4B36-AAD9-A407D9A3BC31}"/>
                  </a:ext>
                </a:extLst>
              </p:cNvPr>
              <p:cNvSpPr>
                <a:spLocks noChangeArrowheads="1"/>
              </p:cNvSpPr>
              <p:nvPr/>
            </p:nvSpPr>
            <p:spPr bwMode="auto">
              <a:xfrm>
                <a:off x="31" y="12"/>
                <a:ext cx="47" cy="33"/>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12FF99AF-8F73-491B-9D8E-A16BFDC02A61}"/>
                </a:ext>
              </a:extLst>
            </p:cNvPr>
            <p:cNvGrpSpPr/>
            <p:nvPr/>
          </p:nvGrpSpPr>
          <p:grpSpPr>
            <a:xfrm>
              <a:off x="2561534" y="2758439"/>
              <a:ext cx="475727" cy="421466"/>
              <a:chOff x="2779974" y="2727959"/>
              <a:chExt cx="475727" cy="421466"/>
            </a:xfrm>
          </p:grpSpPr>
          <p:sp>
            <p:nvSpPr>
              <p:cNvPr id="119" name="Rectangle 5">
                <a:extLst>
                  <a:ext uri="{FF2B5EF4-FFF2-40B4-BE49-F238E27FC236}">
                    <a16:creationId xmlns:a16="http://schemas.microsoft.com/office/drawing/2014/main" id="{48E60180-E4C1-4E6F-BCFC-587D0A476DA3}"/>
                  </a:ext>
                </a:extLst>
              </p:cNvPr>
              <p:cNvSpPr>
                <a:spLocks noChangeArrowheads="1"/>
              </p:cNvSpPr>
              <p:nvPr/>
            </p:nvSpPr>
            <p:spPr bwMode="auto">
              <a:xfrm>
                <a:off x="2779974" y="2727959"/>
                <a:ext cx="475727" cy="42146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0" name="Freeform 6">
                <a:extLst>
                  <a:ext uri="{FF2B5EF4-FFF2-40B4-BE49-F238E27FC236}">
                    <a16:creationId xmlns:a16="http://schemas.microsoft.com/office/drawing/2014/main" id="{B3EC9FCD-B14C-40A3-9BF1-5C64BE477A15}"/>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1" name="Rectangle 7">
                <a:extLst>
                  <a:ext uri="{FF2B5EF4-FFF2-40B4-BE49-F238E27FC236}">
                    <a16:creationId xmlns:a16="http://schemas.microsoft.com/office/drawing/2014/main" id="{BA59706E-D791-43B3-B23C-BC18922722CD}"/>
                  </a:ext>
                </a:extLst>
              </p:cNvPr>
              <p:cNvSpPr>
                <a:spLocks noChangeArrowheads="1"/>
              </p:cNvSpPr>
              <p:nvPr/>
            </p:nvSpPr>
            <p:spPr bwMode="auto">
              <a:xfrm>
                <a:off x="2879677" y="2829662"/>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2" name="Rectangle 8">
                <a:extLst>
                  <a:ext uri="{FF2B5EF4-FFF2-40B4-BE49-F238E27FC236}">
                    <a16:creationId xmlns:a16="http://schemas.microsoft.com/office/drawing/2014/main" id="{45E88E69-710F-4FB1-90EE-5CDEC616D320}"/>
                  </a:ext>
                </a:extLst>
              </p:cNvPr>
              <p:cNvSpPr>
                <a:spLocks noChangeArrowheads="1"/>
              </p:cNvSpPr>
              <p:nvPr/>
            </p:nvSpPr>
            <p:spPr bwMode="auto">
              <a:xfrm>
                <a:off x="3084781" y="2829662"/>
                <a:ext cx="74065"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3" name="Rectangle 9">
                <a:extLst>
                  <a:ext uri="{FF2B5EF4-FFF2-40B4-BE49-F238E27FC236}">
                    <a16:creationId xmlns:a16="http://schemas.microsoft.com/office/drawing/2014/main" id="{BB4725A7-B258-44A6-B23D-362E81D477FA}"/>
                  </a:ext>
                </a:extLst>
              </p:cNvPr>
              <p:cNvSpPr>
                <a:spLocks noChangeArrowheads="1"/>
              </p:cNvSpPr>
              <p:nvPr/>
            </p:nvSpPr>
            <p:spPr bwMode="auto">
              <a:xfrm>
                <a:off x="2879677" y="3004253"/>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18" name="Isosceles Triangle 117">
              <a:extLst>
                <a:ext uri="{FF2B5EF4-FFF2-40B4-BE49-F238E27FC236}">
                  <a16:creationId xmlns:a16="http://schemas.microsoft.com/office/drawing/2014/main" id="{0647DC3C-61CA-4885-A9C4-D8A6C1CDC6DC}"/>
                </a:ext>
              </a:extLst>
            </p:cNvPr>
            <p:cNvSpPr/>
            <p:nvPr/>
          </p:nvSpPr>
          <p:spPr bwMode="auto">
            <a:xfrm>
              <a:off x="2560320" y="2537142"/>
              <a:ext cx="482599" cy="221297"/>
            </a:xfrm>
            <a:prstGeom prst="triangle">
              <a:avLst>
                <a:gd name="adj" fmla="val 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353535"/>
                </a:solidFill>
                <a:effectLst/>
                <a:uLnTx/>
                <a:uFillTx/>
                <a:latin typeface="Segoe UI Semilight"/>
                <a:ea typeface="+mn-ea"/>
                <a:cs typeface="+mn-cs"/>
              </a:endParaRPr>
            </a:p>
          </p:txBody>
        </p:sp>
      </p:grpSp>
      <p:grpSp>
        <p:nvGrpSpPr>
          <p:cNvPr id="133" name="Group 16">
            <a:extLst>
              <a:ext uri="{FF2B5EF4-FFF2-40B4-BE49-F238E27FC236}">
                <a16:creationId xmlns:a16="http://schemas.microsoft.com/office/drawing/2014/main" id="{98B095B3-F138-4572-A0AB-E227789333A8}"/>
              </a:ext>
            </a:extLst>
          </p:cNvPr>
          <p:cNvGrpSpPr>
            <a:grpSpLocks noChangeAspect="1"/>
          </p:cNvGrpSpPr>
          <p:nvPr/>
        </p:nvGrpSpPr>
        <p:grpSpPr bwMode="auto">
          <a:xfrm>
            <a:off x="8265725" y="4929953"/>
            <a:ext cx="578986" cy="669713"/>
            <a:chOff x="13" y="7"/>
            <a:chExt cx="351" cy="406"/>
          </a:xfrm>
        </p:grpSpPr>
        <p:sp>
          <p:nvSpPr>
            <p:cNvPr id="134" name="Freeform 17">
              <a:extLst>
                <a:ext uri="{FF2B5EF4-FFF2-40B4-BE49-F238E27FC236}">
                  <a16:creationId xmlns:a16="http://schemas.microsoft.com/office/drawing/2014/main" id="{58690BE7-434D-42F8-9F3C-B1877F6E743D}"/>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5" name="Freeform 18">
              <a:extLst>
                <a:ext uri="{FF2B5EF4-FFF2-40B4-BE49-F238E27FC236}">
                  <a16:creationId xmlns:a16="http://schemas.microsoft.com/office/drawing/2014/main" id="{AF2AC350-C680-4F51-BED1-FCA13EDA009E}"/>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6" name="Line 19">
              <a:extLst>
                <a:ext uri="{FF2B5EF4-FFF2-40B4-BE49-F238E27FC236}">
                  <a16:creationId xmlns:a16="http://schemas.microsoft.com/office/drawing/2014/main" id="{62D1757E-2782-428A-88F4-A2219707B56A}"/>
                </a:ext>
              </a:extLst>
            </p:cNvPr>
            <p:cNvSpPr>
              <a:spLocks noChangeShapeType="1"/>
            </p:cNvSpPr>
            <p:nvPr/>
          </p:nvSpPr>
          <p:spPr bwMode="auto">
            <a:xfrm>
              <a:off x="288"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7" name="Freeform 20">
              <a:extLst>
                <a:ext uri="{FF2B5EF4-FFF2-40B4-BE49-F238E27FC236}">
                  <a16:creationId xmlns:a16="http://schemas.microsoft.com/office/drawing/2014/main" id="{DB08CA0E-76D2-4678-B174-A3BD68BC2D5B}"/>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8" name="Freeform 21">
              <a:extLst>
                <a:ext uri="{FF2B5EF4-FFF2-40B4-BE49-F238E27FC236}">
                  <a16:creationId xmlns:a16="http://schemas.microsoft.com/office/drawing/2014/main" id="{B09C6FA8-1579-45A8-82C7-22CD156A4A97}"/>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9" name="Line 22">
              <a:extLst>
                <a:ext uri="{FF2B5EF4-FFF2-40B4-BE49-F238E27FC236}">
                  <a16:creationId xmlns:a16="http://schemas.microsoft.com/office/drawing/2014/main" id="{1747701B-C3C7-4585-81F6-AE11856E13CE}"/>
                </a:ext>
              </a:extLst>
            </p:cNvPr>
            <p:cNvSpPr>
              <a:spLocks noChangeShapeType="1"/>
            </p:cNvSpPr>
            <p:nvPr/>
          </p:nvSpPr>
          <p:spPr bwMode="auto">
            <a:xfrm>
              <a:off x="89"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0" name="Freeform 23">
              <a:extLst>
                <a:ext uri="{FF2B5EF4-FFF2-40B4-BE49-F238E27FC236}">
                  <a16:creationId xmlns:a16="http://schemas.microsoft.com/office/drawing/2014/main" id="{C55807A8-24EC-4FF3-9BC1-852B072D7A71}"/>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1" name="Freeform 24">
              <a:extLst>
                <a:ext uri="{FF2B5EF4-FFF2-40B4-BE49-F238E27FC236}">
                  <a16:creationId xmlns:a16="http://schemas.microsoft.com/office/drawing/2014/main" id="{ED9C9330-C048-4AF4-A692-8F3B36AAF961}"/>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2" name="Freeform 25">
              <a:extLst>
                <a:ext uri="{FF2B5EF4-FFF2-40B4-BE49-F238E27FC236}">
                  <a16:creationId xmlns:a16="http://schemas.microsoft.com/office/drawing/2014/main" id="{D3249262-B403-4158-A048-8391D8E68FFC}"/>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3" name="Line 26">
              <a:extLst>
                <a:ext uri="{FF2B5EF4-FFF2-40B4-BE49-F238E27FC236}">
                  <a16:creationId xmlns:a16="http://schemas.microsoft.com/office/drawing/2014/main" id="{57D95E6A-15C4-4BAB-9F94-EFC3430D3736}"/>
                </a:ext>
              </a:extLst>
            </p:cNvPr>
            <p:cNvSpPr>
              <a:spLocks noChangeShapeType="1"/>
            </p:cNvSpPr>
            <p:nvPr/>
          </p:nvSpPr>
          <p:spPr bwMode="auto">
            <a:xfrm>
              <a:off x="189" y="96"/>
              <a:ext cx="0" cy="8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4" name="Freeform 27">
              <a:extLst>
                <a:ext uri="{FF2B5EF4-FFF2-40B4-BE49-F238E27FC236}">
                  <a16:creationId xmlns:a16="http://schemas.microsoft.com/office/drawing/2014/main" id="{AB4D645D-A2C4-433C-AE6B-3AC1841A513E}"/>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5" name="Freeform 28">
              <a:extLst>
                <a:ext uri="{FF2B5EF4-FFF2-40B4-BE49-F238E27FC236}">
                  <a16:creationId xmlns:a16="http://schemas.microsoft.com/office/drawing/2014/main" id="{8E465CCD-F699-4B06-85F0-7B895A5CFA1A}"/>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46" name="Group 31">
            <a:extLst>
              <a:ext uri="{FF2B5EF4-FFF2-40B4-BE49-F238E27FC236}">
                <a16:creationId xmlns:a16="http://schemas.microsoft.com/office/drawing/2014/main" id="{E171A944-948D-433B-9083-DC0005B0C735}"/>
              </a:ext>
            </a:extLst>
          </p:cNvPr>
          <p:cNvGrpSpPr>
            <a:grpSpLocks noChangeAspect="1"/>
          </p:cNvGrpSpPr>
          <p:nvPr/>
        </p:nvGrpSpPr>
        <p:grpSpPr bwMode="auto">
          <a:xfrm>
            <a:off x="3261005" y="5002225"/>
            <a:ext cx="542786" cy="567346"/>
            <a:chOff x="12" y="7"/>
            <a:chExt cx="221" cy="231"/>
          </a:xfrm>
        </p:grpSpPr>
        <p:sp>
          <p:nvSpPr>
            <p:cNvPr id="147" name="Rectangle 32">
              <a:extLst>
                <a:ext uri="{FF2B5EF4-FFF2-40B4-BE49-F238E27FC236}">
                  <a16:creationId xmlns:a16="http://schemas.microsoft.com/office/drawing/2014/main" id="{FFD8F8EC-CF16-4744-8933-669C92B80D83}"/>
                </a:ext>
              </a:extLst>
            </p:cNvPr>
            <p:cNvSpPr>
              <a:spLocks noChangeArrowheads="1"/>
            </p:cNvSpPr>
            <p:nvPr/>
          </p:nvSpPr>
          <p:spPr bwMode="auto">
            <a:xfrm>
              <a:off x="12" y="7"/>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8" name="Line 33">
              <a:extLst>
                <a:ext uri="{FF2B5EF4-FFF2-40B4-BE49-F238E27FC236}">
                  <a16:creationId xmlns:a16="http://schemas.microsoft.com/office/drawing/2014/main" id="{1BCB8394-E664-42C3-A7E0-6CB601317E02}"/>
                </a:ext>
              </a:extLst>
            </p:cNvPr>
            <p:cNvSpPr>
              <a:spLocks noChangeShapeType="1"/>
            </p:cNvSpPr>
            <p:nvPr/>
          </p:nvSpPr>
          <p:spPr bwMode="auto">
            <a:xfrm flipH="1">
              <a:off x="191"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9" name="Line 34">
              <a:extLst>
                <a:ext uri="{FF2B5EF4-FFF2-40B4-BE49-F238E27FC236}">
                  <a16:creationId xmlns:a16="http://schemas.microsoft.com/office/drawing/2014/main" id="{FDD2F37D-7170-4D9E-AB63-7110407E2410}"/>
                </a:ext>
              </a:extLst>
            </p:cNvPr>
            <p:cNvSpPr>
              <a:spLocks noChangeShapeType="1"/>
            </p:cNvSpPr>
            <p:nvPr/>
          </p:nvSpPr>
          <p:spPr bwMode="auto">
            <a:xfrm flipH="1">
              <a:off x="157"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0" name="Line 35">
              <a:extLst>
                <a:ext uri="{FF2B5EF4-FFF2-40B4-BE49-F238E27FC236}">
                  <a16:creationId xmlns:a16="http://schemas.microsoft.com/office/drawing/2014/main" id="{91881465-EDDF-4B55-8F82-E2CF7CBCB022}"/>
                </a:ext>
              </a:extLst>
            </p:cNvPr>
            <p:cNvSpPr>
              <a:spLocks noChangeShapeType="1"/>
            </p:cNvSpPr>
            <p:nvPr/>
          </p:nvSpPr>
          <p:spPr bwMode="auto">
            <a:xfrm flipH="1">
              <a:off x="54" y="37"/>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1" name="Rectangle 36">
              <a:extLst>
                <a:ext uri="{FF2B5EF4-FFF2-40B4-BE49-F238E27FC236}">
                  <a16:creationId xmlns:a16="http://schemas.microsoft.com/office/drawing/2014/main" id="{3F0246F2-D303-4692-860D-4A9F708E8DE6}"/>
                </a:ext>
              </a:extLst>
            </p:cNvPr>
            <p:cNvSpPr>
              <a:spLocks noChangeArrowheads="1"/>
            </p:cNvSpPr>
            <p:nvPr/>
          </p:nvSpPr>
          <p:spPr bwMode="auto">
            <a:xfrm>
              <a:off x="12" y="93"/>
              <a:ext cx="221" cy="5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2" name="Line 37">
              <a:extLst>
                <a:ext uri="{FF2B5EF4-FFF2-40B4-BE49-F238E27FC236}">
                  <a16:creationId xmlns:a16="http://schemas.microsoft.com/office/drawing/2014/main" id="{159AD56C-8853-43FA-BB43-98587B4179DE}"/>
                </a:ext>
              </a:extLst>
            </p:cNvPr>
            <p:cNvSpPr>
              <a:spLocks noChangeShapeType="1"/>
            </p:cNvSpPr>
            <p:nvPr/>
          </p:nvSpPr>
          <p:spPr bwMode="auto">
            <a:xfrm flipH="1">
              <a:off x="191"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3" name="Line 38">
              <a:extLst>
                <a:ext uri="{FF2B5EF4-FFF2-40B4-BE49-F238E27FC236}">
                  <a16:creationId xmlns:a16="http://schemas.microsoft.com/office/drawing/2014/main" id="{D6B3CE5A-B3FA-453F-941D-BE3C92C5390A}"/>
                </a:ext>
              </a:extLst>
            </p:cNvPr>
            <p:cNvSpPr>
              <a:spLocks noChangeShapeType="1"/>
            </p:cNvSpPr>
            <p:nvPr/>
          </p:nvSpPr>
          <p:spPr bwMode="auto">
            <a:xfrm flipH="1">
              <a:off x="157"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4" name="Line 39">
              <a:extLst>
                <a:ext uri="{FF2B5EF4-FFF2-40B4-BE49-F238E27FC236}">
                  <a16:creationId xmlns:a16="http://schemas.microsoft.com/office/drawing/2014/main" id="{1D1C3CBF-5983-4BD3-AB3C-8C537D784784}"/>
                </a:ext>
              </a:extLst>
            </p:cNvPr>
            <p:cNvSpPr>
              <a:spLocks noChangeShapeType="1"/>
            </p:cNvSpPr>
            <p:nvPr/>
          </p:nvSpPr>
          <p:spPr bwMode="auto">
            <a:xfrm flipH="1">
              <a:off x="54" y="123"/>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5" name="Rectangle 40">
              <a:extLst>
                <a:ext uri="{FF2B5EF4-FFF2-40B4-BE49-F238E27FC236}">
                  <a16:creationId xmlns:a16="http://schemas.microsoft.com/office/drawing/2014/main" id="{48536A80-D365-45FE-91D7-C6B3643008E8}"/>
                </a:ext>
              </a:extLst>
            </p:cNvPr>
            <p:cNvSpPr>
              <a:spLocks noChangeArrowheads="1"/>
            </p:cNvSpPr>
            <p:nvPr/>
          </p:nvSpPr>
          <p:spPr bwMode="auto">
            <a:xfrm>
              <a:off x="12" y="178"/>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6" name="Line 41">
              <a:extLst>
                <a:ext uri="{FF2B5EF4-FFF2-40B4-BE49-F238E27FC236}">
                  <a16:creationId xmlns:a16="http://schemas.microsoft.com/office/drawing/2014/main" id="{D894AEFD-73FF-4F62-862D-01965813BBD0}"/>
                </a:ext>
              </a:extLst>
            </p:cNvPr>
            <p:cNvSpPr>
              <a:spLocks noChangeShapeType="1"/>
            </p:cNvSpPr>
            <p:nvPr/>
          </p:nvSpPr>
          <p:spPr bwMode="auto">
            <a:xfrm flipH="1">
              <a:off x="191"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7" name="Line 42">
              <a:extLst>
                <a:ext uri="{FF2B5EF4-FFF2-40B4-BE49-F238E27FC236}">
                  <a16:creationId xmlns:a16="http://schemas.microsoft.com/office/drawing/2014/main" id="{F550D863-A6A9-4990-87B0-A036B7A69924}"/>
                </a:ext>
              </a:extLst>
            </p:cNvPr>
            <p:cNvSpPr>
              <a:spLocks noChangeShapeType="1"/>
            </p:cNvSpPr>
            <p:nvPr/>
          </p:nvSpPr>
          <p:spPr bwMode="auto">
            <a:xfrm flipH="1">
              <a:off x="157"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8" name="Line 43">
              <a:extLst>
                <a:ext uri="{FF2B5EF4-FFF2-40B4-BE49-F238E27FC236}">
                  <a16:creationId xmlns:a16="http://schemas.microsoft.com/office/drawing/2014/main" id="{561212D2-258E-4D55-B030-8255B41FF3A7}"/>
                </a:ext>
              </a:extLst>
            </p:cNvPr>
            <p:cNvSpPr>
              <a:spLocks noChangeShapeType="1"/>
            </p:cNvSpPr>
            <p:nvPr/>
          </p:nvSpPr>
          <p:spPr bwMode="auto">
            <a:xfrm flipH="1">
              <a:off x="54" y="208"/>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9" name="Line 44">
              <a:extLst>
                <a:ext uri="{FF2B5EF4-FFF2-40B4-BE49-F238E27FC236}">
                  <a16:creationId xmlns:a16="http://schemas.microsoft.com/office/drawing/2014/main" id="{F3853560-FAE9-4698-B256-D19B5BCBC9DE}"/>
                </a:ext>
              </a:extLst>
            </p:cNvPr>
            <p:cNvSpPr>
              <a:spLocks noChangeShapeType="1"/>
            </p:cNvSpPr>
            <p:nvPr/>
          </p:nvSpPr>
          <p:spPr bwMode="auto">
            <a:xfrm flipV="1">
              <a:off x="165" y="127"/>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0" name="Line 45">
              <a:extLst>
                <a:ext uri="{FF2B5EF4-FFF2-40B4-BE49-F238E27FC236}">
                  <a16:creationId xmlns:a16="http://schemas.microsoft.com/office/drawing/2014/main" id="{E9B03908-6BFB-4D8E-85BA-02B487C78B08}"/>
                </a:ext>
              </a:extLst>
            </p:cNvPr>
            <p:cNvSpPr>
              <a:spLocks noChangeShapeType="1"/>
            </p:cNvSpPr>
            <p:nvPr/>
          </p:nvSpPr>
          <p:spPr bwMode="auto">
            <a:xfrm flipV="1">
              <a:off x="165" y="42"/>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1" name="Line 46">
              <a:extLst>
                <a:ext uri="{FF2B5EF4-FFF2-40B4-BE49-F238E27FC236}">
                  <a16:creationId xmlns:a16="http://schemas.microsoft.com/office/drawing/2014/main" id="{2EDFBC4D-DDA7-49B4-9C39-1C75789D68E1}"/>
                </a:ext>
              </a:extLst>
            </p:cNvPr>
            <p:cNvSpPr>
              <a:spLocks noChangeShapeType="1"/>
            </p:cNvSpPr>
            <p:nvPr/>
          </p:nvSpPr>
          <p:spPr bwMode="auto">
            <a:xfrm flipV="1">
              <a:off x="165" y="212"/>
              <a:ext cx="0" cy="26"/>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9" name="Group 8">
            <a:extLst>
              <a:ext uri="{FF2B5EF4-FFF2-40B4-BE49-F238E27FC236}">
                <a16:creationId xmlns:a16="http://schemas.microsoft.com/office/drawing/2014/main" id="{1C2B1CCD-774E-4425-8969-5DF824CB8AB1}"/>
              </a:ext>
            </a:extLst>
          </p:cNvPr>
          <p:cNvGrpSpPr/>
          <p:nvPr/>
        </p:nvGrpSpPr>
        <p:grpSpPr>
          <a:xfrm>
            <a:off x="5853477" y="4009548"/>
            <a:ext cx="801910" cy="437559"/>
            <a:chOff x="6772308" y="3901049"/>
            <a:chExt cx="1082491" cy="574783"/>
          </a:xfrm>
        </p:grpSpPr>
        <p:sp>
          <p:nvSpPr>
            <p:cNvPr id="163" name="Freeform 50">
              <a:extLst>
                <a:ext uri="{FF2B5EF4-FFF2-40B4-BE49-F238E27FC236}">
                  <a16:creationId xmlns:a16="http://schemas.microsoft.com/office/drawing/2014/main" id="{4E8F4EE5-81DB-419D-B6F2-A0207E91B6E5}"/>
                </a:ext>
              </a:extLst>
            </p:cNvPr>
            <p:cNvSpPr>
              <a:spLocks/>
            </p:cNvSpPr>
            <p:nvPr/>
          </p:nvSpPr>
          <p:spPr bwMode="auto">
            <a:xfrm>
              <a:off x="6772308" y="3901049"/>
              <a:ext cx="857132" cy="57478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4" name="Freeform 50">
              <a:extLst>
                <a:ext uri="{FF2B5EF4-FFF2-40B4-BE49-F238E27FC236}">
                  <a16:creationId xmlns:a16="http://schemas.microsoft.com/office/drawing/2014/main" id="{94ED0BF6-2DAE-4159-8F00-3ED9E0807963}"/>
                </a:ext>
              </a:extLst>
            </p:cNvPr>
            <p:cNvSpPr>
              <a:spLocks/>
            </p:cNvSpPr>
            <p:nvPr/>
          </p:nvSpPr>
          <p:spPr bwMode="auto">
            <a:xfrm flipH="1">
              <a:off x="7252539" y="4071519"/>
              <a:ext cx="602260" cy="403869"/>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E6E6E6"/>
            </a:solidFill>
            <a:ln w="19050" cap="flat">
              <a:solidFill>
                <a:schemeClr val="accent1"/>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70" name="TextBox 169">
            <a:extLst>
              <a:ext uri="{FF2B5EF4-FFF2-40B4-BE49-F238E27FC236}">
                <a16:creationId xmlns:a16="http://schemas.microsoft.com/office/drawing/2014/main" id="{6D92B895-9890-445D-84F5-C25CE8451E15}"/>
              </a:ext>
            </a:extLst>
          </p:cNvPr>
          <p:cNvSpPr txBox="1"/>
          <p:nvPr/>
        </p:nvSpPr>
        <p:spPr>
          <a:xfrm>
            <a:off x="7640709" y="5778220"/>
            <a:ext cx="2030449" cy="812795"/>
          </a:xfrm>
          <a:prstGeom prst="rect">
            <a:avLst/>
          </a:prstGeom>
          <a:noFill/>
        </p:spPr>
        <p:txBody>
          <a:bodyPr wrap="square" lIns="179234" tIns="143387" rIns="179234" bIns="143387" rtlCol="0" anchor="t">
            <a:spAutoFit/>
          </a:body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a:ln>
                  <a:noFill/>
                </a:ln>
                <a:solidFill>
                  <a:srgbClr val="353535"/>
                </a:solidFill>
                <a:effectLst/>
                <a:uLnTx/>
                <a:uFillTx/>
                <a:latin typeface="Segoe UI Semilight"/>
                <a:ea typeface="+mn-ea"/>
                <a:cs typeface="+mn-cs"/>
              </a:rPr>
              <a:t>PaaS/</a:t>
            </a:r>
            <a:r>
              <a:rPr kumimoji="0" lang="en-US" sz="1800" b="0" i="0" u="none" strike="noStrike" kern="0" cap="none" spc="0" normalizeH="0" baseline="0" noProof="0" dirty="0" err="1">
                <a:ln>
                  <a:noFill/>
                </a:ln>
                <a:solidFill>
                  <a:srgbClr val="353535"/>
                </a:solidFill>
                <a:effectLst/>
                <a:uLnTx/>
                <a:uFillTx/>
                <a:latin typeface="Segoe UI Semilight"/>
                <a:ea typeface="+mn-ea"/>
                <a:cs typeface="+mn-cs"/>
              </a:rPr>
              <a:t>Serverless</a:t>
            </a: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100" b="0" i="1" u="none" strike="noStrike" kern="0" cap="none" spc="0" normalizeH="0" baseline="0" noProof="0" dirty="0">
                <a:ln>
                  <a:noFill/>
                </a:ln>
                <a:solidFill>
                  <a:srgbClr val="353535"/>
                </a:solidFill>
                <a:effectLst/>
                <a:uLnTx/>
                <a:uFillTx/>
                <a:latin typeface="Segoe UI Semilight"/>
                <a:ea typeface="+mn-ea"/>
                <a:cs typeface="+mn-cs"/>
              </a:rPr>
              <a:t>Application Platform</a:t>
            </a:r>
          </a:p>
        </p:txBody>
      </p:sp>
      <p:grpSp>
        <p:nvGrpSpPr>
          <p:cNvPr id="172" name="Group 171">
            <a:extLst>
              <a:ext uri="{FF2B5EF4-FFF2-40B4-BE49-F238E27FC236}">
                <a16:creationId xmlns:a16="http://schemas.microsoft.com/office/drawing/2014/main" id="{D73558C4-3748-4B59-8C13-78A438E2F06C}"/>
              </a:ext>
            </a:extLst>
          </p:cNvPr>
          <p:cNvGrpSpPr/>
          <p:nvPr/>
        </p:nvGrpSpPr>
        <p:grpSpPr>
          <a:xfrm>
            <a:off x="6037838" y="5029167"/>
            <a:ext cx="531047" cy="549848"/>
            <a:chOff x="5395286" y="2674311"/>
            <a:chExt cx="914389" cy="731512"/>
          </a:xfrm>
        </p:grpSpPr>
        <p:grpSp>
          <p:nvGrpSpPr>
            <p:cNvPr id="173" name="Group 172">
              <a:extLst>
                <a:ext uri="{FF2B5EF4-FFF2-40B4-BE49-F238E27FC236}">
                  <a16:creationId xmlns:a16="http://schemas.microsoft.com/office/drawing/2014/main" id="{7D8656F6-0F34-4805-BCA9-8CFF662BEC50}"/>
                </a:ext>
              </a:extLst>
            </p:cNvPr>
            <p:cNvGrpSpPr/>
            <p:nvPr/>
          </p:nvGrpSpPr>
          <p:grpSpPr>
            <a:xfrm>
              <a:off x="5395286" y="2674311"/>
              <a:ext cx="914389" cy="457195"/>
              <a:chOff x="5303847" y="2765750"/>
              <a:chExt cx="914389" cy="457195"/>
            </a:xfrm>
          </p:grpSpPr>
          <p:sp>
            <p:nvSpPr>
              <p:cNvPr id="179" name="Rectangle 32">
                <a:extLst>
                  <a:ext uri="{FF2B5EF4-FFF2-40B4-BE49-F238E27FC236}">
                    <a16:creationId xmlns:a16="http://schemas.microsoft.com/office/drawing/2014/main" id="{E689D35C-CEA0-4E3D-8D8E-2605C9072020}"/>
                  </a:ext>
                </a:extLst>
              </p:cNvPr>
              <p:cNvSpPr>
                <a:spLocks noChangeArrowheads="1"/>
              </p:cNvSpPr>
              <p:nvPr/>
            </p:nvSpPr>
            <p:spPr bwMode="auto">
              <a:xfrm>
                <a:off x="5303847" y="3131506"/>
                <a:ext cx="914389" cy="9143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0" name="Rectangle 32">
                <a:extLst>
                  <a:ext uri="{FF2B5EF4-FFF2-40B4-BE49-F238E27FC236}">
                    <a16:creationId xmlns:a16="http://schemas.microsoft.com/office/drawing/2014/main" id="{8B78550C-F4EE-4681-A9A5-527CF8BF47F5}"/>
                  </a:ext>
                </a:extLst>
              </p:cNvPr>
              <p:cNvSpPr>
                <a:spLocks noChangeArrowheads="1"/>
              </p:cNvSpPr>
              <p:nvPr/>
            </p:nvSpPr>
            <p:spPr bwMode="auto">
              <a:xfrm>
                <a:off x="5395286"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1" name="Rectangle 32">
                <a:extLst>
                  <a:ext uri="{FF2B5EF4-FFF2-40B4-BE49-F238E27FC236}">
                    <a16:creationId xmlns:a16="http://schemas.microsoft.com/office/drawing/2014/main" id="{132DC28C-34EC-4729-ABE5-F3FB50DF79FD}"/>
                  </a:ext>
                </a:extLst>
              </p:cNvPr>
              <p:cNvSpPr>
                <a:spLocks noChangeArrowheads="1"/>
              </p:cNvSpPr>
              <p:nvPr/>
            </p:nvSpPr>
            <p:spPr bwMode="auto">
              <a:xfrm>
                <a:off x="5578164"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2" name="Rectangle 32">
                <a:extLst>
                  <a:ext uri="{FF2B5EF4-FFF2-40B4-BE49-F238E27FC236}">
                    <a16:creationId xmlns:a16="http://schemas.microsoft.com/office/drawing/2014/main" id="{D9DC494A-A284-4820-9BA3-F702F8A99EA6}"/>
                  </a:ext>
                </a:extLst>
              </p:cNvPr>
              <p:cNvSpPr>
                <a:spLocks noChangeArrowheads="1"/>
              </p:cNvSpPr>
              <p:nvPr/>
            </p:nvSpPr>
            <p:spPr bwMode="auto">
              <a:xfrm>
                <a:off x="5943920"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3" name="Rectangle 32">
                <a:extLst>
                  <a:ext uri="{FF2B5EF4-FFF2-40B4-BE49-F238E27FC236}">
                    <a16:creationId xmlns:a16="http://schemas.microsoft.com/office/drawing/2014/main" id="{745CB125-C31A-402A-98D6-1C6A28443F07}"/>
                  </a:ext>
                </a:extLst>
              </p:cNvPr>
              <p:cNvSpPr>
                <a:spLocks noChangeArrowheads="1"/>
              </p:cNvSpPr>
              <p:nvPr/>
            </p:nvSpPr>
            <p:spPr bwMode="auto">
              <a:xfrm>
                <a:off x="5669603"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4" name="Rectangle 32">
                <a:extLst>
                  <a:ext uri="{FF2B5EF4-FFF2-40B4-BE49-F238E27FC236}">
                    <a16:creationId xmlns:a16="http://schemas.microsoft.com/office/drawing/2014/main" id="{55EBEB5E-8892-4D6E-821B-2BB3B128154D}"/>
                  </a:ext>
                </a:extLst>
              </p:cNvPr>
              <p:cNvSpPr>
                <a:spLocks noChangeArrowheads="1"/>
              </p:cNvSpPr>
              <p:nvPr/>
            </p:nvSpPr>
            <p:spPr bwMode="auto">
              <a:xfrm>
                <a:off x="5852481"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74" name="Rectangle 32">
              <a:extLst>
                <a:ext uri="{FF2B5EF4-FFF2-40B4-BE49-F238E27FC236}">
                  <a16:creationId xmlns:a16="http://schemas.microsoft.com/office/drawing/2014/main" id="{54932D8B-B746-410A-A7D1-681256376188}"/>
                </a:ext>
              </a:extLst>
            </p:cNvPr>
            <p:cNvSpPr>
              <a:spLocks noChangeArrowheads="1"/>
            </p:cNvSpPr>
            <p:nvPr/>
          </p:nvSpPr>
          <p:spPr bwMode="auto">
            <a:xfrm>
              <a:off x="5486725" y="3217854"/>
              <a:ext cx="692354" cy="18796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5" name="Line 33">
              <a:extLst>
                <a:ext uri="{FF2B5EF4-FFF2-40B4-BE49-F238E27FC236}">
                  <a16:creationId xmlns:a16="http://schemas.microsoft.com/office/drawing/2014/main" id="{80C3F26F-75EE-4826-BE59-DAF5F352D166}"/>
                </a:ext>
              </a:extLst>
            </p:cNvPr>
            <p:cNvSpPr>
              <a:spLocks noChangeShapeType="1"/>
            </p:cNvSpPr>
            <p:nvPr/>
          </p:nvSpPr>
          <p:spPr bwMode="auto">
            <a:xfrm flipH="1">
              <a:off x="6047500"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6" name="Line 34">
              <a:extLst>
                <a:ext uri="{FF2B5EF4-FFF2-40B4-BE49-F238E27FC236}">
                  <a16:creationId xmlns:a16="http://schemas.microsoft.com/office/drawing/2014/main" id="{56C7126D-38AA-4025-B2DC-342904605096}"/>
                </a:ext>
              </a:extLst>
            </p:cNvPr>
            <p:cNvSpPr>
              <a:spLocks noChangeShapeType="1"/>
            </p:cNvSpPr>
            <p:nvPr/>
          </p:nvSpPr>
          <p:spPr bwMode="auto">
            <a:xfrm flipH="1">
              <a:off x="5940984"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7" name="Line 35">
              <a:extLst>
                <a:ext uri="{FF2B5EF4-FFF2-40B4-BE49-F238E27FC236}">
                  <a16:creationId xmlns:a16="http://schemas.microsoft.com/office/drawing/2014/main" id="{6B790816-AB84-4BB3-B4CD-C72E77B7EF23}"/>
                </a:ext>
              </a:extLst>
            </p:cNvPr>
            <p:cNvSpPr>
              <a:spLocks noChangeShapeType="1"/>
            </p:cNvSpPr>
            <p:nvPr/>
          </p:nvSpPr>
          <p:spPr bwMode="auto">
            <a:xfrm flipH="1">
              <a:off x="5618304" y="3311839"/>
              <a:ext cx="216165"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8" name="Line 45">
              <a:extLst>
                <a:ext uri="{FF2B5EF4-FFF2-40B4-BE49-F238E27FC236}">
                  <a16:creationId xmlns:a16="http://schemas.microsoft.com/office/drawing/2014/main" id="{66D15EB3-950D-40EA-BF87-963C710FC462}"/>
                </a:ext>
              </a:extLst>
            </p:cNvPr>
            <p:cNvSpPr>
              <a:spLocks noChangeShapeType="1"/>
            </p:cNvSpPr>
            <p:nvPr/>
          </p:nvSpPr>
          <p:spPr bwMode="auto">
            <a:xfrm flipV="1">
              <a:off x="5966047" y="3327503"/>
              <a:ext cx="0" cy="7832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85" name="TextBox 184">
            <a:extLst>
              <a:ext uri="{FF2B5EF4-FFF2-40B4-BE49-F238E27FC236}">
                <a16:creationId xmlns:a16="http://schemas.microsoft.com/office/drawing/2014/main" id="{5ACD17F3-0F4B-43B2-A3C1-58A6538B0BF6}"/>
              </a:ext>
            </a:extLst>
          </p:cNvPr>
          <p:cNvSpPr txBox="1"/>
          <p:nvPr/>
        </p:nvSpPr>
        <p:spPr>
          <a:xfrm>
            <a:off x="3224948" y="5816793"/>
            <a:ext cx="1259713" cy="1151349"/>
          </a:xfrm>
          <a:prstGeom prst="rect">
            <a:avLst/>
          </a:prstGeom>
          <a:noFill/>
        </p:spPr>
        <p:txBody>
          <a:bodyPr wrap="square" lIns="179234" tIns="143387" rIns="179234" bIns="143387" rtlCol="0" anchor="t">
            <a:spAutoFit/>
          </a:body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a:ln>
                  <a:noFill/>
                </a:ln>
                <a:solidFill>
                  <a:srgbClr val="353535"/>
                </a:solidFill>
                <a:effectLst/>
                <a:uLnTx/>
                <a:uFillTx/>
                <a:latin typeface="Segoe UI Semilight"/>
                <a:ea typeface="+mn-ea"/>
                <a:cs typeface="+mn-cs"/>
              </a:rPr>
              <a:t>IaaS</a:t>
            </a:r>
          </a:p>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353535"/>
                </a:solidFill>
                <a:effectLst/>
                <a:uLnTx/>
                <a:uFillTx/>
                <a:latin typeface="Segoe UI Semilight"/>
                <a:ea typeface="+mn-ea"/>
                <a:cs typeface="+mn-cs"/>
              </a:rPr>
              <a:t>Infrastructure Platform</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“lift &amp; shift”</a:t>
            </a:r>
          </a:p>
        </p:txBody>
      </p:sp>
      <p:sp>
        <p:nvSpPr>
          <p:cNvPr id="188" name="Oval 187">
            <a:extLst>
              <a:ext uri="{FF2B5EF4-FFF2-40B4-BE49-F238E27FC236}">
                <a16:creationId xmlns:a16="http://schemas.microsoft.com/office/drawing/2014/main" id="{8EA69E26-F53B-481B-A512-76081B8FE371}"/>
              </a:ext>
            </a:extLst>
          </p:cNvPr>
          <p:cNvSpPr/>
          <p:nvPr/>
        </p:nvSpPr>
        <p:spPr bwMode="auto">
          <a:xfrm>
            <a:off x="1190079" y="5682594"/>
            <a:ext cx="172365" cy="172365"/>
          </a:xfrm>
          <a:prstGeom prst="ellipse">
            <a:avLst/>
          </a:prstGeom>
          <a:solidFill>
            <a:srgbClr val="E6E6E6"/>
          </a:solidFill>
          <a:ln w="254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9" name="Oval 188">
            <a:extLst>
              <a:ext uri="{FF2B5EF4-FFF2-40B4-BE49-F238E27FC236}">
                <a16:creationId xmlns:a16="http://schemas.microsoft.com/office/drawing/2014/main" id="{DBF0B1CC-6F7E-49F4-81F6-590237A26881}"/>
              </a:ext>
            </a:extLst>
          </p:cNvPr>
          <p:cNvSpPr/>
          <p:nvPr/>
        </p:nvSpPr>
        <p:spPr bwMode="auto">
          <a:xfrm>
            <a:off x="3656207" y="5682594"/>
            <a:ext cx="172365" cy="172365"/>
          </a:xfrm>
          <a:prstGeom prst="ellipse">
            <a:avLst/>
          </a:prstGeom>
          <a:solidFill>
            <a:srgbClr val="E6E6E6"/>
          </a:solidFill>
          <a:ln w="254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0" name="Oval 189">
            <a:extLst>
              <a:ext uri="{FF2B5EF4-FFF2-40B4-BE49-F238E27FC236}">
                <a16:creationId xmlns:a16="http://schemas.microsoft.com/office/drawing/2014/main" id="{B160906E-E3B3-4671-BB12-73AC05CBEA4E}"/>
              </a:ext>
            </a:extLst>
          </p:cNvPr>
          <p:cNvSpPr/>
          <p:nvPr/>
        </p:nvSpPr>
        <p:spPr bwMode="auto">
          <a:xfrm>
            <a:off x="8516454" y="5682594"/>
            <a:ext cx="172365" cy="172365"/>
          </a:xfrm>
          <a:prstGeom prst="ellipse">
            <a:avLst/>
          </a:prstGeom>
          <a:solidFill>
            <a:srgbClr val="E6E6E6"/>
          </a:solidFill>
          <a:ln w="254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2" name="Oval 91">
            <a:extLst>
              <a:ext uri="{FF2B5EF4-FFF2-40B4-BE49-F238E27FC236}">
                <a16:creationId xmlns:a16="http://schemas.microsoft.com/office/drawing/2014/main" id="{86D31D5E-CEFF-4BF9-AA27-F4462ABEFA72}"/>
              </a:ext>
            </a:extLst>
          </p:cNvPr>
          <p:cNvSpPr/>
          <p:nvPr/>
        </p:nvSpPr>
        <p:spPr bwMode="auto">
          <a:xfrm>
            <a:off x="6174134" y="5643919"/>
            <a:ext cx="172365" cy="172365"/>
          </a:xfrm>
          <a:prstGeom prst="ellipse">
            <a:avLst/>
          </a:prstGeom>
          <a:solidFill>
            <a:srgbClr val="E6E6E6"/>
          </a:solidFill>
          <a:ln w="254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0" name="Group 31">
            <a:extLst>
              <a:ext uri="{FF2B5EF4-FFF2-40B4-BE49-F238E27FC236}">
                <a16:creationId xmlns:a16="http://schemas.microsoft.com/office/drawing/2014/main" id="{E171A944-948D-433B-9083-DC0005B0C735}"/>
              </a:ext>
            </a:extLst>
          </p:cNvPr>
          <p:cNvGrpSpPr>
            <a:grpSpLocks noChangeAspect="1"/>
          </p:cNvGrpSpPr>
          <p:nvPr/>
        </p:nvGrpSpPr>
        <p:grpSpPr bwMode="auto">
          <a:xfrm>
            <a:off x="3831544" y="5034864"/>
            <a:ext cx="520412" cy="543960"/>
            <a:chOff x="12" y="7"/>
            <a:chExt cx="221" cy="231"/>
          </a:xfrm>
        </p:grpSpPr>
        <p:sp>
          <p:nvSpPr>
            <p:cNvPr id="91" name="Rectangle 32">
              <a:extLst>
                <a:ext uri="{FF2B5EF4-FFF2-40B4-BE49-F238E27FC236}">
                  <a16:creationId xmlns:a16="http://schemas.microsoft.com/office/drawing/2014/main" id="{FFD8F8EC-CF16-4744-8933-669C92B80D83}"/>
                </a:ext>
              </a:extLst>
            </p:cNvPr>
            <p:cNvSpPr>
              <a:spLocks noChangeArrowheads="1"/>
            </p:cNvSpPr>
            <p:nvPr/>
          </p:nvSpPr>
          <p:spPr bwMode="auto">
            <a:xfrm>
              <a:off x="12" y="7"/>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3" name="Line 33">
              <a:extLst>
                <a:ext uri="{FF2B5EF4-FFF2-40B4-BE49-F238E27FC236}">
                  <a16:creationId xmlns:a16="http://schemas.microsoft.com/office/drawing/2014/main" id="{1BCB8394-E664-42C3-A7E0-6CB601317E02}"/>
                </a:ext>
              </a:extLst>
            </p:cNvPr>
            <p:cNvSpPr>
              <a:spLocks noChangeShapeType="1"/>
            </p:cNvSpPr>
            <p:nvPr/>
          </p:nvSpPr>
          <p:spPr bwMode="auto">
            <a:xfrm flipH="1">
              <a:off x="191"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4" name="Line 34">
              <a:extLst>
                <a:ext uri="{FF2B5EF4-FFF2-40B4-BE49-F238E27FC236}">
                  <a16:creationId xmlns:a16="http://schemas.microsoft.com/office/drawing/2014/main" id="{FDD2F37D-7170-4D9E-AB63-7110407E2410}"/>
                </a:ext>
              </a:extLst>
            </p:cNvPr>
            <p:cNvSpPr>
              <a:spLocks noChangeShapeType="1"/>
            </p:cNvSpPr>
            <p:nvPr/>
          </p:nvSpPr>
          <p:spPr bwMode="auto">
            <a:xfrm flipH="1">
              <a:off x="157"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5" name="Line 35">
              <a:extLst>
                <a:ext uri="{FF2B5EF4-FFF2-40B4-BE49-F238E27FC236}">
                  <a16:creationId xmlns:a16="http://schemas.microsoft.com/office/drawing/2014/main" id="{91881465-EDDF-4B55-8F82-E2CF7CBCB022}"/>
                </a:ext>
              </a:extLst>
            </p:cNvPr>
            <p:cNvSpPr>
              <a:spLocks noChangeShapeType="1"/>
            </p:cNvSpPr>
            <p:nvPr/>
          </p:nvSpPr>
          <p:spPr bwMode="auto">
            <a:xfrm flipH="1">
              <a:off x="54" y="37"/>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6" name="Rectangle 36">
              <a:extLst>
                <a:ext uri="{FF2B5EF4-FFF2-40B4-BE49-F238E27FC236}">
                  <a16:creationId xmlns:a16="http://schemas.microsoft.com/office/drawing/2014/main" id="{3F0246F2-D303-4692-860D-4A9F708E8DE6}"/>
                </a:ext>
              </a:extLst>
            </p:cNvPr>
            <p:cNvSpPr>
              <a:spLocks noChangeArrowheads="1"/>
            </p:cNvSpPr>
            <p:nvPr/>
          </p:nvSpPr>
          <p:spPr bwMode="auto">
            <a:xfrm>
              <a:off x="12" y="93"/>
              <a:ext cx="221" cy="5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8" name="Line 37">
              <a:extLst>
                <a:ext uri="{FF2B5EF4-FFF2-40B4-BE49-F238E27FC236}">
                  <a16:creationId xmlns:a16="http://schemas.microsoft.com/office/drawing/2014/main" id="{159AD56C-8853-43FA-BB43-98587B4179DE}"/>
                </a:ext>
              </a:extLst>
            </p:cNvPr>
            <p:cNvSpPr>
              <a:spLocks noChangeShapeType="1"/>
            </p:cNvSpPr>
            <p:nvPr/>
          </p:nvSpPr>
          <p:spPr bwMode="auto">
            <a:xfrm flipH="1">
              <a:off x="191"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0" name="Line 38">
              <a:extLst>
                <a:ext uri="{FF2B5EF4-FFF2-40B4-BE49-F238E27FC236}">
                  <a16:creationId xmlns:a16="http://schemas.microsoft.com/office/drawing/2014/main" id="{D6B3CE5A-B3FA-453F-941D-BE3C92C5390A}"/>
                </a:ext>
              </a:extLst>
            </p:cNvPr>
            <p:cNvSpPr>
              <a:spLocks noChangeShapeType="1"/>
            </p:cNvSpPr>
            <p:nvPr/>
          </p:nvSpPr>
          <p:spPr bwMode="auto">
            <a:xfrm flipH="1">
              <a:off x="157"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1" name="Line 39">
              <a:extLst>
                <a:ext uri="{FF2B5EF4-FFF2-40B4-BE49-F238E27FC236}">
                  <a16:creationId xmlns:a16="http://schemas.microsoft.com/office/drawing/2014/main" id="{1D1C3CBF-5983-4BD3-AB3C-8C537D784784}"/>
                </a:ext>
              </a:extLst>
            </p:cNvPr>
            <p:cNvSpPr>
              <a:spLocks noChangeShapeType="1"/>
            </p:cNvSpPr>
            <p:nvPr/>
          </p:nvSpPr>
          <p:spPr bwMode="auto">
            <a:xfrm flipH="1">
              <a:off x="54" y="123"/>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2" name="Rectangle 40">
              <a:extLst>
                <a:ext uri="{FF2B5EF4-FFF2-40B4-BE49-F238E27FC236}">
                  <a16:creationId xmlns:a16="http://schemas.microsoft.com/office/drawing/2014/main" id="{48536A80-D365-45FE-91D7-C6B3643008E8}"/>
                </a:ext>
              </a:extLst>
            </p:cNvPr>
            <p:cNvSpPr>
              <a:spLocks noChangeArrowheads="1"/>
            </p:cNvSpPr>
            <p:nvPr/>
          </p:nvSpPr>
          <p:spPr bwMode="auto">
            <a:xfrm>
              <a:off x="12" y="178"/>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3" name="Line 41">
              <a:extLst>
                <a:ext uri="{FF2B5EF4-FFF2-40B4-BE49-F238E27FC236}">
                  <a16:creationId xmlns:a16="http://schemas.microsoft.com/office/drawing/2014/main" id="{D894AEFD-73FF-4F62-862D-01965813BBD0}"/>
                </a:ext>
              </a:extLst>
            </p:cNvPr>
            <p:cNvSpPr>
              <a:spLocks noChangeShapeType="1"/>
            </p:cNvSpPr>
            <p:nvPr/>
          </p:nvSpPr>
          <p:spPr bwMode="auto">
            <a:xfrm flipH="1">
              <a:off x="191"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4" name="Line 42">
              <a:extLst>
                <a:ext uri="{FF2B5EF4-FFF2-40B4-BE49-F238E27FC236}">
                  <a16:creationId xmlns:a16="http://schemas.microsoft.com/office/drawing/2014/main" id="{F550D863-A6A9-4990-87B0-A036B7A69924}"/>
                </a:ext>
              </a:extLst>
            </p:cNvPr>
            <p:cNvSpPr>
              <a:spLocks noChangeShapeType="1"/>
            </p:cNvSpPr>
            <p:nvPr/>
          </p:nvSpPr>
          <p:spPr bwMode="auto">
            <a:xfrm flipH="1">
              <a:off x="157"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5" name="Line 43">
              <a:extLst>
                <a:ext uri="{FF2B5EF4-FFF2-40B4-BE49-F238E27FC236}">
                  <a16:creationId xmlns:a16="http://schemas.microsoft.com/office/drawing/2014/main" id="{561212D2-258E-4D55-B030-8255B41FF3A7}"/>
                </a:ext>
              </a:extLst>
            </p:cNvPr>
            <p:cNvSpPr>
              <a:spLocks noChangeShapeType="1"/>
            </p:cNvSpPr>
            <p:nvPr/>
          </p:nvSpPr>
          <p:spPr bwMode="auto">
            <a:xfrm flipH="1">
              <a:off x="54" y="208"/>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6" name="Line 44">
              <a:extLst>
                <a:ext uri="{FF2B5EF4-FFF2-40B4-BE49-F238E27FC236}">
                  <a16:creationId xmlns:a16="http://schemas.microsoft.com/office/drawing/2014/main" id="{F3853560-FAE9-4698-B256-D19B5BCBC9DE}"/>
                </a:ext>
              </a:extLst>
            </p:cNvPr>
            <p:cNvSpPr>
              <a:spLocks noChangeShapeType="1"/>
            </p:cNvSpPr>
            <p:nvPr/>
          </p:nvSpPr>
          <p:spPr bwMode="auto">
            <a:xfrm flipV="1">
              <a:off x="165" y="127"/>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7" name="Line 45">
              <a:extLst>
                <a:ext uri="{FF2B5EF4-FFF2-40B4-BE49-F238E27FC236}">
                  <a16:creationId xmlns:a16="http://schemas.microsoft.com/office/drawing/2014/main" id="{E9B03908-6BFB-4D8E-85BA-02B487C78B08}"/>
                </a:ext>
              </a:extLst>
            </p:cNvPr>
            <p:cNvSpPr>
              <a:spLocks noChangeShapeType="1"/>
            </p:cNvSpPr>
            <p:nvPr/>
          </p:nvSpPr>
          <p:spPr bwMode="auto">
            <a:xfrm flipV="1">
              <a:off x="165" y="42"/>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8" name="Line 46">
              <a:extLst>
                <a:ext uri="{FF2B5EF4-FFF2-40B4-BE49-F238E27FC236}">
                  <a16:creationId xmlns:a16="http://schemas.microsoft.com/office/drawing/2014/main" id="{2EDFBC4D-DDA7-49B4-9C39-1C75789D68E1}"/>
                </a:ext>
              </a:extLst>
            </p:cNvPr>
            <p:cNvSpPr>
              <a:spLocks noChangeShapeType="1"/>
            </p:cNvSpPr>
            <p:nvPr/>
          </p:nvSpPr>
          <p:spPr bwMode="auto">
            <a:xfrm flipV="1">
              <a:off x="165" y="212"/>
              <a:ext cx="0" cy="26"/>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09" name="Right Brace 108">
            <a:extLst>
              <a:ext uri="{FF2B5EF4-FFF2-40B4-BE49-F238E27FC236}">
                <a16:creationId xmlns:a16="http://schemas.microsoft.com/office/drawing/2014/main" id="{E502AF71-7C00-4A6E-A3B8-EEC90BE270E5}"/>
              </a:ext>
            </a:extLst>
          </p:cNvPr>
          <p:cNvSpPr/>
          <p:nvPr/>
        </p:nvSpPr>
        <p:spPr>
          <a:xfrm rot="16200000">
            <a:off x="6263030" y="1356307"/>
            <a:ext cx="419403" cy="6920621"/>
          </a:xfrm>
          <a:prstGeom prst="rightBrace">
            <a:avLst>
              <a:gd name="adj1" fmla="val 146892"/>
              <a:gd name="adj2" fmla="val 47006"/>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0" name="Rectangle 109">
            <a:extLst>
              <a:ext uri="{FF2B5EF4-FFF2-40B4-BE49-F238E27FC236}">
                <a16:creationId xmlns:a16="http://schemas.microsoft.com/office/drawing/2014/main" id="{962B01CE-332A-4B86-A106-0D4C40A2C2CC}"/>
              </a:ext>
            </a:extLst>
          </p:cNvPr>
          <p:cNvSpPr/>
          <p:nvPr/>
        </p:nvSpPr>
        <p:spPr bwMode="auto">
          <a:xfrm>
            <a:off x="2511251" y="1965436"/>
            <a:ext cx="2074960" cy="185399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a:extLst>
              <a:ext uri="{FF2B5EF4-FFF2-40B4-BE49-F238E27FC236}">
                <a16:creationId xmlns:a16="http://schemas.microsoft.com/office/drawing/2014/main" id="{9ED8BFAA-360A-40B2-B7F6-7D99E2808573}"/>
              </a:ext>
            </a:extLst>
          </p:cNvPr>
          <p:cNvSpPr/>
          <p:nvPr/>
        </p:nvSpPr>
        <p:spPr bwMode="auto">
          <a:xfrm>
            <a:off x="10343155" y="1832078"/>
            <a:ext cx="1495183" cy="20209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Rectangle 111">
            <a:extLst>
              <a:ext uri="{FF2B5EF4-FFF2-40B4-BE49-F238E27FC236}">
                <a16:creationId xmlns:a16="http://schemas.microsoft.com/office/drawing/2014/main" id="{ABC5322A-99A7-43ED-8D09-12A80C22C47D}"/>
              </a:ext>
            </a:extLst>
          </p:cNvPr>
          <p:cNvSpPr/>
          <p:nvPr/>
        </p:nvSpPr>
        <p:spPr bwMode="auto">
          <a:xfrm>
            <a:off x="4667380" y="1934663"/>
            <a:ext cx="4982873" cy="192996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5" name="TextBox 164"/>
          <p:cNvSpPr txBox="1"/>
          <p:nvPr/>
        </p:nvSpPr>
        <p:spPr>
          <a:xfrm>
            <a:off x="3159871" y="2430053"/>
            <a:ext cx="1072553" cy="511256"/>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600" dirty="0" err="1">
                <a:gradFill>
                  <a:gsLst>
                    <a:gs pos="2917">
                      <a:srgbClr val="353535"/>
                    </a:gs>
                    <a:gs pos="30000">
                      <a:srgbClr val="353535"/>
                    </a:gs>
                  </a:gsLst>
                  <a:lin ang="5400000" scaled="0"/>
                </a:gradFill>
                <a:latin typeface="Segoe UI Semilight"/>
              </a:rPr>
              <a:t>Rehost</a:t>
            </a:r>
            <a:endParaRPr lang="en-US" sz="1600" dirty="0">
              <a:gradFill>
                <a:gsLst>
                  <a:gs pos="2917">
                    <a:srgbClr val="353535"/>
                  </a:gs>
                  <a:gs pos="30000">
                    <a:srgbClr val="353535"/>
                  </a:gs>
                </a:gsLst>
                <a:lin ang="5400000" scaled="0"/>
              </a:gradFill>
              <a:latin typeface="Segoe UI Semilight"/>
            </a:endParaRPr>
          </a:p>
        </p:txBody>
      </p:sp>
      <p:sp>
        <p:nvSpPr>
          <p:cNvPr id="186" name="TextBox 185"/>
          <p:cNvSpPr txBox="1"/>
          <p:nvPr/>
        </p:nvSpPr>
        <p:spPr>
          <a:xfrm>
            <a:off x="5237826" y="2392030"/>
            <a:ext cx="1232913" cy="511256"/>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600" dirty="0">
                <a:gradFill>
                  <a:gsLst>
                    <a:gs pos="2917">
                      <a:srgbClr val="353535"/>
                    </a:gs>
                    <a:gs pos="30000">
                      <a:srgbClr val="353535"/>
                    </a:gs>
                  </a:gsLst>
                  <a:lin ang="5400000" scaled="0"/>
                </a:gradFill>
                <a:latin typeface="Segoe UI Semilight"/>
              </a:rPr>
              <a:t>Refactor</a:t>
            </a:r>
          </a:p>
        </p:txBody>
      </p:sp>
      <p:sp>
        <p:nvSpPr>
          <p:cNvPr id="187" name="TextBox 186"/>
          <p:cNvSpPr txBox="1"/>
          <p:nvPr/>
        </p:nvSpPr>
        <p:spPr>
          <a:xfrm>
            <a:off x="6754535" y="2378997"/>
            <a:ext cx="1383037" cy="511256"/>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600" dirty="0">
                <a:gradFill>
                  <a:gsLst>
                    <a:gs pos="2917">
                      <a:srgbClr val="353535"/>
                    </a:gs>
                    <a:gs pos="30000">
                      <a:srgbClr val="353535"/>
                    </a:gs>
                  </a:gsLst>
                  <a:lin ang="5400000" scaled="0"/>
                </a:gradFill>
                <a:latin typeface="Segoe UI Semilight"/>
              </a:rPr>
              <a:t>Rearchitect</a:t>
            </a:r>
          </a:p>
        </p:txBody>
      </p:sp>
      <p:sp>
        <p:nvSpPr>
          <p:cNvPr id="192" name="TextBox 191"/>
          <p:cNvSpPr txBox="1"/>
          <p:nvPr/>
        </p:nvSpPr>
        <p:spPr>
          <a:xfrm>
            <a:off x="8285976" y="2371878"/>
            <a:ext cx="1155127" cy="511256"/>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600" dirty="0">
                <a:gradFill>
                  <a:gsLst>
                    <a:gs pos="2917">
                      <a:srgbClr val="353535"/>
                    </a:gs>
                    <a:gs pos="30000">
                      <a:srgbClr val="353535"/>
                    </a:gs>
                  </a:gsLst>
                  <a:lin ang="5400000" scaled="0"/>
                </a:gradFill>
                <a:latin typeface="Segoe UI Semilight"/>
              </a:rPr>
              <a:t>Rebuild</a:t>
            </a:r>
          </a:p>
        </p:txBody>
      </p:sp>
      <p:sp>
        <p:nvSpPr>
          <p:cNvPr id="193" name="TextBox 192"/>
          <p:cNvSpPr txBox="1"/>
          <p:nvPr/>
        </p:nvSpPr>
        <p:spPr>
          <a:xfrm>
            <a:off x="10255106" y="2387997"/>
            <a:ext cx="1534901" cy="511256"/>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600" dirty="0">
                <a:gradFill>
                  <a:gsLst>
                    <a:gs pos="2917">
                      <a:srgbClr val="353535"/>
                    </a:gs>
                    <a:gs pos="30000">
                      <a:srgbClr val="353535"/>
                    </a:gs>
                  </a:gsLst>
                  <a:lin ang="5400000" scaled="0"/>
                </a:gradFill>
                <a:latin typeface="Segoe UI Semilight"/>
              </a:rPr>
              <a:t>Replace</a:t>
            </a:r>
          </a:p>
        </p:txBody>
      </p:sp>
      <p:sp>
        <p:nvSpPr>
          <p:cNvPr id="194" name="Hexagon 193"/>
          <p:cNvSpPr>
            <a:spLocks noChangeAspect="1"/>
          </p:cNvSpPr>
          <p:nvPr/>
        </p:nvSpPr>
        <p:spPr bwMode="auto">
          <a:xfrm>
            <a:off x="8543551" y="3085721"/>
            <a:ext cx="639976" cy="553580"/>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5" name="Hexagon 194"/>
          <p:cNvSpPr>
            <a:spLocks noChangeAspect="1"/>
          </p:cNvSpPr>
          <p:nvPr/>
        </p:nvSpPr>
        <p:spPr bwMode="auto">
          <a:xfrm>
            <a:off x="10674676" y="3083705"/>
            <a:ext cx="639976" cy="553580"/>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6" name="Hexagon 195"/>
          <p:cNvSpPr>
            <a:spLocks noChangeAspect="1"/>
          </p:cNvSpPr>
          <p:nvPr/>
        </p:nvSpPr>
        <p:spPr bwMode="auto">
          <a:xfrm>
            <a:off x="3276374" y="3103673"/>
            <a:ext cx="639976" cy="553580"/>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7" name="Hexagon 196"/>
          <p:cNvSpPr>
            <a:spLocks noChangeAspect="1"/>
          </p:cNvSpPr>
          <p:nvPr/>
        </p:nvSpPr>
        <p:spPr bwMode="auto">
          <a:xfrm>
            <a:off x="7105282" y="3069892"/>
            <a:ext cx="639976" cy="553580"/>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8" name="Hexagon 197"/>
          <p:cNvSpPr>
            <a:spLocks noChangeAspect="1"/>
          </p:cNvSpPr>
          <p:nvPr/>
        </p:nvSpPr>
        <p:spPr bwMode="auto">
          <a:xfrm>
            <a:off x="5522316" y="3091276"/>
            <a:ext cx="639976" cy="5535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9" name="TextBox 198"/>
          <p:cNvSpPr txBox="1"/>
          <p:nvPr/>
        </p:nvSpPr>
        <p:spPr>
          <a:xfrm>
            <a:off x="2413971" y="2026595"/>
            <a:ext cx="2294039" cy="615516"/>
          </a:xfrm>
          <a:prstGeom prst="rect">
            <a:avLst/>
          </a:prstGeom>
          <a:noFill/>
        </p:spPr>
        <p:txBody>
          <a:bodyPr wrap="square" lIns="179285" tIns="143428" rIns="179285" bIns="143428" rtlCol="0">
            <a:spAutoFit/>
          </a:bodyPr>
          <a:lstStyle/>
          <a:p>
            <a:pPr algn="ctr" defTabSz="914102">
              <a:lnSpc>
                <a:spcPct val="90000"/>
              </a:lnSpc>
              <a:defRPr/>
            </a:pPr>
            <a:r>
              <a:rPr lang="en-US" sz="2353" b="1" dirty="0">
                <a:gradFill>
                  <a:gsLst>
                    <a:gs pos="0">
                      <a:srgbClr val="00B294"/>
                    </a:gs>
                    <a:gs pos="100000">
                      <a:srgbClr val="00B294"/>
                    </a:gs>
                  </a:gsLst>
                  <a:lin ang="5400000" scaled="0"/>
                </a:gradFill>
                <a:latin typeface="Segoe UI"/>
                <a:ea typeface="Segoe UI" pitchFamily="34" charset="0"/>
                <a:cs typeface="Segoe UI" pitchFamily="34" charset="0"/>
              </a:rPr>
              <a:t>Migrate</a:t>
            </a:r>
          </a:p>
        </p:txBody>
      </p:sp>
      <p:sp>
        <p:nvSpPr>
          <p:cNvPr id="200" name="TextBox 199"/>
          <p:cNvSpPr txBox="1"/>
          <p:nvPr/>
        </p:nvSpPr>
        <p:spPr>
          <a:xfrm>
            <a:off x="10481806" y="1952121"/>
            <a:ext cx="1025715" cy="615516"/>
          </a:xfrm>
          <a:prstGeom prst="rect">
            <a:avLst/>
          </a:prstGeom>
          <a:noFill/>
        </p:spPr>
        <p:txBody>
          <a:bodyPr wrap="none" lIns="179285" tIns="143428" rIns="179285" bIns="143428" rtlCol="0">
            <a:spAutoFit/>
          </a:bodyPr>
          <a:lstStyle/>
          <a:p>
            <a:pPr algn="ctr" defTabSz="914102">
              <a:lnSpc>
                <a:spcPct val="90000"/>
              </a:lnSpc>
              <a:defRPr/>
            </a:pPr>
            <a:r>
              <a:rPr lang="en-US" sz="2353" b="1" dirty="0">
                <a:gradFill>
                  <a:gsLst>
                    <a:gs pos="0">
                      <a:srgbClr val="00B294"/>
                    </a:gs>
                    <a:gs pos="100000">
                      <a:srgbClr val="00B294"/>
                    </a:gs>
                  </a:gsLst>
                  <a:lin ang="5400000" scaled="0"/>
                </a:gradFill>
                <a:latin typeface="Segoe UI"/>
                <a:ea typeface="Segoe UI" pitchFamily="34" charset="0"/>
                <a:cs typeface="Segoe UI" pitchFamily="34" charset="0"/>
              </a:rPr>
              <a:t>SaaS</a:t>
            </a:r>
          </a:p>
        </p:txBody>
      </p:sp>
      <p:sp>
        <p:nvSpPr>
          <p:cNvPr id="201" name="TextBox 200">
            <a:extLst>
              <a:ext uri="{FF2B5EF4-FFF2-40B4-BE49-F238E27FC236}">
                <a16:creationId xmlns:a16="http://schemas.microsoft.com/office/drawing/2014/main" id="{AB4CB17C-04E3-4ABA-9F24-BC83C01188A5}"/>
              </a:ext>
            </a:extLst>
          </p:cNvPr>
          <p:cNvSpPr txBox="1"/>
          <p:nvPr/>
        </p:nvSpPr>
        <p:spPr>
          <a:xfrm>
            <a:off x="4724862" y="1979869"/>
            <a:ext cx="5187772" cy="615516"/>
          </a:xfrm>
          <a:prstGeom prst="rect">
            <a:avLst/>
          </a:prstGeom>
          <a:noFill/>
        </p:spPr>
        <p:txBody>
          <a:bodyPr wrap="square" lIns="179285" tIns="143428" rIns="179285" bIns="143428" rtlCol="0">
            <a:spAutoFit/>
          </a:bodyPr>
          <a:lstStyle/>
          <a:p>
            <a:pPr algn="ctr" defTabSz="914102">
              <a:lnSpc>
                <a:spcPct val="90000"/>
              </a:lnSpc>
              <a:defRPr/>
            </a:pPr>
            <a:r>
              <a:rPr lang="en-US" sz="2353" b="1" dirty="0">
                <a:gradFill>
                  <a:gsLst>
                    <a:gs pos="0">
                      <a:srgbClr val="00B294"/>
                    </a:gs>
                    <a:gs pos="100000">
                      <a:srgbClr val="00B294"/>
                    </a:gs>
                  </a:gsLst>
                  <a:lin ang="5400000" scaled="0"/>
                </a:gradFill>
                <a:latin typeface="Segoe UI"/>
                <a:ea typeface="Segoe UI" pitchFamily="34" charset="0"/>
                <a:cs typeface="Segoe UI" pitchFamily="34" charset="0"/>
              </a:rPr>
              <a:t>Application Modernization</a:t>
            </a:r>
          </a:p>
        </p:txBody>
      </p:sp>
      <p:sp>
        <p:nvSpPr>
          <p:cNvPr id="2" name="Rectangle 1"/>
          <p:cNvSpPr/>
          <p:nvPr/>
        </p:nvSpPr>
        <p:spPr bwMode="auto">
          <a:xfrm>
            <a:off x="2460651" y="1847209"/>
            <a:ext cx="7270769" cy="2097435"/>
          </a:xfrm>
          <a:prstGeom prst="rect">
            <a:avLst/>
          </a:prstGeom>
          <a:noFill/>
          <a:ln w="2857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62" name="Straight Connector 161">
            <a:extLst>
              <a:ext uri="{FF2B5EF4-FFF2-40B4-BE49-F238E27FC236}">
                <a16:creationId xmlns:a16="http://schemas.microsoft.com/office/drawing/2014/main" id="{027E6901-F3A0-45D2-ACA1-BEC67391F117}"/>
              </a:ext>
            </a:extLst>
          </p:cNvPr>
          <p:cNvCxnSpPr>
            <a:cxnSpLocks/>
          </p:cNvCxnSpPr>
          <p:nvPr/>
        </p:nvCxnSpPr>
        <p:spPr>
          <a:xfrm>
            <a:off x="10220965" y="1606313"/>
            <a:ext cx="0" cy="509380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688426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EDF26269-F612-45CA-B64B-4404FD7F2196}"/>
              </a:ext>
            </a:extLst>
          </p:cNvPr>
          <p:cNvSpPr txBox="1">
            <a:spLocks/>
          </p:cNvSpPr>
          <p:nvPr/>
        </p:nvSpPr>
        <p:spPr bwMode="auto">
          <a:xfrm>
            <a:off x="501578" y="2048636"/>
            <a:ext cx="1189243"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algn="l" defTabSz="1087313" rtl="0" eaLnBrk="1" fontAlgn="base" hangingPunct="1">
              <a:spcBef>
                <a:spcPct val="0"/>
              </a:spcBef>
              <a:spcAft>
                <a:spcPct val="0"/>
              </a:spcAft>
              <a:tabLst>
                <a:tab pos="327736" algn="l"/>
              </a:tabLst>
              <a:defRPr sz="2600" b="1" baseline="0">
                <a:solidFill>
                  <a:schemeClr val="tx2"/>
                </a:solidFill>
                <a:latin typeface="+mj-lt"/>
                <a:ea typeface="Arial Unicode MS" pitchFamily="34" charset="-128"/>
                <a:cs typeface="Arial Unicode MS" pitchFamily="34" charset="-128"/>
              </a:defRPr>
            </a:lvl1pPr>
            <a:lvl2pPr algn="l" defTabSz="1087313" rtl="0" eaLnBrk="1" fontAlgn="base" hangingPunct="1">
              <a:spcBef>
                <a:spcPct val="0"/>
              </a:spcBef>
              <a:spcAft>
                <a:spcPct val="0"/>
              </a:spcAft>
              <a:defRPr sz="2300" b="1">
                <a:solidFill>
                  <a:schemeClr val="tx2"/>
                </a:solidFill>
                <a:latin typeface="Arial" charset="0"/>
              </a:defRPr>
            </a:lvl2pPr>
            <a:lvl3pPr algn="l" defTabSz="1087313" rtl="0" eaLnBrk="1" fontAlgn="base" hangingPunct="1">
              <a:spcBef>
                <a:spcPct val="0"/>
              </a:spcBef>
              <a:spcAft>
                <a:spcPct val="0"/>
              </a:spcAft>
              <a:defRPr sz="2300" b="1">
                <a:solidFill>
                  <a:schemeClr val="tx2"/>
                </a:solidFill>
                <a:latin typeface="Arial" charset="0"/>
              </a:defRPr>
            </a:lvl3pPr>
            <a:lvl4pPr algn="l" defTabSz="1087313" rtl="0" eaLnBrk="1" fontAlgn="base" hangingPunct="1">
              <a:spcBef>
                <a:spcPct val="0"/>
              </a:spcBef>
              <a:spcAft>
                <a:spcPct val="0"/>
              </a:spcAft>
              <a:defRPr sz="2300" b="1">
                <a:solidFill>
                  <a:schemeClr val="tx2"/>
                </a:solidFill>
                <a:latin typeface="Arial" charset="0"/>
              </a:defRPr>
            </a:lvl4pPr>
            <a:lvl5pPr algn="l" defTabSz="1087313" rtl="0" eaLnBrk="1" fontAlgn="base" hangingPunct="1">
              <a:spcBef>
                <a:spcPct val="0"/>
              </a:spcBef>
              <a:spcAft>
                <a:spcPct val="0"/>
              </a:spcAft>
              <a:defRPr sz="2300" b="1">
                <a:solidFill>
                  <a:schemeClr val="tx2"/>
                </a:solidFill>
                <a:latin typeface="Arial" charset="0"/>
              </a:defRPr>
            </a:lvl5pPr>
            <a:lvl6pPr marL="555224" algn="l" defTabSz="1087313" rtl="0" eaLnBrk="1" fontAlgn="base" hangingPunct="1">
              <a:spcBef>
                <a:spcPct val="0"/>
              </a:spcBef>
              <a:spcAft>
                <a:spcPct val="0"/>
              </a:spcAft>
              <a:defRPr sz="2300" b="1">
                <a:solidFill>
                  <a:schemeClr val="tx2"/>
                </a:solidFill>
                <a:latin typeface="Arial" charset="0"/>
              </a:defRPr>
            </a:lvl6pPr>
            <a:lvl7pPr marL="1110447" algn="l" defTabSz="1087313" rtl="0" eaLnBrk="1" fontAlgn="base" hangingPunct="1">
              <a:spcBef>
                <a:spcPct val="0"/>
              </a:spcBef>
              <a:spcAft>
                <a:spcPct val="0"/>
              </a:spcAft>
              <a:defRPr sz="2300" b="1">
                <a:solidFill>
                  <a:schemeClr val="tx2"/>
                </a:solidFill>
                <a:latin typeface="Arial" charset="0"/>
              </a:defRPr>
            </a:lvl7pPr>
            <a:lvl8pPr marL="1665671" algn="l" defTabSz="1087313" rtl="0" eaLnBrk="1" fontAlgn="base" hangingPunct="1">
              <a:spcBef>
                <a:spcPct val="0"/>
              </a:spcBef>
              <a:spcAft>
                <a:spcPct val="0"/>
              </a:spcAft>
              <a:defRPr sz="2300" b="1">
                <a:solidFill>
                  <a:schemeClr val="tx2"/>
                </a:solidFill>
                <a:latin typeface="Arial" charset="0"/>
              </a:defRPr>
            </a:lvl8pPr>
            <a:lvl9pPr marL="2220895" algn="l" defTabSz="1087313" rtl="0" eaLnBrk="1" fontAlgn="base" hangingPunct="1">
              <a:spcBef>
                <a:spcPct val="0"/>
              </a:spcBef>
              <a:spcAft>
                <a:spcPct val="0"/>
              </a:spcAft>
              <a:defRPr sz="2300" b="1">
                <a:solidFill>
                  <a:schemeClr val="tx2"/>
                </a:solidFill>
                <a:latin typeface="Arial" charset="0"/>
              </a:defRPr>
            </a:lvl9pPr>
          </a:lstStyle>
          <a:p>
            <a:pPr marL="0" marR="0" lvl="0" indent="0" algn="r" defTabSz="1087313" rtl="0" eaLnBrk="1" fontAlgn="base" latinLnBrk="0" hangingPunct="1">
              <a:lnSpc>
                <a:spcPct val="100000"/>
              </a:lnSpc>
              <a:spcBef>
                <a:spcPct val="0"/>
              </a:spcBef>
              <a:spcAft>
                <a:spcPct val="0"/>
              </a:spcAft>
              <a:buClr>
                <a:srgbClr val="0072C6"/>
              </a:buClr>
              <a:buSzTx/>
              <a:buFontTx/>
              <a:buNone/>
              <a:tabLst>
                <a:tab pos="327736" algn="l"/>
              </a:tabLst>
              <a:defRPr/>
            </a:pPr>
            <a:r>
              <a:rPr kumimoji="0" lang="en-US" sz="1200" b="0" i="0" u="none" strike="noStrike" kern="1200" cap="none" spc="0" normalizeH="0" baseline="0" noProof="0" dirty="0">
                <a:ln>
                  <a:noFill/>
                </a:ln>
                <a:solidFill>
                  <a:srgbClr val="0078D7"/>
                </a:solidFill>
                <a:effectLst/>
                <a:uLnTx/>
                <a:uFillTx/>
                <a:latin typeface="Segoe UI Semibold" panose="020B0702040204020203" pitchFamily="34" charset="0"/>
                <a:ea typeface="Arial Unicode MS" pitchFamily="34" charset="-128"/>
                <a:cs typeface="Segoe UI Semibold" panose="020B0702040204020203" pitchFamily="34" charset="0"/>
              </a:rPr>
              <a:t>Approach</a:t>
            </a:r>
          </a:p>
        </p:txBody>
      </p:sp>
      <p:sp>
        <p:nvSpPr>
          <p:cNvPr id="16" name="Title 1">
            <a:extLst>
              <a:ext uri="{FF2B5EF4-FFF2-40B4-BE49-F238E27FC236}">
                <a16:creationId xmlns:a16="http://schemas.microsoft.com/office/drawing/2014/main" id="{8A3B3946-A698-45C0-BD49-8981E383AC36}"/>
              </a:ext>
            </a:extLst>
          </p:cNvPr>
          <p:cNvSpPr txBox="1">
            <a:spLocks/>
          </p:cNvSpPr>
          <p:nvPr/>
        </p:nvSpPr>
        <p:spPr bwMode="auto">
          <a:xfrm>
            <a:off x="887458" y="2559800"/>
            <a:ext cx="88703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algn="l" defTabSz="1087313" rtl="0" eaLnBrk="1" fontAlgn="base" hangingPunct="1">
              <a:spcBef>
                <a:spcPct val="0"/>
              </a:spcBef>
              <a:spcAft>
                <a:spcPct val="0"/>
              </a:spcAft>
              <a:tabLst>
                <a:tab pos="327736" algn="l"/>
              </a:tabLst>
              <a:defRPr sz="2600" b="1" baseline="0">
                <a:solidFill>
                  <a:schemeClr val="tx2"/>
                </a:solidFill>
                <a:latin typeface="+mj-lt"/>
                <a:ea typeface="Arial Unicode MS" pitchFamily="34" charset="-128"/>
                <a:cs typeface="Arial Unicode MS" pitchFamily="34" charset="-128"/>
              </a:defRPr>
            </a:lvl1pPr>
            <a:lvl2pPr algn="l" defTabSz="1087313" rtl="0" eaLnBrk="1" fontAlgn="base" hangingPunct="1">
              <a:spcBef>
                <a:spcPct val="0"/>
              </a:spcBef>
              <a:spcAft>
                <a:spcPct val="0"/>
              </a:spcAft>
              <a:defRPr sz="2300" b="1">
                <a:solidFill>
                  <a:schemeClr val="tx2"/>
                </a:solidFill>
                <a:latin typeface="Arial" charset="0"/>
              </a:defRPr>
            </a:lvl2pPr>
            <a:lvl3pPr algn="l" defTabSz="1087313" rtl="0" eaLnBrk="1" fontAlgn="base" hangingPunct="1">
              <a:spcBef>
                <a:spcPct val="0"/>
              </a:spcBef>
              <a:spcAft>
                <a:spcPct val="0"/>
              </a:spcAft>
              <a:defRPr sz="2300" b="1">
                <a:solidFill>
                  <a:schemeClr val="tx2"/>
                </a:solidFill>
                <a:latin typeface="Arial" charset="0"/>
              </a:defRPr>
            </a:lvl3pPr>
            <a:lvl4pPr algn="l" defTabSz="1087313" rtl="0" eaLnBrk="1" fontAlgn="base" hangingPunct="1">
              <a:spcBef>
                <a:spcPct val="0"/>
              </a:spcBef>
              <a:spcAft>
                <a:spcPct val="0"/>
              </a:spcAft>
              <a:defRPr sz="2300" b="1">
                <a:solidFill>
                  <a:schemeClr val="tx2"/>
                </a:solidFill>
                <a:latin typeface="Arial" charset="0"/>
              </a:defRPr>
            </a:lvl4pPr>
            <a:lvl5pPr algn="l" defTabSz="1087313" rtl="0" eaLnBrk="1" fontAlgn="base" hangingPunct="1">
              <a:spcBef>
                <a:spcPct val="0"/>
              </a:spcBef>
              <a:spcAft>
                <a:spcPct val="0"/>
              </a:spcAft>
              <a:defRPr sz="2300" b="1">
                <a:solidFill>
                  <a:schemeClr val="tx2"/>
                </a:solidFill>
                <a:latin typeface="Arial" charset="0"/>
              </a:defRPr>
            </a:lvl5pPr>
            <a:lvl6pPr marL="555224" algn="l" defTabSz="1087313" rtl="0" eaLnBrk="1" fontAlgn="base" hangingPunct="1">
              <a:spcBef>
                <a:spcPct val="0"/>
              </a:spcBef>
              <a:spcAft>
                <a:spcPct val="0"/>
              </a:spcAft>
              <a:defRPr sz="2300" b="1">
                <a:solidFill>
                  <a:schemeClr val="tx2"/>
                </a:solidFill>
                <a:latin typeface="Arial" charset="0"/>
              </a:defRPr>
            </a:lvl6pPr>
            <a:lvl7pPr marL="1110447" algn="l" defTabSz="1087313" rtl="0" eaLnBrk="1" fontAlgn="base" hangingPunct="1">
              <a:spcBef>
                <a:spcPct val="0"/>
              </a:spcBef>
              <a:spcAft>
                <a:spcPct val="0"/>
              </a:spcAft>
              <a:defRPr sz="2300" b="1">
                <a:solidFill>
                  <a:schemeClr val="tx2"/>
                </a:solidFill>
                <a:latin typeface="Arial" charset="0"/>
              </a:defRPr>
            </a:lvl7pPr>
            <a:lvl8pPr marL="1665671" algn="l" defTabSz="1087313" rtl="0" eaLnBrk="1" fontAlgn="base" hangingPunct="1">
              <a:spcBef>
                <a:spcPct val="0"/>
              </a:spcBef>
              <a:spcAft>
                <a:spcPct val="0"/>
              </a:spcAft>
              <a:defRPr sz="2300" b="1">
                <a:solidFill>
                  <a:schemeClr val="tx2"/>
                </a:solidFill>
                <a:latin typeface="Arial" charset="0"/>
              </a:defRPr>
            </a:lvl8pPr>
            <a:lvl9pPr marL="2220895" algn="l" defTabSz="1087313" rtl="0" eaLnBrk="1" fontAlgn="base" hangingPunct="1">
              <a:spcBef>
                <a:spcPct val="0"/>
              </a:spcBef>
              <a:spcAft>
                <a:spcPct val="0"/>
              </a:spcAft>
              <a:defRPr sz="2300" b="1">
                <a:solidFill>
                  <a:schemeClr val="tx2"/>
                </a:solidFill>
                <a:latin typeface="Arial" charset="0"/>
              </a:defRPr>
            </a:lvl9pPr>
          </a:lstStyle>
          <a:p>
            <a:pPr marL="0" marR="0" lvl="0" indent="0" algn="r" defTabSz="1087313" rtl="0" eaLnBrk="1" fontAlgn="base" latinLnBrk="0" hangingPunct="1">
              <a:lnSpc>
                <a:spcPct val="100000"/>
              </a:lnSpc>
              <a:spcBef>
                <a:spcPct val="0"/>
              </a:spcBef>
              <a:spcAft>
                <a:spcPct val="0"/>
              </a:spcAft>
              <a:buClr>
                <a:srgbClr val="0072C6"/>
              </a:buClr>
              <a:buSzTx/>
              <a:buFontTx/>
              <a:buNone/>
              <a:tabLst>
                <a:tab pos="327736" algn="l"/>
              </a:tabLst>
              <a:defRPr/>
            </a:pPr>
            <a:r>
              <a:rPr kumimoji="0" lang="en-US" sz="1200" b="0" i="0" u="none" strike="noStrike" kern="1200" cap="none" spc="0" normalizeH="0" baseline="0" noProof="0" dirty="0">
                <a:ln>
                  <a:noFill/>
                </a:ln>
                <a:solidFill>
                  <a:srgbClr val="0078D7"/>
                </a:solidFill>
                <a:effectLst/>
                <a:uLnTx/>
                <a:uFillTx/>
                <a:latin typeface="Segoe UI Semibold" panose="020B0702040204020203" pitchFamily="34" charset="0"/>
                <a:ea typeface="Arial Unicode MS" pitchFamily="34" charset="-128"/>
                <a:cs typeface="Segoe UI Semibold" panose="020B0702040204020203" pitchFamily="34" charset="0"/>
              </a:rPr>
              <a:t>Description</a:t>
            </a:r>
          </a:p>
        </p:txBody>
      </p:sp>
      <p:sp>
        <p:nvSpPr>
          <p:cNvPr id="17" name="Title 1">
            <a:extLst>
              <a:ext uri="{FF2B5EF4-FFF2-40B4-BE49-F238E27FC236}">
                <a16:creationId xmlns:a16="http://schemas.microsoft.com/office/drawing/2014/main" id="{EF4C84E3-E043-4C63-B089-1C134A7E2207}"/>
              </a:ext>
            </a:extLst>
          </p:cNvPr>
          <p:cNvSpPr txBox="1">
            <a:spLocks/>
          </p:cNvSpPr>
          <p:nvPr/>
        </p:nvSpPr>
        <p:spPr bwMode="auto">
          <a:xfrm>
            <a:off x="284430" y="5169510"/>
            <a:ext cx="140639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algn="l" defTabSz="1087313" rtl="0" eaLnBrk="1" fontAlgn="base" hangingPunct="1">
              <a:spcBef>
                <a:spcPct val="0"/>
              </a:spcBef>
              <a:spcAft>
                <a:spcPct val="0"/>
              </a:spcAft>
              <a:tabLst>
                <a:tab pos="327736" algn="l"/>
              </a:tabLst>
              <a:defRPr sz="2600" b="1" baseline="0">
                <a:solidFill>
                  <a:schemeClr val="tx2"/>
                </a:solidFill>
                <a:latin typeface="+mj-lt"/>
                <a:ea typeface="Arial Unicode MS" pitchFamily="34" charset="-128"/>
                <a:cs typeface="Arial Unicode MS" pitchFamily="34" charset="-128"/>
              </a:defRPr>
            </a:lvl1pPr>
            <a:lvl2pPr algn="l" defTabSz="1087313" rtl="0" eaLnBrk="1" fontAlgn="base" hangingPunct="1">
              <a:spcBef>
                <a:spcPct val="0"/>
              </a:spcBef>
              <a:spcAft>
                <a:spcPct val="0"/>
              </a:spcAft>
              <a:defRPr sz="2300" b="1">
                <a:solidFill>
                  <a:schemeClr val="tx2"/>
                </a:solidFill>
                <a:latin typeface="Arial" charset="0"/>
              </a:defRPr>
            </a:lvl2pPr>
            <a:lvl3pPr algn="l" defTabSz="1087313" rtl="0" eaLnBrk="1" fontAlgn="base" hangingPunct="1">
              <a:spcBef>
                <a:spcPct val="0"/>
              </a:spcBef>
              <a:spcAft>
                <a:spcPct val="0"/>
              </a:spcAft>
              <a:defRPr sz="2300" b="1">
                <a:solidFill>
                  <a:schemeClr val="tx2"/>
                </a:solidFill>
                <a:latin typeface="Arial" charset="0"/>
              </a:defRPr>
            </a:lvl3pPr>
            <a:lvl4pPr algn="l" defTabSz="1087313" rtl="0" eaLnBrk="1" fontAlgn="base" hangingPunct="1">
              <a:spcBef>
                <a:spcPct val="0"/>
              </a:spcBef>
              <a:spcAft>
                <a:spcPct val="0"/>
              </a:spcAft>
              <a:defRPr sz="2300" b="1">
                <a:solidFill>
                  <a:schemeClr val="tx2"/>
                </a:solidFill>
                <a:latin typeface="Arial" charset="0"/>
              </a:defRPr>
            </a:lvl4pPr>
            <a:lvl5pPr algn="l" defTabSz="1087313" rtl="0" eaLnBrk="1" fontAlgn="base" hangingPunct="1">
              <a:spcBef>
                <a:spcPct val="0"/>
              </a:spcBef>
              <a:spcAft>
                <a:spcPct val="0"/>
              </a:spcAft>
              <a:defRPr sz="2300" b="1">
                <a:solidFill>
                  <a:schemeClr val="tx2"/>
                </a:solidFill>
                <a:latin typeface="Arial" charset="0"/>
              </a:defRPr>
            </a:lvl5pPr>
            <a:lvl6pPr marL="555224" algn="l" defTabSz="1087313" rtl="0" eaLnBrk="1" fontAlgn="base" hangingPunct="1">
              <a:spcBef>
                <a:spcPct val="0"/>
              </a:spcBef>
              <a:spcAft>
                <a:spcPct val="0"/>
              </a:spcAft>
              <a:defRPr sz="2300" b="1">
                <a:solidFill>
                  <a:schemeClr val="tx2"/>
                </a:solidFill>
                <a:latin typeface="Arial" charset="0"/>
              </a:defRPr>
            </a:lvl6pPr>
            <a:lvl7pPr marL="1110447" algn="l" defTabSz="1087313" rtl="0" eaLnBrk="1" fontAlgn="base" hangingPunct="1">
              <a:spcBef>
                <a:spcPct val="0"/>
              </a:spcBef>
              <a:spcAft>
                <a:spcPct val="0"/>
              </a:spcAft>
              <a:defRPr sz="2300" b="1">
                <a:solidFill>
                  <a:schemeClr val="tx2"/>
                </a:solidFill>
                <a:latin typeface="Arial" charset="0"/>
              </a:defRPr>
            </a:lvl7pPr>
            <a:lvl8pPr marL="1665671" algn="l" defTabSz="1087313" rtl="0" eaLnBrk="1" fontAlgn="base" hangingPunct="1">
              <a:spcBef>
                <a:spcPct val="0"/>
              </a:spcBef>
              <a:spcAft>
                <a:spcPct val="0"/>
              </a:spcAft>
              <a:defRPr sz="2300" b="1">
                <a:solidFill>
                  <a:schemeClr val="tx2"/>
                </a:solidFill>
                <a:latin typeface="Arial" charset="0"/>
              </a:defRPr>
            </a:lvl8pPr>
            <a:lvl9pPr marL="2220895" algn="l" defTabSz="1087313" rtl="0" eaLnBrk="1" fontAlgn="base" hangingPunct="1">
              <a:spcBef>
                <a:spcPct val="0"/>
              </a:spcBef>
              <a:spcAft>
                <a:spcPct val="0"/>
              </a:spcAft>
              <a:defRPr sz="2300" b="1">
                <a:solidFill>
                  <a:schemeClr val="tx2"/>
                </a:solidFill>
                <a:latin typeface="Arial" charset="0"/>
              </a:defRPr>
            </a:lvl9pPr>
          </a:lstStyle>
          <a:p>
            <a:pPr marL="0" marR="0" lvl="0" indent="0" algn="r" defTabSz="1087313" rtl="0" eaLnBrk="1" fontAlgn="base" latinLnBrk="0" hangingPunct="1">
              <a:lnSpc>
                <a:spcPct val="100000"/>
              </a:lnSpc>
              <a:spcBef>
                <a:spcPct val="0"/>
              </a:spcBef>
              <a:spcAft>
                <a:spcPct val="0"/>
              </a:spcAft>
              <a:buClr>
                <a:srgbClr val="0072C6"/>
              </a:buClr>
              <a:buSzTx/>
              <a:buFontTx/>
              <a:buNone/>
              <a:tabLst>
                <a:tab pos="327736" algn="l"/>
              </a:tabLst>
              <a:defRPr/>
            </a:pPr>
            <a:r>
              <a:rPr kumimoji="0" lang="en-US" sz="1200" b="0" i="0" u="none" strike="noStrike" kern="1200" cap="none" spc="0" normalizeH="0" baseline="0" noProof="0" dirty="0">
                <a:ln>
                  <a:noFill/>
                </a:ln>
                <a:solidFill>
                  <a:srgbClr val="0078D7"/>
                </a:solidFill>
                <a:effectLst/>
                <a:uLnTx/>
                <a:uFillTx/>
                <a:latin typeface="Segoe UI Semibold" panose="020B0702040204020203" pitchFamily="34" charset="0"/>
                <a:ea typeface="Arial Unicode MS" pitchFamily="34" charset="-128"/>
                <a:cs typeface="Segoe UI Semibold" panose="020B0702040204020203" pitchFamily="34" charset="0"/>
              </a:rPr>
              <a:t>What customers are seeing</a:t>
            </a:r>
          </a:p>
        </p:txBody>
      </p:sp>
      <p:sp>
        <p:nvSpPr>
          <p:cNvPr id="85" name="Rectangle 6"/>
          <p:cNvSpPr>
            <a:spLocks noChangeArrowheads="1"/>
          </p:cNvSpPr>
          <p:nvPr/>
        </p:nvSpPr>
        <p:spPr bwMode="auto">
          <a:xfrm>
            <a:off x="1938885" y="1862603"/>
            <a:ext cx="2459425" cy="461031"/>
          </a:xfrm>
          <a:prstGeom prst="rect">
            <a:avLst/>
          </a:prstGeom>
          <a:solidFill>
            <a:srgbClr val="00B050"/>
          </a:solidFill>
          <a:ln w="6350" cap="rnd">
            <a:solidFill>
              <a:schemeClr val="accent1"/>
            </a:solidFill>
            <a:prstDash val="solid"/>
            <a:round/>
            <a:headEnd/>
            <a:tailEnd/>
          </a:ln>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Segoe UI Semibold" panose="020B0702040204020203" pitchFamily="34" charset="0"/>
              </a:rPr>
              <a:t>ReHost</a:t>
            </a: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	</a:t>
            </a:r>
          </a:p>
        </p:txBody>
      </p:sp>
      <p:sp>
        <p:nvSpPr>
          <p:cNvPr id="88" name="Rectangle 10"/>
          <p:cNvSpPr>
            <a:spLocks noChangeArrowheads="1"/>
          </p:cNvSpPr>
          <p:nvPr/>
        </p:nvSpPr>
        <p:spPr bwMode="auto">
          <a:xfrm>
            <a:off x="7094240" y="1862603"/>
            <a:ext cx="2258331" cy="461030"/>
          </a:xfrm>
          <a:prstGeom prst="rect">
            <a:avLst/>
          </a:prstGeom>
          <a:solidFill>
            <a:srgbClr val="7030A0"/>
          </a:solidFill>
          <a:ln w="6350" cap="rnd">
            <a:solidFill>
              <a:schemeClr val="accent1"/>
            </a:solidFill>
            <a:prstDash val="solid"/>
            <a:round/>
            <a:headEnd/>
            <a:tailEnd/>
          </a:ln>
          <a:ex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Segoe UI Semibold" panose="020B0702040204020203" pitchFamily="34" charset="0"/>
              </a:rPr>
              <a:t>ReArchitect</a:t>
            </a:r>
            <a:endPar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0" name="Rectangle 13"/>
          <p:cNvSpPr>
            <a:spLocks noChangeArrowheads="1"/>
          </p:cNvSpPr>
          <p:nvPr/>
        </p:nvSpPr>
        <p:spPr bwMode="auto">
          <a:xfrm>
            <a:off x="9494869" y="1839492"/>
            <a:ext cx="1975040" cy="474621"/>
          </a:xfrm>
          <a:prstGeom prst="rect">
            <a:avLst/>
          </a:prstGeom>
          <a:solidFill>
            <a:srgbClr val="7030A0"/>
          </a:solidFill>
          <a:ln w="6350" cap="rnd">
            <a:solidFill>
              <a:schemeClr val="accent1"/>
            </a:solidFill>
            <a:prstDash val="solid"/>
            <a:round/>
            <a:headEnd/>
            <a:tailEnd/>
          </a:ln>
          <a:ex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Segoe UI Semibold" panose="020B0702040204020203" pitchFamily="34" charset="0"/>
              </a:rPr>
              <a:t>ReBuild</a:t>
            </a:r>
            <a:endPar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1" name="Rectangle 17"/>
          <p:cNvSpPr>
            <a:spLocks noChangeArrowheads="1"/>
          </p:cNvSpPr>
          <p:nvPr/>
        </p:nvSpPr>
        <p:spPr bwMode="auto">
          <a:xfrm>
            <a:off x="4597495" y="1862603"/>
            <a:ext cx="2354447" cy="461030"/>
          </a:xfrm>
          <a:prstGeom prst="rect">
            <a:avLst/>
          </a:prstGeom>
          <a:solidFill>
            <a:srgbClr val="7030A0"/>
          </a:solidFill>
          <a:ln w="6350" cap="rnd">
            <a:solidFill>
              <a:schemeClr val="accent1"/>
            </a:solidFill>
            <a:prstDash val="solid"/>
            <a:round/>
            <a:headEnd/>
            <a:tailEnd/>
          </a:ln>
          <a:ex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Segoe UI Semibold" panose="020B0702040204020203" pitchFamily="34" charset="0"/>
              </a:rPr>
              <a:t>ReFactor</a:t>
            </a:r>
            <a:endPar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55" name="Rectangle 6">
            <a:extLst>
              <a:ext uri="{FF2B5EF4-FFF2-40B4-BE49-F238E27FC236}">
                <a16:creationId xmlns:a16="http://schemas.microsoft.com/office/drawing/2014/main" id="{EC4A6BA5-23E0-4429-A057-3DA83C9AA641}"/>
              </a:ext>
            </a:extLst>
          </p:cNvPr>
          <p:cNvSpPr>
            <a:spLocks noChangeArrowheads="1"/>
          </p:cNvSpPr>
          <p:nvPr/>
        </p:nvSpPr>
        <p:spPr bwMode="auto">
          <a:xfrm>
            <a:off x="1945661" y="2441981"/>
            <a:ext cx="2393806" cy="421513"/>
          </a:xfrm>
          <a:prstGeom prst="rect">
            <a:avLst/>
          </a:prstGeom>
          <a:noFill/>
          <a:ln w="6350" cap="rnd">
            <a:solidFill>
              <a:schemeClr val="bg1">
                <a:lumMod val="75000"/>
              </a:schemeClr>
            </a:solidFill>
            <a:prstDash val="solid"/>
            <a:round/>
            <a:headEnd/>
            <a:tailEnd/>
          </a:ln>
          <a:extLst/>
        </p:spPr>
        <p:txBody>
          <a:bodyPr vert="horz" wrap="square" lIns="91440" tIns="45720" rIns="91440" bIns="45720" numCol="1" anchor="t" anchorCtr="0" compatLnSpc="1">
            <a:prstTxWarp prst="textNoShape">
              <a:avLst/>
            </a:prstTxWarp>
          </a:bodyPr>
          <a:lstStyle/>
          <a:p>
            <a:pPr lvl="0" algn="ctr">
              <a:defRPr/>
            </a:pPr>
            <a:r>
              <a:rPr lang="en-US" sz="1200" b="1" dirty="0"/>
              <a:t>Redeploy the application as-is to cloud</a:t>
            </a:r>
            <a:endParaRPr kumimoji="0" lang="en-US" sz="1200" b="1" i="0" u="none" strike="noStrike" kern="1200" cap="none" spc="0" normalizeH="0" baseline="0" noProof="0" dirty="0">
              <a:ln>
                <a:noFill/>
              </a:ln>
              <a:solidFill>
                <a:srgbClr val="353535"/>
              </a:solidFill>
              <a:effectLst/>
              <a:uLnTx/>
              <a:uFillTx/>
              <a:cs typeface="Segoe UI Semibold" panose="020B0702040204020203" pitchFamily="34" charset="0"/>
            </a:endParaRPr>
          </a:p>
        </p:txBody>
      </p:sp>
      <p:sp>
        <p:nvSpPr>
          <p:cNvPr id="156" name="Rectangle 10">
            <a:extLst>
              <a:ext uri="{FF2B5EF4-FFF2-40B4-BE49-F238E27FC236}">
                <a16:creationId xmlns:a16="http://schemas.microsoft.com/office/drawing/2014/main" id="{B5965B3E-A856-4071-AF59-762757BB10A9}"/>
              </a:ext>
            </a:extLst>
          </p:cNvPr>
          <p:cNvSpPr>
            <a:spLocks noChangeArrowheads="1"/>
          </p:cNvSpPr>
          <p:nvPr/>
        </p:nvSpPr>
        <p:spPr bwMode="auto">
          <a:xfrm>
            <a:off x="7094241" y="2403571"/>
            <a:ext cx="2258330" cy="459922"/>
          </a:xfrm>
          <a:prstGeom prst="rect">
            <a:avLst/>
          </a:prstGeom>
          <a:noFill/>
          <a:ln w="6350" cap="rnd">
            <a:solidFill>
              <a:schemeClr val="bg1">
                <a:lumMod val="75000"/>
              </a:schemeClr>
            </a:solidFill>
            <a:prstDash val="solid"/>
            <a:round/>
            <a:headEnd/>
            <a:tailEnd/>
          </a:ln>
          <a:extLst/>
        </p:spPr>
        <p:txBody>
          <a:bodyPr vert="horz" wrap="square" lIns="91440" tIns="45720" rIns="91440" bIns="45720" numCol="1" anchor="t" anchorCtr="0" compatLnSpc="1">
            <a:prstTxWarp prst="textNoShape">
              <a:avLst/>
            </a:prstTxWarp>
          </a:bodyPr>
          <a:lstStyle/>
          <a:p>
            <a:pPr marR="0" indent="0" fontAlgn="auto">
              <a:lnSpc>
                <a:spcPct val="100000"/>
              </a:lnSpc>
              <a:spcBef>
                <a:spcPts val="0"/>
              </a:spcBef>
              <a:spcAft>
                <a:spcPts val="0"/>
              </a:spcAft>
              <a:buClrTx/>
              <a:buSzTx/>
              <a:buFontTx/>
              <a:buNone/>
              <a:tabLst/>
              <a:defRPr/>
            </a:pPr>
            <a:r>
              <a:rPr lang="en-US" sz="1200" b="1" kern="0" spc="20" dirty="0">
                <a:cs typeface="Segoe UI Semilight" panose="020B0402040204020203" pitchFamily="34" charset="0"/>
              </a:rPr>
              <a:t>Materially alter/decompose application to services</a:t>
            </a:r>
          </a:p>
        </p:txBody>
      </p:sp>
      <p:sp>
        <p:nvSpPr>
          <p:cNvPr id="157" name="Rectangle 13">
            <a:extLst>
              <a:ext uri="{FF2B5EF4-FFF2-40B4-BE49-F238E27FC236}">
                <a16:creationId xmlns:a16="http://schemas.microsoft.com/office/drawing/2014/main" id="{21E2FE2C-7692-4BEA-BA4C-B8F0AA985E0F}"/>
              </a:ext>
            </a:extLst>
          </p:cNvPr>
          <p:cNvSpPr>
            <a:spLocks noChangeArrowheads="1"/>
          </p:cNvSpPr>
          <p:nvPr/>
        </p:nvSpPr>
        <p:spPr bwMode="auto">
          <a:xfrm>
            <a:off x="9495203" y="2365729"/>
            <a:ext cx="1974706" cy="474653"/>
          </a:xfrm>
          <a:prstGeom prst="rect">
            <a:avLst/>
          </a:prstGeom>
          <a:noFill/>
          <a:ln w="6350" cap="rnd">
            <a:solidFill>
              <a:schemeClr val="bg1">
                <a:lumMod val="75000"/>
              </a:schemeClr>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rgbClr val="353535"/>
                </a:solidFill>
                <a:cs typeface="Segoe UI Semibold" panose="020B0702040204020203" pitchFamily="34" charset="0"/>
              </a:rPr>
              <a:t>New code written with cloud native approach</a:t>
            </a:r>
            <a:endParaRPr kumimoji="0" lang="en-US" sz="1200" b="1" i="0" u="none" strike="noStrike" kern="1200" cap="none" spc="0" normalizeH="0" baseline="0" noProof="0" dirty="0">
              <a:ln>
                <a:noFill/>
              </a:ln>
              <a:solidFill>
                <a:srgbClr val="353535"/>
              </a:solidFill>
              <a:effectLst/>
              <a:uLnTx/>
              <a:uFillTx/>
              <a:cs typeface="Segoe UI Semibold" panose="020B0702040204020203" pitchFamily="34" charset="0"/>
            </a:endParaRPr>
          </a:p>
        </p:txBody>
      </p:sp>
      <p:sp>
        <p:nvSpPr>
          <p:cNvPr id="158" name="Rectangle 17">
            <a:extLst>
              <a:ext uri="{FF2B5EF4-FFF2-40B4-BE49-F238E27FC236}">
                <a16:creationId xmlns:a16="http://schemas.microsoft.com/office/drawing/2014/main" id="{3FF995C5-A86D-4283-A852-2A56B07B7ADF}"/>
              </a:ext>
            </a:extLst>
          </p:cNvPr>
          <p:cNvSpPr>
            <a:spLocks noChangeArrowheads="1"/>
          </p:cNvSpPr>
          <p:nvPr/>
        </p:nvSpPr>
        <p:spPr bwMode="auto">
          <a:xfrm>
            <a:off x="4597495" y="2403571"/>
            <a:ext cx="2354448" cy="446997"/>
          </a:xfrm>
          <a:prstGeom prst="rect">
            <a:avLst/>
          </a:prstGeom>
          <a:noFill/>
          <a:ln w="6350" cap="rnd">
            <a:solidFill>
              <a:schemeClr val="bg1">
                <a:lumMod val="75000"/>
              </a:schemeClr>
            </a:solidFill>
            <a:prstDash val="solid"/>
            <a:round/>
            <a:headEnd/>
            <a:tailEnd/>
          </a:ln>
          <a:extLst/>
        </p:spPr>
        <p:txBody>
          <a:bodyPr vert="horz" wrap="square" lIns="91440" tIns="45720" rIns="91440" bIns="45720" numCol="1" anchor="t" anchorCtr="0" compatLnSpc="1">
            <a:prstTxWarp prst="textNoShape">
              <a:avLst/>
            </a:prstTxWarp>
          </a:bodyPr>
          <a:lstStyle/>
          <a:p>
            <a:pPr lvl="0" algn="ctr">
              <a:defRPr/>
            </a:pPr>
            <a:r>
              <a:rPr lang="en-US" sz="1200" b="1" kern="0" spc="20" dirty="0">
                <a:cs typeface="Segoe UI Semilight" panose="020B0402040204020203" pitchFamily="34" charset="0"/>
              </a:rPr>
              <a:t>Minimally alter to take better advantage of cloud</a:t>
            </a:r>
            <a:endParaRPr kumimoji="0" lang="en-US" sz="1200" b="1" i="0" u="none" strike="noStrike" kern="1200" cap="none" spc="0" normalizeH="0" baseline="0" noProof="0" dirty="0">
              <a:ln>
                <a:noFill/>
              </a:ln>
              <a:solidFill>
                <a:srgbClr val="353535"/>
              </a:solidFill>
              <a:effectLst/>
              <a:uLnTx/>
              <a:uFillTx/>
              <a:cs typeface="Segoe UI Semibold" panose="020B0702040204020203" pitchFamily="34" charset="0"/>
            </a:endParaRPr>
          </a:p>
        </p:txBody>
      </p:sp>
      <p:sp>
        <p:nvSpPr>
          <p:cNvPr id="170" name="Rectangle 6">
            <a:extLst>
              <a:ext uri="{FF2B5EF4-FFF2-40B4-BE49-F238E27FC236}">
                <a16:creationId xmlns:a16="http://schemas.microsoft.com/office/drawing/2014/main" id="{0204B926-0F6A-454C-B615-39A03E922D68}"/>
              </a:ext>
            </a:extLst>
          </p:cNvPr>
          <p:cNvSpPr>
            <a:spLocks noChangeArrowheads="1"/>
          </p:cNvSpPr>
          <p:nvPr/>
        </p:nvSpPr>
        <p:spPr bwMode="auto">
          <a:xfrm>
            <a:off x="1929145" y="4764009"/>
            <a:ext cx="2426837" cy="967706"/>
          </a:xfrm>
          <a:prstGeom prst="rect">
            <a:avLst/>
          </a:prstGeom>
          <a:noFill/>
          <a:ln w="6350" cap="rnd">
            <a:solidFill>
              <a:schemeClr val="bg1">
                <a:lumMod val="75000"/>
              </a:schemeClr>
            </a:solidFill>
            <a:prstDash val="solid"/>
            <a:round/>
            <a:headEnd/>
            <a:tailEnd/>
          </a:ln>
          <a:extLst/>
        </p:spPr>
        <p:txBody>
          <a:bodyPr vert="horz" wrap="square" lIns="91440" tIns="45720" rIns="91440" bIns="45720" numCol="1" anchor="t" anchorCtr="0" compatLnSpc="1">
            <a:prstTxWarp prst="textNoShape">
              <a:avLst/>
            </a:prstTxWarp>
          </a:bodyPr>
          <a:lstStyle/>
          <a:p>
            <a:pPr marL="114300" marR="0" lvl="0" indent="-114300" algn="l" defTabSz="914400" rtl="0" eaLnBrk="1" fontAlgn="auto" latinLnBrk="0" hangingPunct="1">
              <a:lnSpc>
                <a:spcPct val="100000"/>
              </a:lnSpc>
              <a:spcBef>
                <a:spcPts val="300"/>
              </a:spcBef>
              <a:spcAft>
                <a:spcPts val="0"/>
              </a:spcAft>
              <a:buClrTx/>
              <a:buSzTx/>
              <a:buFont typeface="Arial" panose="020B0604020202020204" pitchFamily="34" charset="0"/>
              <a:buChar char="•"/>
              <a:tabLst>
                <a:tab pos="114300" algn="l"/>
              </a:tabLst>
              <a:defRPr/>
            </a:pPr>
            <a:r>
              <a:rPr kumimoji="0" lang="en-US" sz="1200" b="0" i="0" u="none" strike="noStrike" kern="1200" cap="none" spc="0" normalizeH="0" baseline="0" noProof="0" dirty="0">
                <a:ln>
                  <a:noFill/>
                </a:ln>
                <a:solidFill>
                  <a:srgbClr val="353535"/>
                </a:solidFill>
                <a:effectLst/>
                <a:uLnTx/>
                <a:uFillTx/>
                <a:latin typeface="Segoe UI Semilight"/>
                <a:ea typeface="+mn-ea"/>
                <a:cs typeface="Segoe UI Semibold" panose="020B0702040204020203" pitchFamily="34" charset="0"/>
              </a:rPr>
              <a:t>Reduction in </a:t>
            </a:r>
            <a:r>
              <a:rPr kumimoji="0" lang="en-US" sz="1600" b="1" i="0" u="none" strike="noStrike" kern="1200" cap="none" spc="0" normalizeH="0" baseline="0" noProof="0" dirty="0">
                <a:ln>
                  <a:noFill/>
                </a:ln>
                <a:solidFill>
                  <a:srgbClr val="0070C0"/>
                </a:solidFill>
                <a:effectLst/>
                <a:uLnTx/>
                <a:uFillTx/>
                <a:latin typeface="Segoe UI Semilight"/>
                <a:ea typeface="+mn-ea"/>
                <a:cs typeface="Segoe UI Semibold" panose="020B0702040204020203" pitchFamily="34" charset="0"/>
              </a:rPr>
              <a:t>TCO approx. 30% </a:t>
            </a:r>
            <a:r>
              <a:rPr kumimoji="0" lang="en-US" sz="1200" b="0" i="0" u="none" strike="noStrike" kern="1200" cap="none" spc="0" normalizeH="0" baseline="0" noProof="0" dirty="0">
                <a:ln>
                  <a:noFill/>
                </a:ln>
                <a:solidFill>
                  <a:srgbClr val="353535"/>
                </a:solidFill>
                <a:effectLst/>
                <a:uLnTx/>
                <a:uFillTx/>
                <a:latin typeface="Segoe UI Semilight"/>
                <a:ea typeface="+mn-ea"/>
                <a:cs typeface="Segoe UI Semibold" panose="020B0702040204020203" pitchFamily="34" charset="0"/>
              </a:rPr>
              <a:t>on</a:t>
            </a:r>
            <a:r>
              <a:rPr kumimoji="0" lang="en-US" sz="1200" b="0" i="0" u="none" strike="noStrike" kern="1200" cap="none" spc="0" normalizeH="0" noProof="0" dirty="0">
                <a:ln>
                  <a:noFill/>
                </a:ln>
                <a:solidFill>
                  <a:srgbClr val="353535"/>
                </a:solidFill>
                <a:effectLst/>
                <a:uLnTx/>
                <a:uFillTx/>
                <a:latin typeface="Segoe UI Semilight"/>
                <a:ea typeface="+mn-ea"/>
                <a:cs typeface="Segoe UI Semibold" panose="020B0702040204020203" pitchFamily="34" charset="0"/>
              </a:rPr>
              <a:t> Average</a:t>
            </a:r>
            <a:endParaRPr kumimoji="0" lang="en-US" sz="1200" b="0" i="0" u="none" strike="noStrike" kern="1200" cap="none" spc="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
        <p:nvSpPr>
          <p:cNvPr id="173" name="Rectangle 17">
            <a:extLst>
              <a:ext uri="{FF2B5EF4-FFF2-40B4-BE49-F238E27FC236}">
                <a16:creationId xmlns:a16="http://schemas.microsoft.com/office/drawing/2014/main" id="{44E033CB-77C1-422A-94B2-587EF4CA0121}"/>
              </a:ext>
            </a:extLst>
          </p:cNvPr>
          <p:cNvSpPr>
            <a:spLocks noChangeArrowheads="1"/>
          </p:cNvSpPr>
          <p:nvPr/>
        </p:nvSpPr>
        <p:spPr bwMode="auto">
          <a:xfrm>
            <a:off x="4542477" y="4784403"/>
            <a:ext cx="6927432" cy="947312"/>
          </a:xfrm>
          <a:prstGeom prst="rect">
            <a:avLst/>
          </a:prstGeom>
          <a:noFill/>
          <a:ln w="6350" cap="rnd">
            <a:solidFill>
              <a:schemeClr val="bg1">
                <a:lumMod val="75000"/>
              </a:schemeClr>
            </a:solidFill>
            <a:prstDash val="solid"/>
            <a:round/>
            <a:headEnd/>
            <a:tailEnd/>
          </a:ln>
          <a:extLst/>
        </p:spPr>
        <p:txBody>
          <a:bodyPr vert="horz" wrap="square" lIns="91440" tIns="45720" rIns="91440" bIns="45720" numCol="1" anchor="t" anchorCtr="0" compatLnSpc="1">
            <a:prstTxWarp prst="textNoShape">
              <a:avLst/>
            </a:prstTxWarp>
          </a:bodyPr>
          <a:lstStyle/>
          <a:p>
            <a:pPr marR="0" lvl="0" algn="l" defTabSz="914400" rtl="0" eaLnBrk="1" fontAlgn="auto" latinLnBrk="0" hangingPunct="1">
              <a:lnSpc>
                <a:spcPct val="100000"/>
              </a:lnSpc>
              <a:spcBef>
                <a:spcPts val="300"/>
              </a:spcBef>
              <a:spcAft>
                <a:spcPts val="0"/>
              </a:spcAft>
              <a:buClrTx/>
              <a:buSzTx/>
              <a:tabLst>
                <a:tab pos="114300" algn="l"/>
              </a:tabLst>
              <a:defRPr/>
            </a:pPr>
            <a:r>
              <a:rPr kumimoji="0" lang="en-US" sz="1200" b="0" i="0" u="none" strike="noStrike" kern="1200" cap="none" spc="0" normalizeH="0" baseline="0" noProof="0" dirty="0">
                <a:ln>
                  <a:noFill/>
                </a:ln>
                <a:solidFill>
                  <a:srgbClr val="353535"/>
                </a:solidFill>
                <a:effectLst/>
                <a:uLnTx/>
                <a:uFillTx/>
                <a:latin typeface="Segoe UI Semilight"/>
                <a:cs typeface="Segoe UI Semibold" panose="020B0702040204020203" pitchFamily="34" charset="0"/>
              </a:rPr>
              <a:t>PaaS : </a:t>
            </a:r>
            <a:r>
              <a:rPr kumimoji="0" lang="en-US" sz="1600" b="1" i="0" u="none" strike="noStrike" kern="1200" cap="none" spc="0" normalizeH="0" baseline="0" noProof="0" dirty="0">
                <a:ln>
                  <a:noFill/>
                </a:ln>
                <a:solidFill>
                  <a:srgbClr val="0070C0"/>
                </a:solidFill>
                <a:effectLst/>
                <a:uLnTx/>
                <a:uFillTx/>
                <a:latin typeface="Segoe UI Semilight"/>
                <a:cs typeface="Segoe UI Semibold" panose="020B0702040204020203" pitchFamily="34" charset="0"/>
              </a:rPr>
              <a:t>466%</a:t>
            </a:r>
            <a:r>
              <a:rPr kumimoji="0" lang="en-US" sz="1600" b="1" i="0" u="none" strike="noStrike" kern="1200" cap="none" spc="0" normalizeH="0" noProof="0" dirty="0">
                <a:ln>
                  <a:noFill/>
                </a:ln>
                <a:solidFill>
                  <a:srgbClr val="0070C0"/>
                </a:solidFill>
                <a:effectLst/>
                <a:uLnTx/>
                <a:uFillTx/>
                <a:latin typeface="Segoe UI Semilight"/>
                <a:cs typeface="Segoe UI Semibold" panose="020B0702040204020203" pitchFamily="34" charset="0"/>
              </a:rPr>
              <a:t> ROI, 80% time saved,  5.91 M ROI, 50% faster </a:t>
            </a:r>
            <a:r>
              <a:rPr lang="en-US" sz="1600" b="1" dirty="0">
                <a:solidFill>
                  <a:srgbClr val="0070C0"/>
                </a:solidFill>
                <a:latin typeface="Segoe UI Semilight"/>
                <a:cs typeface="Segoe UI Semibold" panose="020B0702040204020203" pitchFamily="34" charset="0"/>
              </a:rPr>
              <a:t>d</a:t>
            </a:r>
            <a:r>
              <a:rPr kumimoji="0" lang="en-US" sz="1600" b="1" i="0" u="none" strike="noStrike" kern="1200" cap="none" spc="0" normalizeH="0" noProof="0" dirty="0" err="1">
                <a:ln>
                  <a:noFill/>
                </a:ln>
                <a:solidFill>
                  <a:srgbClr val="0070C0"/>
                </a:solidFill>
                <a:effectLst/>
                <a:uLnTx/>
                <a:uFillTx/>
                <a:latin typeface="Segoe UI Semilight"/>
                <a:cs typeface="Segoe UI Semibold" panose="020B0702040204020203" pitchFamily="34" charset="0"/>
              </a:rPr>
              <a:t>eployments</a:t>
            </a:r>
            <a:endParaRPr kumimoji="0" lang="en-US" sz="1600" b="1" i="0" u="none" strike="noStrike" kern="1200" cap="none" spc="0" normalizeH="0" noProof="0" dirty="0">
              <a:ln>
                <a:noFill/>
              </a:ln>
              <a:solidFill>
                <a:srgbClr val="0070C0"/>
              </a:solidFill>
              <a:effectLst/>
              <a:uLnTx/>
              <a:uFillTx/>
              <a:latin typeface="Segoe UI Semilight"/>
              <a:cs typeface="Segoe UI Semibold" panose="020B0702040204020203" pitchFamily="34" charset="0"/>
            </a:endParaRPr>
          </a:p>
          <a:p>
            <a:pPr marR="0" lvl="0" algn="l" defTabSz="914400" rtl="0" eaLnBrk="1" fontAlgn="auto" latinLnBrk="0" hangingPunct="1">
              <a:lnSpc>
                <a:spcPct val="100000"/>
              </a:lnSpc>
              <a:spcBef>
                <a:spcPts val="300"/>
              </a:spcBef>
              <a:spcAft>
                <a:spcPts val="0"/>
              </a:spcAft>
              <a:buClrTx/>
              <a:buSzTx/>
              <a:tabLst>
                <a:tab pos="114300" algn="l"/>
              </a:tabLst>
              <a:defRPr/>
            </a:pPr>
            <a:r>
              <a:rPr lang="en-US" sz="1200" baseline="0" dirty="0">
                <a:solidFill>
                  <a:srgbClr val="353535"/>
                </a:solidFill>
                <a:latin typeface="Segoe UI Semilight"/>
                <a:cs typeface="Segoe UI Semibold" panose="020B0702040204020203" pitchFamily="34" charset="0"/>
              </a:rPr>
              <a:t>Container : </a:t>
            </a:r>
            <a:r>
              <a:rPr lang="en-US" sz="1600" b="1" baseline="0" dirty="0">
                <a:solidFill>
                  <a:srgbClr val="0070C0"/>
                </a:solidFill>
                <a:latin typeface="Segoe UI Semilight"/>
                <a:cs typeface="Segoe UI Semibold" panose="020B0702040204020203" pitchFamily="34" charset="0"/>
              </a:rPr>
              <a:t>13X more releases, 10X Cost Reduction, 65% Faster developer onboarding,</a:t>
            </a:r>
            <a:r>
              <a:rPr lang="en-US" sz="1600" b="1" dirty="0">
                <a:solidFill>
                  <a:srgbClr val="0070C0"/>
                </a:solidFill>
                <a:latin typeface="Segoe UI Semilight"/>
                <a:cs typeface="Segoe UI Semibold" panose="020B0702040204020203" pitchFamily="34" charset="0"/>
              </a:rPr>
              <a:t> 62% better availability</a:t>
            </a:r>
            <a:endParaRPr kumimoji="0" lang="en-US" sz="1600" b="1" i="0" u="none" strike="noStrike" kern="1200" cap="none" spc="0" normalizeH="0" baseline="0" noProof="0" dirty="0">
              <a:ln>
                <a:noFill/>
              </a:ln>
              <a:solidFill>
                <a:srgbClr val="0070C0"/>
              </a:solidFill>
              <a:effectLst/>
              <a:uLnTx/>
              <a:uFillTx/>
              <a:latin typeface="Segoe UI Semilight"/>
              <a:cs typeface="Segoe UI Semibold" panose="020B0702040204020203" pitchFamily="34" charset="0"/>
            </a:endParaRPr>
          </a:p>
        </p:txBody>
      </p:sp>
      <p:grpSp>
        <p:nvGrpSpPr>
          <p:cNvPr id="10" name="Group 9">
            <a:extLst>
              <a:ext uri="{FF2B5EF4-FFF2-40B4-BE49-F238E27FC236}">
                <a16:creationId xmlns:a16="http://schemas.microsoft.com/office/drawing/2014/main" id="{87895F5A-1BA0-48DD-99F0-8AEFFDB56CC7}"/>
              </a:ext>
            </a:extLst>
          </p:cNvPr>
          <p:cNvGrpSpPr/>
          <p:nvPr/>
        </p:nvGrpSpPr>
        <p:grpSpPr>
          <a:xfrm>
            <a:off x="1889033" y="1451211"/>
            <a:ext cx="9462012" cy="349125"/>
            <a:chOff x="1903851" y="5964921"/>
            <a:chExt cx="9830949" cy="236696"/>
          </a:xfrm>
        </p:grpSpPr>
        <p:cxnSp>
          <p:nvCxnSpPr>
            <p:cNvPr id="59" name="Straight Connector 58">
              <a:extLst>
                <a:ext uri="{FF2B5EF4-FFF2-40B4-BE49-F238E27FC236}">
                  <a16:creationId xmlns:a16="http://schemas.microsoft.com/office/drawing/2014/main" id="{54FBA5BC-8780-4031-9A0F-E1CE0BDFE7D0}"/>
                </a:ext>
              </a:extLst>
            </p:cNvPr>
            <p:cNvCxnSpPr>
              <a:cxnSpLocks/>
              <a:endCxn id="60" idx="1"/>
            </p:cNvCxnSpPr>
            <p:nvPr/>
          </p:nvCxnSpPr>
          <p:spPr>
            <a:xfrm flipH="1">
              <a:off x="1976229" y="6083269"/>
              <a:ext cx="9678976" cy="0"/>
            </a:xfrm>
            <a:prstGeom prst="line">
              <a:avLst/>
            </a:prstGeom>
            <a:noFill/>
            <a:ln w="57150" cap="rnd">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0" name="Arrow: Chevron 59">
              <a:extLst>
                <a:ext uri="{FF2B5EF4-FFF2-40B4-BE49-F238E27FC236}">
                  <a16:creationId xmlns:a16="http://schemas.microsoft.com/office/drawing/2014/main" id="{3EEE688C-95A7-4606-BF12-A99A7518A1A2}"/>
                </a:ext>
              </a:extLst>
            </p:cNvPr>
            <p:cNvSpPr/>
            <p:nvPr/>
          </p:nvSpPr>
          <p:spPr bwMode="auto">
            <a:xfrm flipH="1">
              <a:off x="1903851" y="5964921"/>
              <a:ext cx="144757" cy="236696"/>
            </a:xfrm>
            <a:prstGeom prst="chevron">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Arrow: Chevron 60">
              <a:extLst>
                <a:ext uri="{FF2B5EF4-FFF2-40B4-BE49-F238E27FC236}">
                  <a16:creationId xmlns:a16="http://schemas.microsoft.com/office/drawing/2014/main" id="{DA5E2297-F8E7-4942-9467-DC4C960B011F}"/>
                </a:ext>
              </a:extLst>
            </p:cNvPr>
            <p:cNvSpPr/>
            <p:nvPr/>
          </p:nvSpPr>
          <p:spPr bwMode="auto">
            <a:xfrm>
              <a:off x="11590043" y="5964921"/>
              <a:ext cx="144757" cy="236696"/>
            </a:xfrm>
            <a:prstGeom prst="chevron">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6" name="Rectangle 6">
            <a:extLst>
              <a:ext uri="{FF2B5EF4-FFF2-40B4-BE49-F238E27FC236}">
                <a16:creationId xmlns:a16="http://schemas.microsoft.com/office/drawing/2014/main" id="{EC4A6BA5-23E0-4429-A057-3DA83C9AA641}"/>
              </a:ext>
            </a:extLst>
          </p:cNvPr>
          <p:cNvSpPr>
            <a:spLocks noChangeArrowheads="1"/>
          </p:cNvSpPr>
          <p:nvPr/>
        </p:nvSpPr>
        <p:spPr bwMode="auto">
          <a:xfrm>
            <a:off x="1961409" y="2962884"/>
            <a:ext cx="2378057" cy="869159"/>
          </a:xfrm>
          <a:prstGeom prst="rect">
            <a:avLst/>
          </a:prstGeom>
          <a:noFill/>
          <a:ln w="6350" cap="rnd">
            <a:solidFill>
              <a:schemeClr val="bg1">
                <a:lumMod val="75000"/>
              </a:schemeClr>
            </a:solidFill>
            <a:prstDash val="solid"/>
            <a:round/>
            <a:headEnd/>
            <a:tailEnd/>
          </a:ln>
          <a:extLst/>
        </p:spPr>
        <p:txBody>
          <a:bodyPr vert="horz" wrap="square" lIns="91440" tIns="45720" rIns="91440" bIns="45720" numCol="1" anchor="t" anchorCtr="0" compatLnSpc="1">
            <a:prstTxWarp prst="textNoShape">
              <a:avLst/>
            </a:prstTxWarp>
          </a:bodyPr>
          <a:lstStyle/>
          <a:p>
            <a:pPr marL="171450" lvl="0" indent="-171450">
              <a:buFont typeface="Arial" panose="020B0604020202020204" pitchFamily="34" charset="0"/>
              <a:buChar char="•"/>
              <a:defRPr/>
            </a:pPr>
            <a:r>
              <a:rPr lang="en-US" sz="1200" dirty="0"/>
              <a:t>Reduce Capex</a:t>
            </a:r>
          </a:p>
          <a:p>
            <a:pPr marL="171450" lvl="0" indent="-171450">
              <a:buFont typeface="Arial" panose="020B0604020202020204" pitchFamily="34" charset="0"/>
              <a:buChar char="•"/>
              <a:defRPr/>
            </a:pPr>
            <a:r>
              <a:rPr lang="en-US" sz="1200" dirty="0"/>
              <a:t>Free up datacenter space,</a:t>
            </a:r>
          </a:p>
          <a:p>
            <a:pPr marL="171450" lvl="0" indent="-171450">
              <a:buFont typeface="Arial" panose="020B0604020202020204" pitchFamily="34" charset="0"/>
              <a:buChar char="•"/>
              <a:defRPr/>
            </a:pPr>
            <a:r>
              <a:rPr kumimoji="0" lang="en-US" sz="1200" i="0" u="none" strike="noStrike" kern="1200" cap="none" spc="0" normalizeH="0" baseline="0" noProof="0" dirty="0">
                <a:ln>
                  <a:noFill/>
                </a:ln>
                <a:solidFill>
                  <a:srgbClr val="353535"/>
                </a:solidFill>
                <a:effectLst/>
                <a:uLnTx/>
                <a:uFillTx/>
                <a:cs typeface="Segoe UI Semibold" panose="020B0702040204020203" pitchFamily="34" charset="0"/>
              </a:rPr>
              <a:t>Quick</a:t>
            </a:r>
            <a:r>
              <a:rPr kumimoji="0" lang="en-US" sz="1200" i="0" u="none" strike="noStrike" kern="1200" cap="none" spc="0" normalizeH="0" noProof="0" dirty="0">
                <a:ln>
                  <a:noFill/>
                </a:ln>
                <a:solidFill>
                  <a:srgbClr val="353535"/>
                </a:solidFill>
                <a:effectLst/>
                <a:uLnTx/>
                <a:uFillTx/>
                <a:cs typeface="Segoe UI Semibold" panose="020B0702040204020203" pitchFamily="34" charset="0"/>
              </a:rPr>
              <a:t> cloud ROI</a:t>
            </a:r>
            <a:endParaRPr kumimoji="0" lang="en-US" sz="1200" i="0" u="none" strike="noStrike" kern="1200" cap="none" spc="0" normalizeH="0" baseline="0" noProof="0" dirty="0">
              <a:ln>
                <a:noFill/>
              </a:ln>
              <a:solidFill>
                <a:srgbClr val="353535"/>
              </a:solidFill>
              <a:effectLst/>
              <a:uLnTx/>
              <a:uFillTx/>
              <a:cs typeface="Segoe UI Semibold" panose="020B0702040204020203" pitchFamily="34" charset="0"/>
            </a:endParaRPr>
          </a:p>
        </p:txBody>
      </p:sp>
      <p:sp>
        <p:nvSpPr>
          <p:cNvPr id="27" name="Rectangle 10">
            <a:extLst>
              <a:ext uri="{FF2B5EF4-FFF2-40B4-BE49-F238E27FC236}">
                <a16:creationId xmlns:a16="http://schemas.microsoft.com/office/drawing/2014/main" id="{B5965B3E-A856-4071-AF59-762757BB10A9}"/>
              </a:ext>
            </a:extLst>
          </p:cNvPr>
          <p:cNvSpPr>
            <a:spLocks noChangeArrowheads="1"/>
          </p:cNvSpPr>
          <p:nvPr/>
        </p:nvSpPr>
        <p:spPr bwMode="auto">
          <a:xfrm>
            <a:off x="7095655" y="2962884"/>
            <a:ext cx="2256916" cy="869159"/>
          </a:xfrm>
          <a:prstGeom prst="rect">
            <a:avLst/>
          </a:prstGeom>
          <a:noFill/>
          <a:ln w="6350" cap="rnd">
            <a:solidFill>
              <a:schemeClr val="bg1">
                <a:lumMod val="75000"/>
              </a:schemeClr>
            </a:solidFill>
            <a:prstDash val="solid"/>
            <a:round/>
            <a:headEnd/>
            <a:tailEnd/>
          </a:ln>
          <a:extLst/>
        </p:spPr>
        <p:txBody>
          <a:bodyPr vert="horz" wrap="square" lIns="91440" tIns="45720" rIns="91440" bIns="45720" numCol="1" anchor="t" anchorCtr="0" compatLnSpc="1">
            <a:prstTxWarp prst="textNoShape">
              <a:avLst/>
            </a:prstTxWarp>
          </a:bodyPr>
          <a:lstStyle/>
          <a:p>
            <a:pPr marL="171450" marR="0" indent="-171450" fontAlgn="auto">
              <a:lnSpc>
                <a:spcPct val="100000"/>
              </a:lnSpc>
              <a:spcBef>
                <a:spcPts val="0"/>
              </a:spcBef>
              <a:spcAft>
                <a:spcPts val="0"/>
              </a:spcAft>
              <a:buClrTx/>
              <a:buSzTx/>
              <a:buFont typeface="Arial" panose="020B0604020202020204" pitchFamily="34" charset="0"/>
              <a:buChar char="•"/>
              <a:tabLst/>
              <a:defRPr/>
            </a:pPr>
            <a:r>
              <a:rPr lang="en-US" sz="1200" kern="0" spc="20" dirty="0" err="1">
                <a:cs typeface="Segoe UI Semilight" panose="020B0402040204020203" pitchFamily="34" charset="0"/>
              </a:rPr>
              <a:t>Hyperscale</a:t>
            </a:r>
            <a:endParaRPr lang="en-US" sz="1200" kern="0" spc="20" dirty="0">
              <a:cs typeface="Segoe UI Semilight" panose="020B0402040204020203" pitchFamily="34" charset="0"/>
            </a:endParaRPr>
          </a:p>
          <a:p>
            <a:pPr marL="171450" marR="0" indent="-171450" fontAlgn="auto">
              <a:lnSpc>
                <a:spcPct val="100000"/>
              </a:lnSpc>
              <a:spcBef>
                <a:spcPts val="0"/>
              </a:spcBef>
              <a:spcAft>
                <a:spcPts val="0"/>
              </a:spcAft>
              <a:buClrTx/>
              <a:buSzTx/>
              <a:buFont typeface="Arial" panose="020B0604020202020204" pitchFamily="34" charset="0"/>
              <a:buChar char="•"/>
              <a:tabLst/>
              <a:defRPr/>
            </a:pPr>
            <a:r>
              <a:rPr lang="en-US" sz="1200" kern="0" spc="20" dirty="0">
                <a:cs typeface="Segoe UI Semilight" panose="020B0402040204020203" pitchFamily="34" charset="0"/>
              </a:rPr>
              <a:t>Independently scale and deploy parts of app</a:t>
            </a:r>
          </a:p>
          <a:p>
            <a:pPr marL="171450" marR="0" indent="-171450" fontAlgn="auto">
              <a:lnSpc>
                <a:spcPct val="100000"/>
              </a:lnSpc>
              <a:spcBef>
                <a:spcPts val="0"/>
              </a:spcBef>
              <a:spcAft>
                <a:spcPts val="0"/>
              </a:spcAft>
              <a:buClrTx/>
              <a:buSzTx/>
              <a:buFont typeface="Arial" panose="020B0604020202020204" pitchFamily="34" charset="0"/>
              <a:buChar char="•"/>
              <a:tabLst/>
              <a:defRPr/>
            </a:pPr>
            <a:r>
              <a:rPr lang="en-US" sz="1200" kern="0" spc="20" dirty="0">
                <a:cs typeface="Segoe UI Semilight" panose="020B0402040204020203" pitchFamily="34" charset="0"/>
              </a:rPr>
              <a:t>Mix technology stacks</a:t>
            </a:r>
          </a:p>
        </p:txBody>
      </p:sp>
      <p:sp>
        <p:nvSpPr>
          <p:cNvPr id="28" name="Rectangle 13">
            <a:extLst>
              <a:ext uri="{FF2B5EF4-FFF2-40B4-BE49-F238E27FC236}">
                <a16:creationId xmlns:a16="http://schemas.microsoft.com/office/drawing/2014/main" id="{21E2FE2C-7692-4BEA-BA4C-B8F0AA985E0F}"/>
              </a:ext>
            </a:extLst>
          </p:cNvPr>
          <p:cNvSpPr>
            <a:spLocks noChangeArrowheads="1"/>
          </p:cNvSpPr>
          <p:nvPr/>
        </p:nvSpPr>
        <p:spPr bwMode="auto">
          <a:xfrm>
            <a:off x="9494869" y="2939773"/>
            <a:ext cx="1975040" cy="869159"/>
          </a:xfrm>
          <a:prstGeom prst="rect">
            <a:avLst/>
          </a:prstGeom>
          <a:noFill/>
          <a:ln w="6350" cap="rnd">
            <a:solidFill>
              <a:schemeClr val="bg1">
                <a:lumMod val="75000"/>
              </a:schemeClr>
            </a:solidFill>
            <a:prstDash val="solid"/>
            <a:round/>
            <a:headEnd/>
            <a:tailEnd/>
          </a:ln>
          <a:extLst/>
        </p:spPr>
        <p:txBody>
          <a:bodyPr vert="horz" wrap="square" lIns="91440" tIns="45720" rIns="91440" bIns="45720" numCol="1" anchor="t" anchorCtr="0" compatLnSpc="1">
            <a:prstTxWarp prst="textNoShape">
              <a:avLst/>
            </a:prstTxWarp>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353535"/>
                </a:solidFill>
                <a:cs typeface="Segoe UI Semibold" panose="020B0702040204020203" pitchFamily="34" charset="0"/>
              </a:rPr>
              <a:t>Accelerate Innovation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i="0" u="none" strike="noStrike" kern="1200" cap="none" spc="0" normalizeH="0" baseline="0" noProof="0" dirty="0">
                <a:ln>
                  <a:noFill/>
                </a:ln>
                <a:solidFill>
                  <a:srgbClr val="353535"/>
                </a:solidFill>
                <a:effectLst/>
                <a:uLnTx/>
                <a:uFillTx/>
                <a:cs typeface="Segoe UI Semibold" panose="020B0702040204020203" pitchFamily="34" charset="0"/>
              </a:rPr>
              <a:t>Reduce TCO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353535"/>
                </a:solidFill>
                <a:cs typeface="Segoe UI Semibold" panose="020B0702040204020203" pitchFamily="34" charset="0"/>
              </a:rPr>
              <a:t>Faster Development</a:t>
            </a:r>
            <a:endParaRPr kumimoji="0" lang="en-US" sz="1200" i="0" u="none" strike="noStrike" kern="1200" cap="none" spc="0" normalizeH="0" baseline="0" noProof="0" dirty="0">
              <a:ln>
                <a:noFill/>
              </a:ln>
              <a:solidFill>
                <a:srgbClr val="353535"/>
              </a:solidFill>
              <a:effectLst/>
              <a:uLnTx/>
              <a:uFillTx/>
              <a:cs typeface="Segoe UI Semibold" panose="020B0702040204020203" pitchFamily="34" charset="0"/>
            </a:endParaRPr>
          </a:p>
        </p:txBody>
      </p:sp>
      <p:sp>
        <p:nvSpPr>
          <p:cNvPr id="29" name="Rectangle 17">
            <a:extLst>
              <a:ext uri="{FF2B5EF4-FFF2-40B4-BE49-F238E27FC236}">
                <a16:creationId xmlns:a16="http://schemas.microsoft.com/office/drawing/2014/main" id="{3FF995C5-A86D-4283-A852-2A56B07B7ADF}"/>
              </a:ext>
            </a:extLst>
          </p:cNvPr>
          <p:cNvSpPr>
            <a:spLocks noChangeArrowheads="1"/>
          </p:cNvSpPr>
          <p:nvPr/>
        </p:nvSpPr>
        <p:spPr bwMode="auto">
          <a:xfrm>
            <a:off x="4597495" y="2955646"/>
            <a:ext cx="2354448" cy="876397"/>
          </a:xfrm>
          <a:prstGeom prst="rect">
            <a:avLst/>
          </a:prstGeom>
          <a:noFill/>
          <a:ln w="6350" cap="rnd">
            <a:solidFill>
              <a:schemeClr val="bg1">
                <a:lumMod val="75000"/>
              </a:schemeClr>
            </a:solidFill>
            <a:prstDash val="solid"/>
            <a:round/>
            <a:headEnd/>
            <a:tailEnd/>
          </a:ln>
          <a:extLst/>
        </p:spPr>
        <p:txBody>
          <a:bodyPr vert="horz" wrap="square" lIns="91440" tIns="45720" rIns="91440" bIns="45720" numCol="1" anchor="t" anchorCtr="0" compatLnSpc="1">
            <a:prstTxWarp prst="textNoShape">
              <a:avLst/>
            </a:prstTxWarp>
          </a:bodyPr>
          <a:lstStyle/>
          <a:p>
            <a:pPr marL="171450" indent="-171450">
              <a:buFont typeface="Arial" panose="020B0604020202020204" pitchFamily="34" charset="0"/>
              <a:buChar char="•"/>
              <a:defRPr/>
            </a:pPr>
            <a:r>
              <a:rPr lang="en-US" sz="1200" dirty="0"/>
              <a:t>Faster, shorter, updates</a:t>
            </a:r>
          </a:p>
          <a:p>
            <a:pPr marL="171450" indent="-171450">
              <a:buFont typeface="Arial" panose="020B0604020202020204" pitchFamily="34" charset="0"/>
              <a:buChar char="•"/>
              <a:defRPr/>
            </a:pPr>
            <a:r>
              <a:rPr lang="en-US" sz="1200" dirty="0"/>
              <a:t>Code portability</a:t>
            </a:r>
          </a:p>
          <a:p>
            <a:pPr marL="171450" indent="-171450">
              <a:buFont typeface="Arial" panose="020B0604020202020204" pitchFamily="34" charset="0"/>
              <a:buChar char="•"/>
              <a:defRPr/>
            </a:pPr>
            <a:r>
              <a:rPr lang="en-US" sz="1200" dirty="0"/>
              <a:t>Greater cloud efficiency (resources, speed, cost)</a:t>
            </a:r>
          </a:p>
        </p:txBody>
      </p:sp>
      <p:sp>
        <p:nvSpPr>
          <p:cNvPr id="30" name="Title 1">
            <a:extLst>
              <a:ext uri="{FF2B5EF4-FFF2-40B4-BE49-F238E27FC236}">
                <a16:creationId xmlns:a16="http://schemas.microsoft.com/office/drawing/2014/main" id="{8A3B3946-A698-45C0-BD49-8981E383AC36}"/>
              </a:ext>
            </a:extLst>
          </p:cNvPr>
          <p:cNvSpPr txBox="1">
            <a:spLocks/>
          </p:cNvSpPr>
          <p:nvPr/>
        </p:nvSpPr>
        <p:spPr bwMode="auto">
          <a:xfrm>
            <a:off x="695211" y="3212797"/>
            <a:ext cx="88703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algn="l" defTabSz="1087313" rtl="0" eaLnBrk="1" fontAlgn="base" hangingPunct="1">
              <a:spcBef>
                <a:spcPct val="0"/>
              </a:spcBef>
              <a:spcAft>
                <a:spcPct val="0"/>
              </a:spcAft>
              <a:tabLst>
                <a:tab pos="327736" algn="l"/>
              </a:tabLst>
              <a:defRPr sz="2600" b="1" baseline="0">
                <a:solidFill>
                  <a:schemeClr val="tx2"/>
                </a:solidFill>
                <a:latin typeface="+mj-lt"/>
                <a:ea typeface="Arial Unicode MS" pitchFamily="34" charset="-128"/>
                <a:cs typeface="Arial Unicode MS" pitchFamily="34" charset="-128"/>
              </a:defRPr>
            </a:lvl1pPr>
            <a:lvl2pPr algn="l" defTabSz="1087313" rtl="0" eaLnBrk="1" fontAlgn="base" hangingPunct="1">
              <a:spcBef>
                <a:spcPct val="0"/>
              </a:spcBef>
              <a:spcAft>
                <a:spcPct val="0"/>
              </a:spcAft>
              <a:defRPr sz="2300" b="1">
                <a:solidFill>
                  <a:schemeClr val="tx2"/>
                </a:solidFill>
                <a:latin typeface="Arial" charset="0"/>
              </a:defRPr>
            </a:lvl2pPr>
            <a:lvl3pPr algn="l" defTabSz="1087313" rtl="0" eaLnBrk="1" fontAlgn="base" hangingPunct="1">
              <a:spcBef>
                <a:spcPct val="0"/>
              </a:spcBef>
              <a:spcAft>
                <a:spcPct val="0"/>
              </a:spcAft>
              <a:defRPr sz="2300" b="1">
                <a:solidFill>
                  <a:schemeClr val="tx2"/>
                </a:solidFill>
                <a:latin typeface="Arial" charset="0"/>
              </a:defRPr>
            </a:lvl3pPr>
            <a:lvl4pPr algn="l" defTabSz="1087313" rtl="0" eaLnBrk="1" fontAlgn="base" hangingPunct="1">
              <a:spcBef>
                <a:spcPct val="0"/>
              </a:spcBef>
              <a:spcAft>
                <a:spcPct val="0"/>
              </a:spcAft>
              <a:defRPr sz="2300" b="1">
                <a:solidFill>
                  <a:schemeClr val="tx2"/>
                </a:solidFill>
                <a:latin typeface="Arial" charset="0"/>
              </a:defRPr>
            </a:lvl4pPr>
            <a:lvl5pPr algn="l" defTabSz="1087313" rtl="0" eaLnBrk="1" fontAlgn="base" hangingPunct="1">
              <a:spcBef>
                <a:spcPct val="0"/>
              </a:spcBef>
              <a:spcAft>
                <a:spcPct val="0"/>
              </a:spcAft>
              <a:defRPr sz="2300" b="1">
                <a:solidFill>
                  <a:schemeClr val="tx2"/>
                </a:solidFill>
                <a:latin typeface="Arial" charset="0"/>
              </a:defRPr>
            </a:lvl5pPr>
            <a:lvl6pPr marL="555224" algn="l" defTabSz="1087313" rtl="0" eaLnBrk="1" fontAlgn="base" hangingPunct="1">
              <a:spcBef>
                <a:spcPct val="0"/>
              </a:spcBef>
              <a:spcAft>
                <a:spcPct val="0"/>
              </a:spcAft>
              <a:defRPr sz="2300" b="1">
                <a:solidFill>
                  <a:schemeClr val="tx2"/>
                </a:solidFill>
                <a:latin typeface="Arial" charset="0"/>
              </a:defRPr>
            </a:lvl6pPr>
            <a:lvl7pPr marL="1110447" algn="l" defTabSz="1087313" rtl="0" eaLnBrk="1" fontAlgn="base" hangingPunct="1">
              <a:spcBef>
                <a:spcPct val="0"/>
              </a:spcBef>
              <a:spcAft>
                <a:spcPct val="0"/>
              </a:spcAft>
              <a:defRPr sz="2300" b="1">
                <a:solidFill>
                  <a:schemeClr val="tx2"/>
                </a:solidFill>
                <a:latin typeface="Arial" charset="0"/>
              </a:defRPr>
            </a:lvl7pPr>
            <a:lvl8pPr marL="1665671" algn="l" defTabSz="1087313" rtl="0" eaLnBrk="1" fontAlgn="base" hangingPunct="1">
              <a:spcBef>
                <a:spcPct val="0"/>
              </a:spcBef>
              <a:spcAft>
                <a:spcPct val="0"/>
              </a:spcAft>
              <a:defRPr sz="2300" b="1">
                <a:solidFill>
                  <a:schemeClr val="tx2"/>
                </a:solidFill>
                <a:latin typeface="Arial" charset="0"/>
              </a:defRPr>
            </a:lvl8pPr>
            <a:lvl9pPr marL="2220895" algn="l" defTabSz="1087313" rtl="0" eaLnBrk="1" fontAlgn="base" hangingPunct="1">
              <a:spcBef>
                <a:spcPct val="0"/>
              </a:spcBef>
              <a:spcAft>
                <a:spcPct val="0"/>
              </a:spcAft>
              <a:defRPr sz="2300" b="1">
                <a:solidFill>
                  <a:schemeClr val="tx2"/>
                </a:solidFill>
                <a:latin typeface="Arial" charset="0"/>
              </a:defRPr>
            </a:lvl9pPr>
          </a:lstStyle>
          <a:p>
            <a:pPr marL="0" marR="0" lvl="0" indent="0" algn="r" defTabSz="1087313" rtl="0" eaLnBrk="1" fontAlgn="base" latinLnBrk="0" hangingPunct="1">
              <a:lnSpc>
                <a:spcPct val="100000"/>
              </a:lnSpc>
              <a:spcBef>
                <a:spcPct val="0"/>
              </a:spcBef>
              <a:spcAft>
                <a:spcPct val="0"/>
              </a:spcAft>
              <a:buClr>
                <a:srgbClr val="0072C6"/>
              </a:buClr>
              <a:buSzTx/>
              <a:buFontTx/>
              <a:buNone/>
              <a:tabLst>
                <a:tab pos="327736" algn="l"/>
              </a:tabLst>
              <a:defRPr/>
            </a:pPr>
            <a:r>
              <a:rPr kumimoji="0" lang="en-US" sz="1200" b="0" i="0" u="none" strike="noStrike" kern="1200" cap="none" spc="0" normalizeH="0" baseline="0" noProof="0" dirty="0">
                <a:ln>
                  <a:noFill/>
                </a:ln>
                <a:solidFill>
                  <a:srgbClr val="0078D7"/>
                </a:solidFill>
                <a:effectLst/>
                <a:uLnTx/>
                <a:uFillTx/>
                <a:latin typeface="Segoe UI Semibold" panose="020B0702040204020203" pitchFamily="34" charset="0"/>
                <a:ea typeface="Arial Unicode MS" pitchFamily="34" charset="-128"/>
                <a:cs typeface="Segoe UI Semibold" panose="020B0702040204020203" pitchFamily="34" charset="0"/>
              </a:rPr>
              <a:t>Drivers </a:t>
            </a:r>
          </a:p>
        </p:txBody>
      </p:sp>
      <p:sp>
        <p:nvSpPr>
          <p:cNvPr id="56" name="Rectangle 6">
            <a:extLst>
              <a:ext uri="{FF2B5EF4-FFF2-40B4-BE49-F238E27FC236}">
                <a16:creationId xmlns:a16="http://schemas.microsoft.com/office/drawing/2014/main" id="{EC4A6BA5-23E0-4429-A057-3DA83C9AA641}"/>
              </a:ext>
            </a:extLst>
          </p:cNvPr>
          <p:cNvSpPr>
            <a:spLocks noChangeArrowheads="1"/>
          </p:cNvSpPr>
          <p:nvPr/>
        </p:nvSpPr>
        <p:spPr bwMode="auto">
          <a:xfrm>
            <a:off x="1936063" y="3917378"/>
            <a:ext cx="2426837" cy="676418"/>
          </a:xfrm>
          <a:prstGeom prst="rect">
            <a:avLst/>
          </a:prstGeom>
          <a:noFill/>
          <a:ln w="6350" cap="rnd">
            <a:solidFill>
              <a:schemeClr val="bg1">
                <a:lumMod val="75000"/>
              </a:schemeClr>
            </a:solidFill>
            <a:prstDash val="solid"/>
            <a:round/>
            <a:headEnd/>
            <a:tailEnd/>
          </a:ln>
          <a:extLst/>
        </p:spPr>
        <p:txBody>
          <a:bodyPr vert="horz" wrap="square" lIns="91440" tIns="45720" rIns="91440" bIns="45720" numCol="1" anchor="t" anchorCtr="0" compatLnSpc="1">
            <a:prstTxWarp prst="textNoShape">
              <a:avLst/>
            </a:prstTxWarp>
          </a:bodyPr>
          <a:lstStyle/>
          <a:p>
            <a:pPr marL="171450" lvl="0" indent="-171450">
              <a:buFont typeface="Arial" panose="020B0604020202020204" pitchFamily="34" charset="0"/>
              <a:buChar char="•"/>
              <a:defRPr/>
            </a:pPr>
            <a:r>
              <a:rPr lang="en-US" sz="1200" dirty="0"/>
              <a:t>IaaS (VMs)</a:t>
            </a:r>
            <a:endParaRPr kumimoji="0" lang="en-US" sz="1200" i="0" u="none" strike="noStrike" kern="1200" cap="none" spc="0" normalizeH="0" baseline="0" noProof="0" dirty="0">
              <a:ln>
                <a:noFill/>
              </a:ln>
              <a:solidFill>
                <a:srgbClr val="353535"/>
              </a:solidFill>
              <a:effectLst/>
              <a:uLnTx/>
              <a:uFillTx/>
              <a:cs typeface="Segoe UI Semibold" panose="020B0702040204020203" pitchFamily="34" charset="0"/>
            </a:endParaRPr>
          </a:p>
        </p:txBody>
      </p:sp>
      <p:sp>
        <p:nvSpPr>
          <p:cNvPr id="57" name="Rectangle 10">
            <a:extLst>
              <a:ext uri="{FF2B5EF4-FFF2-40B4-BE49-F238E27FC236}">
                <a16:creationId xmlns:a16="http://schemas.microsoft.com/office/drawing/2014/main" id="{B5965B3E-A856-4071-AF59-762757BB10A9}"/>
              </a:ext>
            </a:extLst>
          </p:cNvPr>
          <p:cNvSpPr>
            <a:spLocks noChangeArrowheads="1"/>
          </p:cNvSpPr>
          <p:nvPr/>
        </p:nvSpPr>
        <p:spPr bwMode="auto">
          <a:xfrm>
            <a:off x="7119089" y="3917377"/>
            <a:ext cx="2233482" cy="676419"/>
          </a:xfrm>
          <a:prstGeom prst="rect">
            <a:avLst/>
          </a:prstGeom>
          <a:noFill/>
          <a:ln w="6350" cap="rnd">
            <a:solidFill>
              <a:schemeClr val="bg1">
                <a:lumMod val="75000"/>
              </a:schemeClr>
            </a:solidFill>
            <a:prstDash val="solid"/>
            <a:round/>
            <a:headEnd/>
            <a:tailEnd/>
          </a:ln>
          <a:extLst/>
        </p:spPr>
        <p:txBody>
          <a:bodyPr vert="horz" wrap="square" lIns="91440" tIns="45720" rIns="91440" bIns="45720" numCol="1" anchor="t" anchorCtr="0" compatLnSpc="1">
            <a:prstTxWarp prst="textNoShape">
              <a:avLst/>
            </a:prstTxWarp>
          </a:bodyPr>
          <a:lstStyle/>
          <a:p>
            <a:pPr marL="171450" marR="0" indent="-171450" fontAlgn="auto">
              <a:lnSpc>
                <a:spcPct val="100000"/>
              </a:lnSpc>
              <a:spcBef>
                <a:spcPts val="0"/>
              </a:spcBef>
              <a:spcAft>
                <a:spcPts val="0"/>
              </a:spcAft>
              <a:buClrTx/>
              <a:buSzTx/>
              <a:buFont typeface="Arial" panose="020B0604020202020204" pitchFamily="34" charset="0"/>
              <a:buChar char="•"/>
              <a:tabLst/>
              <a:defRPr/>
            </a:pPr>
            <a:r>
              <a:rPr lang="en-US" sz="1200" kern="0" spc="20" dirty="0">
                <a:cs typeface="Segoe UI Semilight" panose="020B0402040204020203" pitchFamily="34" charset="0"/>
              </a:rPr>
              <a:t>Containers</a:t>
            </a:r>
          </a:p>
          <a:p>
            <a:pPr marL="171450" marR="0" indent="-171450" fontAlgn="auto">
              <a:lnSpc>
                <a:spcPct val="100000"/>
              </a:lnSpc>
              <a:spcBef>
                <a:spcPts val="0"/>
              </a:spcBef>
              <a:spcAft>
                <a:spcPts val="0"/>
              </a:spcAft>
              <a:buClrTx/>
              <a:buSzTx/>
              <a:buFont typeface="Arial" panose="020B0604020202020204" pitchFamily="34" charset="0"/>
              <a:buChar char="•"/>
              <a:tabLst/>
              <a:defRPr/>
            </a:pPr>
            <a:r>
              <a:rPr lang="en-US" sz="1200" kern="0" spc="20" dirty="0">
                <a:cs typeface="Segoe UI Semilight" panose="020B0402040204020203" pitchFamily="34" charset="0"/>
              </a:rPr>
              <a:t>PaaS</a:t>
            </a:r>
          </a:p>
          <a:p>
            <a:pPr marL="171450" marR="0" indent="-171450" fontAlgn="auto">
              <a:lnSpc>
                <a:spcPct val="100000"/>
              </a:lnSpc>
              <a:spcBef>
                <a:spcPts val="0"/>
              </a:spcBef>
              <a:spcAft>
                <a:spcPts val="0"/>
              </a:spcAft>
              <a:buClrTx/>
              <a:buSzTx/>
              <a:buFont typeface="Arial" panose="020B0604020202020204" pitchFamily="34" charset="0"/>
              <a:buChar char="•"/>
              <a:tabLst/>
              <a:defRPr/>
            </a:pPr>
            <a:r>
              <a:rPr lang="en-US" sz="1200" kern="0" spc="20" dirty="0">
                <a:cs typeface="Segoe UI Semilight" panose="020B0402040204020203" pitchFamily="34" charset="0"/>
              </a:rPr>
              <a:t>Microservices Platform</a:t>
            </a:r>
          </a:p>
        </p:txBody>
      </p:sp>
      <p:sp>
        <p:nvSpPr>
          <p:cNvPr id="58" name="Rectangle 13">
            <a:extLst>
              <a:ext uri="{FF2B5EF4-FFF2-40B4-BE49-F238E27FC236}">
                <a16:creationId xmlns:a16="http://schemas.microsoft.com/office/drawing/2014/main" id="{21E2FE2C-7692-4BEA-BA4C-B8F0AA985E0F}"/>
              </a:ext>
            </a:extLst>
          </p:cNvPr>
          <p:cNvSpPr>
            <a:spLocks noChangeArrowheads="1"/>
          </p:cNvSpPr>
          <p:nvPr/>
        </p:nvSpPr>
        <p:spPr bwMode="auto">
          <a:xfrm>
            <a:off x="9494869" y="3894266"/>
            <a:ext cx="1975040" cy="676419"/>
          </a:xfrm>
          <a:prstGeom prst="rect">
            <a:avLst/>
          </a:prstGeom>
          <a:noFill/>
          <a:ln w="6350" cap="rnd">
            <a:solidFill>
              <a:schemeClr val="bg1">
                <a:lumMod val="75000"/>
              </a:schemeClr>
            </a:solidFill>
            <a:prstDash val="solid"/>
            <a:round/>
            <a:headEnd/>
            <a:tailEnd/>
          </a:ln>
          <a:extLst/>
        </p:spPr>
        <p:txBody>
          <a:bodyPr vert="horz" wrap="square" lIns="91440" tIns="45720" rIns="91440" bIns="45720" numCol="1" anchor="t" anchorCtr="0" compatLnSpc="1">
            <a:prstTxWarp prst="textNoShape">
              <a:avLst/>
            </a:prstTxWarp>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353535"/>
                </a:solidFill>
                <a:cs typeface="Segoe UI Semibold" panose="020B0702040204020203" pitchFamily="34" charset="0"/>
              </a:rPr>
              <a:t>PaaS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i="0" u="none" strike="noStrike" kern="1200" cap="none" spc="0" normalizeH="0" baseline="0" noProof="0" dirty="0" err="1">
                <a:ln>
                  <a:noFill/>
                </a:ln>
                <a:solidFill>
                  <a:srgbClr val="353535"/>
                </a:solidFill>
                <a:effectLst/>
                <a:uLnTx/>
                <a:uFillTx/>
                <a:cs typeface="Segoe UI Semibold" panose="020B0702040204020203" pitchFamily="34" charset="0"/>
              </a:rPr>
              <a:t>Serverless</a:t>
            </a:r>
            <a:endParaRPr kumimoji="0" lang="en-US" sz="1200" i="0" u="none" strike="noStrike" kern="1200" cap="none" spc="0" normalizeH="0" baseline="0" noProof="0" dirty="0">
              <a:ln>
                <a:noFill/>
              </a:ln>
              <a:solidFill>
                <a:srgbClr val="353535"/>
              </a:solidFill>
              <a:effectLst/>
              <a:uLnTx/>
              <a:uFillTx/>
              <a:cs typeface="Segoe UI Semibold" panose="020B0702040204020203" pitchFamily="34" charset="0"/>
            </a:endParaRPr>
          </a:p>
        </p:txBody>
      </p:sp>
      <p:sp>
        <p:nvSpPr>
          <p:cNvPr id="62" name="Rectangle 17">
            <a:extLst>
              <a:ext uri="{FF2B5EF4-FFF2-40B4-BE49-F238E27FC236}">
                <a16:creationId xmlns:a16="http://schemas.microsoft.com/office/drawing/2014/main" id="{3FF995C5-A86D-4283-A852-2A56B07B7ADF}"/>
              </a:ext>
            </a:extLst>
          </p:cNvPr>
          <p:cNvSpPr>
            <a:spLocks noChangeArrowheads="1"/>
          </p:cNvSpPr>
          <p:nvPr/>
        </p:nvSpPr>
        <p:spPr bwMode="auto">
          <a:xfrm>
            <a:off x="4591362" y="3910139"/>
            <a:ext cx="2354448" cy="683657"/>
          </a:xfrm>
          <a:prstGeom prst="rect">
            <a:avLst/>
          </a:prstGeom>
          <a:noFill/>
          <a:ln w="6350" cap="rnd">
            <a:solidFill>
              <a:schemeClr val="bg1">
                <a:lumMod val="75000"/>
              </a:schemeClr>
            </a:solidFill>
            <a:prstDash val="solid"/>
            <a:round/>
            <a:headEnd/>
            <a:tailEnd/>
          </a:ln>
          <a:extLst/>
        </p:spPr>
        <p:txBody>
          <a:bodyPr vert="horz" wrap="square" lIns="91440" tIns="45720" rIns="91440" bIns="45720" numCol="1" anchor="t" anchorCtr="0" compatLnSpc="1">
            <a:prstTxWarp prst="textNoShape">
              <a:avLst/>
            </a:prstTxWarp>
          </a:bodyPr>
          <a:lstStyle/>
          <a:p>
            <a:pPr marL="171450" indent="-171450">
              <a:buFont typeface="Arial" panose="020B0604020202020204" pitchFamily="34" charset="0"/>
              <a:buChar char="•"/>
              <a:defRPr/>
            </a:pPr>
            <a:r>
              <a:rPr lang="en-US" sz="1200" dirty="0"/>
              <a:t>Containers</a:t>
            </a:r>
          </a:p>
          <a:p>
            <a:pPr marL="171450" indent="-171450">
              <a:buFont typeface="Arial" panose="020B0604020202020204" pitchFamily="34" charset="0"/>
              <a:buChar char="•"/>
              <a:defRPr/>
            </a:pPr>
            <a:r>
              <a:rPr lang="en-US" sz="1200" dirty="0"/>
              <a:t>PaaS</a:t>
            </a:r>
          </a:p>
        </p:txBody>
      </p:sp>
      <p:sp>
        <p:nvSpPr>
          <p:cNvPr id="63" name="Title 1">
            <a:extLst>
              <a:ext uri="{FF2B5EF4-FFF2-40B4-BE49-F238E27FC236}">
                <a16:creationId xmlns:a16="http://schemas.microsoft.com/office/drawing/2014/main" id="{8A3B3946-A698-45C0-BD49-8981E383AC36}"/>
              </a:ext>
            </a:extLst>
          </p:cNvPr>
          <p:cNvSpPr txBox="1">
            <a:spLocks/>
          </p:cNvSpPr>
          <p:nvPr/>
        </p:nvSpPr>
        <p:spPr bwMode="auto">
          <a:xfrm>
            <a:off x="718645" y="4170923"/>
            <a:ext cx="972176"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algn="l" defTabSz="1087313" rtl="0" eaLnBrk="1" fontAlgn="base" hangingPunct="1">
              <a:spcBef>
                <a:spcPct val="0"/>
              </a:spcBef>
              <a:spcAft>
                <a:spcPct val="0"/>
              </a:spcAft>
              <a:tabLst>
                <a:tab pos="327736" algn="l"/>
              </a:tabLst>
              <a:defRPr sz="2600" b="1" baseline="0">
                <a:solidFill>
                  <a:schemeClr val="tx2"/>
                </a:solidFill>
                <a:latin typeface="+mj-lt"/>
                <a:ea typeface="Arial Unicode MS" pitchFamily="34" charset="-128"/>
                <a:cs typeface="Arial Unicode MS" pitchFamily="34" charset="-128"/>
              </a:defRPr>
            </a:lvl1pPr>
            <a:lvl2pPr algn="l" defTabSz="1087313" rtl="0" eaLnBrk="1" fontAlgn="base" hangingPunct="1">
              <a:spcBef>
                <a:spcPct val="0"/>
              </a:spcBef>
              <a:spcAft>
                <a:spcPct val="0"/>
              </a:spcAft>
              <a:defRPr sz="2300" b="1">
                <a:solidFill>
                  <a:schemeClr val="tx2"/>
                </a:solidFill>
                <a:latin typeface="Arial" charset="0"/>
              </a:defRPr>
            </a:lvl2pPr>
            <a:lvl3pPr algn="l" defTabSz="1087313" rtl="0" eaLnBrk="1" fontAlgn="base" hangingPunct="1">
              <a:spcBef>
                <a:spcPct val="0"/>
              </a:spcBef>
              <a:spcAft>
                <a:spcPct val="0"/>
              </a:spcAft>
              <a:defRPr sz="2300" b="1">
                <a:solidFill>
                  <a:schemeClr val="tx2"/>
                </a:solidFill>
                <a:latin typeface="Arial" charset="0"/>
              </a:defRPr>
            </a:lvl3pPr>
            <a:lvl4pPr algn="l" defTabSz="1087313" rtl="0" eaLnBrk="1" fontAlgn="base" hangingPunct="1">
              <a:spcBef>
                <a:spcPct val="0"/>
              </a:spcBef>
              <a:spcAft>
                <a:spcPct val="0"/>
              </a:spcAft>
              <a:defRPr sz="2300" b="1">
                <a:solidFill>
                  <a:schemeClr val="tx2"/>
                </a:solidFill>
                <a:latin typeface="Arial" charset="0"/>
              </a:defRPr>
            </a:lvl4pPr>
            <a:lvl5pPr algn="l" defTabSz="1087313" rtl="0" eaLnBrk="1" fontAlgn="base" hangingPunct="1">
              <a:spcBef>
                <a:spcPct val="0"/>
              </a:spcBef>
              <a:spcAft>
                <a:spcPct val="0"/>
              </a:spcAft>
              <a:defRPr sz="2300" b="1">
                <a:solidFill>
                  <a:schemeClr val="tx2"/>
                </a:solidFill>
                <a:latin typeface="Arial" charset="0"/>
              </a:defRPr>
            </a:lvl5pPr>
            <a:lvl6pPr marL="555224" algn="l" defTabSz="1087313" rtl="0" eaLnBrk="1" fontAlgn="base" hangingPunct="1">
              <a:spcBef>
                <a:spcPct val="0"/>
              </a:spcBef>
              <a:spcAft>
                <a:spcPct val="0"/>
              </a:spcAft>
              <a:defRPr sz="2300" b="1">
                <a:solidFill>
                  <a:schemeClr val="tx2"/>
                </a:solidFill>
                <a:latin typeface="Arial" charset="0"/>
              </a:defRPr>
            </a:lvl6pPr>
            <a:lvl7pPr marL="1110447" algn="l" defTabSz="1087313" rtl="0" eaLnBrk="1" fontAlgn="base" hangingPunct="1">
              <a:spcBef>
                <a:spcPct val="0"/>
              </a:spcBef>
              <a:spcAft>
                <a:spcPct val="0"/>
              </a:spcAft>
              <a:defRPr sz="2300" b="1">
                <a:solidFill>
                  <a:schemeClr val="tx2"/>
                </a:solidFill>
                <a:latin typeface="Arial" charset="0"/>
              </a:defRPr>
            </a:lvl7pPr>
            <a:lvl8pPr marL="1665671" algn="l" defTabSz="1087313" rtl="0" eaLnBrk="1" fontAlgn="base" hangingPunct="1">
              <a:spcBef>
                <a:spcPct val="0"/>
              </a:spcBef>
              <a:spcAft>
                <a:spcPct val="0"/>
              </a:spcAft>
              <a:defRPr sz="2300" b="1">
                <a:solidFill>
                  <a:schemeClr val="tx2"/>
                </a:solidFill>
                <a:latin typeface="Arial" charset="0"/>
              </a:defRPr>
            </a:lvl8pPr>
            <a:lvl9pPr marL="2220895" algn="l" defTabSz="1087313" rtl="0" eaLnBrk="1" fontAlgn="base" hangingPunct="1">
              <a:spcBef>
                <a:spcPct val="0"/>
              </a:spcBef>
              <a:spcAft>
                <a:spcPct val="0"/>
              </a:spcAft>
              <a:defRPr sz="2300" b="1">
                <a:solidFill>
                  <a:schemeClr val="tx2"/>
                </a:solidFill>
                <a:latin typeface="Arial" charset="0"/>
              </a:defRPr>
            </a:lvl9pPr>
          </a:lstStyle>
          <a:p>
            <a:pPr marL="0" marR="0" lvl="0" indent="0" algn="r" defTabSz="1087313" rtl="0" eaLnBrk="1" fontAlgn="base" latinLnBrk="0" hangingPunct="1">
              <a:lnSpc>
                <a:spcPct val="100000"/>
              </a:lnSpc>
              <a:spcBef>
                <a:spcPct val="0"/>
              </a:spcBef>
              <a:spcAft>
                <a:spcPct val="0"/>
              </a:spcAft>
              <a:buClr>
                <a:srgbClr val="0072C6"/>
              </a:buClr>
              <a:buSzTx/>
              <a:buFontTx/>
              <a:buNone/>
              <a:tabLst>
                <a:tab pos="327736" algn="l"/>
              </a:tabLst>
              <a:defRPr/>
            </a:pPr>
            <a:r>
              <a:rPr kumimoji="0" lang="en-US" sz="1200" b="0" i="0" u="none" strike="noStrike" kern="1200" cap="none" spc="0" normalizeH="0" baseline="0" noProof="0" dirty="0">
                <a:ln>
                  <a:noFill/>
                </a:ln>
                <a:solidFill>
                  <a:srgbClr val="0078D7"/>
                </a:solidFill>
                <a:effectLst/>
                <a:uLnTx/>
                <a:uFillTx/>
                <a:latin typeface="Segoe UI Semibold" panose="020B0702040204020203" pitchFamily="34" charset="0"/>
                <a:ea typeface="Arial Unicode MS" pitchFamily="34" charset="-128"/>
                <a:cs typeface="Segoe UI Semibold" panose="020B0702040204020203" pitchFamily="34" charset="0"/>
              </a:rPr>
              <a:t>Technologies </a:t>
            </a:r>
          </a:p>
        </p:txBody>
      </p:sp>
      <p:sp>
        <p:nvSpPr>
          <p:cNvPr id="31" name="Title 3"/>
          <p:cNvSpPr>
            <a:spLocks noGrp="1"/>
          </p:cNvSpPr>
          <p:nvPr>
            <p:ph type="title"/>
          </p:nvPr>
        </p:nvSpPr>
        <p:spPr>
          <a:xfrm>
            <a:off x="284430" y="162648"/>
            <a:ext cx="11655840" cy="899665"/>
          </a:xfrm>
        </p:spPr>
        <p:txBody>
          <a:bodyPr/>
          <a:lstStyle/>
          <a:p>
            <a:r>
              <a:rPr lang="en-US" sz="4000" dirty="0"/>
              <a:t>Multiple ways to Modernize, You </a:t>
            </a:r>
            <a:r>
              <a:rPr lang="en-US" sz="4000"/>
              <a:t>can start </a:t>
            </a:r>
            <a:r>
              <a:rPr lang="en-US" sz="4000" dirty="0"/>
              <a:t>at any stage</a:t>
            </a:r>
          </a:p>
        </p:txBody>
      </p:sp>
      <p:sp>
        <p:nvSpPr>
          <p:cNvPr id="32" name="TextBox 31">
            <a:extLst>
              <a:ext uri="{FF2B5EF4-FFF2-40B4-BE49-F238E27FC236}">
                <a16:creationId xmlns:a16="http://schemas.microsoft.com/office/drawing/2014/main" id="{61167E44-25C7-476B-9F6D-E04594CCE15D}"/>
              </a:ext>
            </a:extLst>
          </p:cNvPr>
          <p:cNvSpPr txBox="1"/>
          <p:nvPr/>
        </p:nvSpPr>
        <p:spPr>
          <a:xfrm>
            <a:off x="2278627" y="1445410"/>
            <a:ext cx="3060290" cy="276999"/>
          </a:xfrm>
          <a:prstGeom prst="rect">
            <a:avLst/>
          </a:prstGeom>
          <a:solidFill>
            <a:srgbClr val="E6E6E6"/>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Migrate</a:t>
            </a:r>
          </a:p>
        </p:txBody>
      </p:sp>
      <p:sp>
        <p:nvSpPr>
          <p:cNvPr id="33" name="TextBox 32">
            <a:extLst>
              <a:ext uri="{FF2B5EF4-FFF2-40B4-BE49-F238E27FC236}">
                <a16:creationId xmlns:a16="http://schemas.microsoft.com/office/drawing/2014/main" id="{61167E44-25C7-476B-9F6D-E04594CCE15D}"/>
              </a:ext>
            </a:extLst>
          </p:cNvPr>
          <p:cNvSpPr txBox="1"/>
          <p:nvPr/>
        </p:nvSpPr>
        <p:spPr>
          <a:xfrm>
            <a:off x="5906730" y="1451211"/>
            <a:ext cx="4645742" cy="276999"/>
          </a:xfrm>
          <a:prstGeom prst="rect">
            <a:avLst/>
          </a:prstGeom>
          <a:solidFill>
            <a:srgbClr val="E6E6E6"/>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Modernize &amp; Innovate</a:t>
            </a:r>
          </a:p>
        </p:txBody>
      </p:sp>
    </p:spTree>
    <p:extLst>
      <p:ext uri="{BB962C8B-B14F-4D97-AF65-F5344CB8AC3E}">
        <p14:creationId xmlns:p14="http://schemas.microsoft.com/office/powerpoint/2010/main" val="387046014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97988B-0E97-4B3B-BFD3-314B34B3F2AF}"/>
              </a:ext>
            </a:extLst>
          </p:cNvPr>
          <p:cNvSpPr>
            <a:spLocks noGrp="1"/>
          </p:cNvSpPr>
          <p:nvPr>
            <p:ph type="title"/>
          </p:nvPr>
        </p:nvSpPr>
        <p:spPr/>
        <p:txBody>
          <a:bodyPr/>
          <a:lstStyle/>
          <a:p>
            <a:r>
              <a:rPr lang="en-US">
                <a:solidFill>
                  <a:schemeClr val="accent2"/>
                </a:solidFill>
              </a:rPr>
              <a:t>Cloud Migration Strategies </a:t>
            </a:r>
          </a:p>
        </p:txBody>
      </p:sp>
      <p:sp>
        <p:nvSpPr>
          <p:cNvPr id="2" name="Text Placeholder 1">
            <a:extLst>
              <a:ext uri="{FF2B5EF4-FFF2-40B4-BE49-F238E27FC236}">
                <a16:creationId xmlns:a16="http://schemas.microsoft.com/office/drawing/2014/main" id="{DFE63163-428A-4E58-B32C-B5E3C4022420}"/>
              </a:ext>
            </a:extLst>
          </p:cNvPr>
          <p:cNvSpPr>
            <a:spLocks noGrp="1"/>
          </p:cNvSpPr>
          <p:nvPr>
            <p:ph type="body" sz="quarter" idx="10"/>
          </p:nvPr>
        </p:nvSpPr>
        <p:spPr/>
        <p:txBody>
          <a:bodyPr/>
          <a:lstStyle/>
          <a:p>
            <a:endParaRPr lang="en-US"/>
          </a:p>
        </p:txBody>
      </p:sp>
      <p:grpSp>
        <p:nvGrpSpPr>
          <p:cNvPr id="60" name="Group 59">
            <a:extLst>
              <a:ext uri="{FF2B5EF4-FFF2-40B4-BE49-F238E27FC236}">
                <a16:creationId xmlns:a16="http://schemas.microsoft.com/office/drawing/2014/main" id="{44F12F73-2F9D-451B-995D-88EDAA65C665}"/>
              </a:ext>
            </a:extLst>
          </p:cNvPr>
          <p:cNvGrpSpPr/>
          <p:nvPr/>
        </p:nvGrpSpPr>
        <p:grpSpPr>
          <a:xfrm>
            <a:off x="2395573" y="2589783"/>
            <a:ext cx="146912" cy="1024615"/>
            <a:chOff x="-526186" y="4559300"/>
            <a:chExt cx="146912" cy="1024615"/>
          </a:xfrm>
        </p:grpSpPr>
        <p:sp>
          <p:nvSpPr>
            <p:cNvPr id="67" name="Oval 66">
              <a:extLst>
                <a:ext uri="{FF2B5EF4-FFF2-40B4-BE49-F238E27FC236}">
                  <a16:creationId xmlns:a16="http://schemas.microsoft.com/office/drawing/2014/main" id="{110B2F2C-A302-4016-9025-19509AEEA185}"/>
                </a:ext>
              </a:extLst>
            </p:cNvPr>
            <p:cNvSpPr/>
            <p:nvPr/>
          </p:nvSpPr>
          <p:spPr bwMode="auto">
            <a:xfrm rot="10800000">
              <a:off x="-526186" y="5437003"/>
              <a:ext cx="146912" cy="146912"/>
            </a:xfrm>
            <a:prstGeom prst="ellipse">
              <a:avLst/>
            </a:prstGeom>
            <a:solidFill>
              <a:srgbClr val="0072C6"/>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69" name="Straight Connector 68">
              <a:extLst>
                <a:ext uri="{FF2B5EF4-FFF2-40B4-BE49-F238E27FC236}">
                  <a16:creationId xmlns:a16="http://schemas.microsoft.com/office/drawing/2014/main" id="{4F4C5D74-6A36-401D-907A-8E8AAB3E24E4}"/>
                </a:ext>
              </a:extLst>
            </p:cNvPr>
            <p:cNvCxnSpPr>
              <a:cxnSpLocks/>
            </p:cNvCxnSpPr>
            <p:nvPr/>
          </p:nvCxnSpPr>
          <p:spPr>
            <a:xfrm flipV="1">
              <a:off x="-452730" y="4559300"/>
              <a:ext cx="0" cy="802226"/>
            </a:xfrm>
            <a:prstGeom prst="line">
              <a:avLst/>
            </a:prstGeom>
            <a:solidFill>
              <a:srgbClr val="FFFFFF"/>
            </a:solidFill>
            <a:ln w="19050" cap="flat" cmpd="sng" algn="ctr">
              <a:solidFill>
                <a:srgbClr val="0072C6"/>
              </a:solidFill>
              <a:prstDash val="dash"/>
              <a:miter lim="800000"/>
              <a:headEnd type="none"/>
              <a:tailEnd type="none"/>
            </a:ln>
            <a:effectLst/>
          </p:spPr>
        </p:cxnSp>
      </p:grpSp>
      <p:grpSp>
        <p:nvGrpSpPr>
          <p:cNvPr id="70" name="Group 69">
            <a:extLst>
              <a:ext uri="{FF2B5EF4-FFF2-40B4-BE49-F238E27FC236}">
                <a16:creationId xmlns:a16="http://schemas.microsoft.com/office/drawing/2014/main" id="{F805B9D4-D39C-43DA-BBA0-496A416332DB}"/>
              </a:ext>
            </a:extLst>
          </p:cNvPr>
          <p:cNvGrpSpPr/>
          <p:nvPr/>
        </p:nvGrpSpPr>
        <p:grpSpPr>
          <a:xfrm>
            <a:off x="5131113" y="2605940"/>
            <a:ext cx="146912" cy="1024615"/>
            <a:chOff x="-526186" y="4559300"/>
            <a:chExt cx="146912" cy="1024615"/>
          </a:xfrm>
        </p:grpSpPr>
        <p:sp>
          <p:nvSpPr>
            <p:cNvPr id="71" name="Oval 70">
              <a:extLst>
                <a:ext uri="{FF2B5EF4-FFF2-40B4-BE49-F238E27FC236}">
                  <a16:creationId xmlns:a16="http://schemas.microsoft.com/office/drawing/2014/main" id="{147C4211-C83E-4AE6-9773-6C9AD3A472FA}"/>
                </a:ext>
              </a:extLst>
            </p:cNvPr>
            <p:cNvSpPr/>
            <p:nvPr/>
          </p:nvSpPr>
          <p:spPr bwMode="auto">
            <a:xfrm rot="10800000">
              <a:off x="-526186" y="5437003"/>
              <a:ext cx="146912" cy="146912"/>
            </a:xfrm>
            <a:prstGeom prst="ellipse">
              <a:avLst/>
            </a:prstGeom>
            <a:solidFill>
              <a:srgbClr val="0072C6"/>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72" name="Straight Connector 71">
              <a:extLst>
                <a:ext uri="{FF2B5EF4-FFF2-40B4-BE49-F238E27FC236}">
                  <a16:creationId xmlns:a16="http://schemas.microsoft.com/office/drawing/2014/main" id="{E3B1CD48-0101-4CA1-B11A-B8715B20CADA}"/>
                </a:ext>
              </a:extLst>
            </p:cNvPr>
            <p:cNvCxnSpPr>
              <a:cxnSpLocks/>
            </p:cNvCxnSpPr>
            <p:nvPr/>
          </p:nvCxnSpPr>
          <p:spPr>
            <a:xfrm flipV="1">
              <a:off x="-452730" y="4559300"/>
              <a:ext cx="0" cy="802226"/>
            </a:xfrm>
            <a:prstGeom prst="line">
              <a:avLst/>
            </a:prstGeom>
            <a:solidFill>
              <a:srgbClr val="FFFFFF"/>
            </a:solidFill>
            <a:ln w="19050" cap="flat" cmpd="sng" algn="ctr">
              <a:solidFill>
                <a:srgbClr val="0072C6"/>
              </a:solidFill>
              <a:prstDash val="dash"/>
              <a:miter lim="800000"/>
              <a:headEnd type="none"/>
              <a:tailEnd type="none"/>
            </a:ln>
            <a:effectLst/>
          </p:spPr>
        </p:cxnSp>
      </p:grpSp>
      <p:grpSp>
        <p:nvGrpSpPr>
          <p:cNvPr id="73" name="Group 72">
            <a:extLst>
              <a:ext uri="{FF2B5EF4-FFF2-40B4-BE49-F238E27FC236}">
                <a16:creationId xmlns:a16="http://schemas.microsoft.com/office/drawing/2014/main" id="{F7DEB2CF-1ED4-41FF-B4DD-53545340C59E}"/>
              </a:ext>
            </a:extLst>
          </p:cNvPr>
          <p:cNvGrpSpPr/>
          <p:nvPr/>
        </p:nvGrpSpPr>
        <p:grpSpPr>
          <a:xfrm>
            <a:off x="7818473" y="2589783"/>
            <a:ext cx="146912" cy="1024615"/>
            <a:chOff x="-526186" y="4559300"/>
            <a:chExt cx="146912" cy="1024615"/>
          </a:xfrm>
        </p:grpSpPr>
        <p:sp>
          <p:nvSpPr>
            <p:cNvPr id="74" name="Oval 73">
              <a:extLst>
                <a:ext uri="{FF2B5EF4-FFF2-40B4-BE49-F238E27FC236}">
                  <a16:creationId xmlns:a16="http://schemas.microsoft.com/office/drawing/2014/main" id="{BAB9AC41-B4FB-4361-928A-348DF594065C}"/>
                </a:ext>
              </a:extLst>
            </p:cNvPr>
            <p:cNvSpPr/>
            <p:nvPr/>
          </p:nvSpPr>
          <p:spPr bwMode="auto">
            <a:xfrm rot="10800000">
              <a:off x="-526186" y="5437003"/>
              <a:ext cx="146912" cy="146912"/>
            </a:xfrm>
            <a:prstGeom prst="ellipse">
              <a:avLst/>
            </a:prstGeom>
            <a:solidFill>
              <a:srgbClr val="0072C6"/>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75" name="Straight Connector 74">
              <a:extLst>
                <a:ext uri="{FF2B5EF4-FFF2-40B4-BE49-F238E27FC236}">
                  <a16:creationId xmlns:a16="http://schemas.microsoft.com/office/drawing/2014/main" id="{965EC370-23F4-4210-9A3A-472B3963615C}"/>
                </a:ext>
              </a:extLst>
            </p:cNvPr>
            <p:cNvCxnSpPr>
              <a:cxnSpLocks/>
            </p:cNvCxnSpPr>
            <p:nvPr/>
          </p:nvCxnSpPr>
          <p:spPr>
            <a:xfrm flipV="1">
              <a:off x="-452730" y="4559300"/>
              <a:ext cx="0" cy="802226"/>
            </a:xfrm>
            <a:prstGeom prst="line">
              <a:avLst/>
            </a:prstGeom>
            <a:solidFill>
              <a:srgbClr val="FFFFFF"/>
            </a:solidFill>
            <a:ln w="19050" cap="flat" cmpd="sng" algn="ctr">
              <a:solidFill>
                <a:srgbClr val="0072C6"/>
              </a:solidFill>
              <a:prstDash val="dash"/>
              <a:miter lim="800000"/>
              <a:headEnd type="none"/>
              <a:tailEnd type="none"/>
            </a:ln>
            <a:effectLst/>
          </p:spPr>
        </p:cxnSp>
      </p:grpSp>
      <p:grpSp>
        <p:nvGrpSpPr>
          <p:cNvPr id="76" name="Group 75">
            <a:extLst>
              <a:ext uri="{FF2B5EF4-FFF2-40B4-BE49-F238E27FC236}">
                <a16:creationId xmlns:a16="http://schemas.microsoft.com/office/drawing/2014/main" id="{F16B2663-37A8-4B14-996D-D1C710B07EEB}"/>
              </a:ext>
            </a:extLst>
          </p:cNvPr>
          <p:cNvGrpSpPr/>
          <p:nvPr/>
        </p:nvGrpSpPr>
        <p:grpSpPr>
          <a:xfrm>
            <a:off x="10561673" y="2589783"/>
            <a:ext cx="146912" cy="1024615"/>
            <a:chOff x="-526186" y="4559300"/>
            <a:chExt cx="146912" cy="1024615"/>
          </a:xfrm>
        </p:grpSpPr>
        <p:sp>
          <p:nvSpPr>
            <p:cNvPr id="77" name="Oval 76">
              <a:extLst>
                <a:ext uri="{FF2B5EF4-FFF2-40B4-BE49-F238E27FC236}">
                  <a16:creationId xmlns:a16="http://schemas.microsoft.com/office/drawing/2014/main" id="{E813975F-C673-4FF0-B254-7BF5E6738A25}"/>
                </a:ext>
              </a:extLst>
            </p:cNvPr>
            <p:cNvSpPr/>
            <p:nvPr/>
          </p:nvSpPr>
          <p:spPr bwMode="auto">
            <a:xfrm rot="10800000">
              <a:off x="-526186" y="5437003"/>
              <a:ext cx="146912" cy="146912"/>
            </a:xfrm>
            <a:prstGeom prst="ellipse">
              <a:avLst/>
            </a:prstGeom>
            <a:solidFill>
              <a:srgbClr val="0072C6"/>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78" name="Straight Connector 77">
              <a:extLst>
                <a:ext uri="{FF2B5EF4-FFF2-40B4-BE49-F238E27FC236}">
                  <a16:creationId xmlns:a16="http://schemas.microsoft.com/office/drawing/2014/main" id="{846AB92D-EB91-4F9D-863A-0C75EA86CF93}"/>
                </a:ext>
              </a:extLst>
            </p:cNvPr>
            <p:cNvCxnSpPr>
              <a:cxnSpLocks/>
            </p:cNvCxnSpPr>
            <p:nvPr/>
          </p:nvCxnSpPr>
          <p:spPr>
            <a:xfrm flipV="1">
              <a:off x="-452730" y="4559300"/>
              <a:ext cx="0" cy="802226"/>
            </a:xfrm>
            <a:prstGeom prst="line">
              <a:avLst/>
            </a:prstGeom>
            <a:solidFill>
              <a:srgbClr val="FFFFFF"/>
            </a:solidFill>
            <a:ln w="19050" cap="flat" cmpd="sng" algn="ctr">
              <a:solidFill>
                <a:srgbClr val="0072C6"/>
              </a:solidFill>
              <a:prstDash val="dash"/>
              <a:miter lim="800000"/>
              <a:headEnd type="none"/>
              <a:tailEnd type="none"/>
            </a:ln>
            <a:effectLst/>
          </p:spPr>
        </p:cxnSp>
      </p:grpSp>
      <p:sp>
        <p:nvSpPr>
          <p:cNvPr id="79" name="Rectangle 78">
            <a:extLst>
              <a:ext uri="{FF2B5EF4-FFF2-40B4-BE49-F238E27FC236}">
                <a16:creationId xmlns:a16="http://schemas.microsoft.com/office/drawing/2014/main" id="{EB8284DB-57E5-4FEE-9190-8FDFB1D4C9FF}"/>
              </a:ext>
            </a:extLst>
          </p:cNvPr>
          <p:cNvSpPr/>
          <p:nvPr/>
        </p:nvSpPr>
        <p:spPr bwMode="auto">
          <a:xfrm>
            <a:off x="326392" y="5404625"/>
            <a:ext cx="11455179" cy="1098549"/>
          </a:xfrm>
          <a:prstGeom prst="rect">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973C9207-A197-49FE-B57D-FC4C1F13960D}"/>
              </a:ext>
            </a:extLst>
          </p:cNvPr>
          <p:cNvSpPr/>
          <p:nvPr/>
        </p:nvSpPr>
        <p:spPr>
          <a:xfrm>
            <a:off x="1519958" y="3660401"/>
            <a:ext cx="2318857"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78D7"/>
                </a:solidFill>
                <a:effectLst/>
                <a:uLnTx/>
                <a:uFillTx/>
                <a:latin typeface="Segoe UI Semibold" charset="0"/>
                <a:ea typeface="+mn-ea"/>
                <a:cs typeface="Segoe UI Semibold" charset="0"/>
              </a:rPr>
              <a:t>Redeploy as-is to cloud</a:t>
            </a:r>
          </a:p>
        </p:txBody>
      </p:sp>
      <p:sp>
        <p:nvSpPr>
          <p:cNvPr id="82" name="TextBox 81">
            <a:extLst>
              <a:ext uri="{FF2B5EF4-FFF2-40B4-BE49-F238E27FC236}">
                <a16:creationId xmlns:a16="http://schemas.microsoft.com/office/drawing/2014/main" id="{E61F9D0F-4DAB-4FC9-A04A-0D21D12BCE83}"/>
              </a:ext>
            </a:extLst>
          </p:cNvPr>
          <p:cNvSpPr txBox="1"/>
          <p:nvPr/>
        </p:nvSpPr>
        <p:spPr>
          <a:xfrm>
            <a:off x="1519958" y="4291132"/>
            <a:ext cx="2318857" cy="803297"/>
          </a:xfrm>
          <a:prstGeom prst="rect">
            <a:avLst/>
          </a:prstGeom>
          <a:noFill/>
        </p:spPr>
        <p:txBody>
          <a:bodyPr wrap="square" lIns="45720" tIns="45720" rIns="45720" bIns="45720" rtlCol="0">
            <a:spAutoFit/>
          </a:bodyP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Reduce Capex</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Free up datacenter space</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Quick cloud ROI</a:t>
            </a:r>
          </a:p>
        </p:txBody>
      </p:sp>
      <p:sp>
        <p:nvSpPr>
          <p:cNvPr id="83" name="Rectangle 82">
            <a:extLst>
              <a:ext uri="{FF2B5EF4-FFF2-40B4-BE49-F238E27FC236}">
                <a16:creationId xmlns:a16="http://schemas.microsoft.com/office/drawing/2014/main" id="{CEC3E686-8C95-407A-BF1C-2798C9DF1FF7}"/>
              </a:ext>
            </a:extLst>
          </p:cNvPr>
          <p:cNvSpPr/>
          <p:nvPr/>
        </p:nvSpPr>
        <p:spPr>
          <a:xfrm>
            <a:off x="1519959" y="5470288"/>
            <a:ext cx="2318856"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charset="0"/>
                <a:ea typeface="+mn-ea"/>
                <a:cs typeface="Segoe UI Semibold" charset="0"/>
              </a:rPr>
              <a:t>IaaS</a:t>
            </a: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85" name="Rectangle 84">
            <a:extLst>
              <a:ext uri="{FF2B5EF4-FFF2-40B4-BE49-F238E27FC236}">
                <a16:creationId xmlns:a16="http://schemas.microsoft.com/office/drawing/2014/main" id="{8DA55A05-15D4-46BB-893D-7A3168761163}"/>
              </a:ext>
            </a:extLst>
          </p:cNvPr>
          <p:cNvSpPr/>
          <p:nvPr/>
        </p:nvSpPr>
        <p:spPr>
          <a:xfrm>
            <a:off x="4222989" y="3660401"/>
            <a:ext cx="2318856"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78D7"/>
                </a:solidFill>
                <a:effectLst/>
                <a:uLnTx/>
                <a:uFillTx/>
                <a:latin typeface="Segoe UI Semibold" charset="0"/>
                <a:ea typeface="+mn-ea"/>
                <a:cs typeface="Segoe UI Semibold" charset="0"/>
              </a:rPr>
              <a:t>Minimally alter to take better advantage of cloud</a:t>
            </a:r>
          </a:p>
        </p:txBody>
      </p:sp>
      <p:sp>
        <p:nvSpPr>
          <p:cNvPr id="86" name="TextBox 85">
            <a:extLst>
              <a:ext uri="{FF2B5EF4-FFF2-40B4-BE49-F238E27FC236}">
                <a16:creationId xmlns:a16="http://schemas.microsoft.com/office/drawing/2014/main" id="{CF8CB972-DCE9-49E5-97D7-46D3D4EBB0D6}"/>
              </a:ext>
            </a:extLst>
          </p:cNvPr>
          <p:cNvSpPr txBox="1"/>
          <p:nvPr/>
        </p:nvSpPr>
        <p:spPr>
          <a:xfrm>
            <a:off x="4222989" y="4291132"/>
            <a:ext cx="2318857" cy="1040285"/>
          </a:xfrm>
          <a:prstGeom prst="rect">
            <a:avLst/>
          </a:prstGeom>
          <a:noFill/>
        </p:spPr>
        <p:txBody>
          <a:bodyPr wrap="square" lIns="45720" tIns="45720" rIns="45720" bIns="45720" rtlCol="0">
            <a:spAutoFit/>
          </a:bodyP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Faster, shorter, updates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Code portability</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Greater cloud efficiency (resources, speed, cost)</a:t>
            </a:r>
          </a:p>
        </p:txBody>
      </p:sp>
      <p:sp>
        <p:nvSpPr>
          <p:cNvPr id="87" name="Rectangle 86">
            <a:extLst>
              <a:ext uri="{FF2B5EF4-FFF2-40B4-BE49-F238E27FC236}">
                <a16:creationId xmlns:a16="http://schemas.microsoft.com/office/drawing/2014/main" id="{4122C1E0-DF75-466B-9729-8C99318AE5FE}"/>
              </a:ext>
            </a:extLst>
          </p:cNvPr>
          <p:cNvSpPr/>
          <p:nvPr/>
        </p:nvSpPr>
        <p:spPr>
          <a:xfrm>
            <a:off x="4222989" y="5470288"/>
            <a:ext cx="2318856"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charset="0"/>
                <a:ea typeface="+mn-ea"/>
                <a:cs typeface="Segoe UI Semibold" charset="0"/>
              </a:rPr>
              <a:t>Containers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charset="0"/>
                <a:ea typeface="+mn-ea"/>
                <a:cs typeface="Segoe UI Semibold" charset="0"/>
              </a:rPr>
              <a:t>PaaS</a:t>
            </a:r>
          </a:p>
        </p:txBody>
      </p:sp>
      <p:sp>
        <p:nvSpPr>
          <p:cNvPr id="89" name="Rectangle 88">
            <a:extLst>
              <a:ext uri="{FF2B5EF4-FFF2-40B4-BE49-F238E27FC236}">
                <a16:creationId xmlns:a16="http://schemas.microsoft.com/office/drawing/2014/main" id="{3A236EF9-9BBC-4BD5-831B-B93A1CB89B11}"/>
              </a:ext>
            </a:extLst>
          </p:cNvPr>
          <p:cNvSpPr/>
          <p:nvPr/>
        </p:nvSpPr>
        <p:spPr>
          <a:xfrm>
            <a:off x="6926020" y="3660401"/>
            <a:ext cx="2318856"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30" normalizeH="0" baseline="0" noProof="0">
                <a:ln>
                  <a:noFill/>
                </a:ln>
                <a:solidFill>
                  <a:srgbClr val="0078D7"/>
                </a:solidFill>
                <a:effectLst/>
                <a:uLnTx/>
                <a:uFillTx/>
                <a:latin typeface="Segoe UI Semibold" charset="0"/>
                <a:ea typeface="+mn-ea"/>
                <a:cs typeface="Segoe UI Semibold" charset="0"/>
              </a:rPr>
              <a:t>Materially alter/decompose application to services</a:t>
            </a:r>
          </a:p>
        </p:txBody>
      </p:sp>
      <p:sp>
        <p:nvSpPr>
          <p:cNvPr id="90" name="TextBox 89">
            <a:extLst>
              <a:ext uri="{FF2B5EF4-FFF2-40B4-BE49-F238E27FC236}">
                <a16:creationId xmlns:a16="http://schemas.microsoft.com/office/drawing/2014/main" id="{5C723C01-18C2-4BC6-92D1-8A7D7F38F651}"/>
              </a:ext>
            </a:extLst>
          </p:cNvPr>
          <p:cNvSpPr txBox="1"/>
          <p:nvPr/>
        </p:nvSpPr>
        <p:spPr>
          <a:xfrm>
            <a:off x="6926020" y="4265732"/>
            <a:ext cx="2318857" cy="1040285"/>
          </a:xfrm>
          <a:prstGeom prst="rect">
            <a:avLst/>
          </a:prstGeom>
          <a:noFill/>
        </p:spPr>
        <p:txBody>
          <a:bodyPr wrap="square" lIns="45720" tIns="45720" rIns="45720" bIns="45720" rtlCol="0">
            <a:spAutoFit/>
          </a:bodyP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App scale and agility</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Easier adoption of new cloud capabilities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Mix technology stacks</a:t>
            </a:r>
          </a:p>
        </p:txBody>
      </p:sp>
      <p:sp>
        <p:nvSpPr>
          <p:cNvPr id="91" name="Rectangle 90">
            <a:extLst>
              <a:ext uri="{FF2B5EF4-FFF2-40B4-BE49-F238E27FC236}">
                <a16:creationId xmlns:a16="http://schemas.microsoft.com/office/drawing/2014/main" id="{B5C710D7-56D0-4528-9DCD-D4A6EEB0F08A}"/>
              </a:ext>
            </a:extLst>
          </p:cNvPr>
          <p:cNvSpPr/>
          <p:nvPr/>
        </p:nvSpPr>
        <p:spPr>
          <a:xfrm>
            <a:off x="6926020" y="5470288"/>
            <a:ext cx="4969632"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charset="0"/>
                <a:ea typeface="+mn-ea"/>
                <a:cs typeface="Segoe UI Semibold" charset="0"/>
              </a:rPr>
              <a:t>PaaS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charset="0"/>
                <a:ea typeface="+mn-ea"/>
                <a:cs typeface="Segoe UI Semibold" charset="0"/>
              </a:rPr>
              <a:t>Serverless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charset="0"/>
                <a:ea typeface="+mn-ea"/>
                <a:cs typeface="Segoe UI Semibold" charset="0"/>
              </a:rPr>
              <a:t>Microservices</a:t>
            </a:r>
          </a:p>
        </p:txBody>
      </p:sp>
      <p:sp>
        <p:nvSpPr>
          <p:cNvPr id="92" name="Rectangle 91">
            <a:extLst>
              <a:ext uri="{FF2B5EF4-FFF2-40B4-BE49-F238E27FC236}">
                <a16:creationId xmlns:a16="http://schemas.microsoft.com/office/drawing/2014/main" id="{06142905-5F50-458E-967B-15337B9D6587}"/>
              </a:ext>
            </a:extLst>
          </p:cNvPr>
          <p:cNvSpPr/>
          <p:nvPr/>
        </p:nvSpPr>
        <p:spPr>
          <a:xfrm>
            <a:off x="9629052" y="3660401"/>
            <a:ext cx="2266600"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78D7"/>
                </a:solidFill>
                <a:effectLst/>
                <a:uLnTx/>
                <a:uFillTx/>
                <a:latin typeface="Segoe UI Semibold" charset="0"/>
                <a:ea typeface="+mn-ea"/>
                <a:cs typeface="Segoe UI Semibold" charset="0"/>
              </a:rPr>
              <a:t>New code written with cloud native approach</a:t>
            </a:r>
          </a:p>
        </p:txBody>
      </p:sp>
      <p:sp>
        <p:nvSpPr>
          <p:cNvPr id="93" name="TextBox 92">
            <a:extLst>
              <a:ext uri="{FF2B5EF4-FFF2-40B4-BE49-F238E27FC236}">
                <a16:creationId xmlns:a16="http://schemas.microsoft.com/office/drawing/2014/main" id="{8B6A81E2-40D9-413F-80CA-D64E43FC7D72}"/>
              </a:ext>
            </a:extLst>
          </p:cNvPr>
          <p:cNvSpPr txBox="1"/>
          <p:nvPr/>
        </p:nvSpPr>
        <p:spPr>
          <a:xfrm>
            <a:off x="9629052" y="4291132"/>
            <a:ext cx="2285868" cy="803297"/>
          </a:xfrm>
          <a:prstGeom prst="rect">
            <a:avLst/>
          </a:prstGeom>
          <a:noFill/>
        </p:spPr>
        <p:txBody>
          <a:bodyPr wrap="square" lIns="45720" tIns="45720" rIns="45720" bIns="45720" rtlCol="0">
            <a:spAutoFit/>
          </a:bodyP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Accelerate innovation</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Build apps faster </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Reduce operational cost </a:t>
            </a:r>
          </a:p>
        </p:txBody>
      </p:sp>
      <p:cxnSp>
        <p:nvCxnSpPr>
          <p:cNvPr id="94" name="Straight Connector 93">
            <a:extLst>
              <a:ext uri="{FF2B5EF4-FFF2-40B4-BE49-F238E27FC236}">
                <a16:creationId xmlns:a16="http://schemas.microsoft.com/office/drawing/2014/main" id="{503C81C1-09CF-4D2A-8C22-AD0BD69FC597}"/>
              </a:ext>
            </a:extLst>
          </p:cNvPr>
          <p:cNvCxnSpPr>
            <a:cxnSpLocks/>
          </p:cNvCxnSpPr>
          <p:nvPr/>
        </p:nvCxnSpPr>
        <p:spPr>
          <a:xfrm>
            <a:off x="338981" y="4242575"/>
            <a:ext cx="11455180" cy="0"/>
          </a:xfrm>
          <a:prstGeom prst="line">
            <a:avLst/>
          </a:prstGeom>
          <a:solidFill>
            <a:srgbClr val="FFFFFF"/>
          </a:solidFill>
          <a:ln w="12700" cap="flat" cmpd="sng" algn="ctr">
            <a:solidFill>
              <a:srgbClr val="505050"/>
            </a:solidFill>
            <a:prstDash val="dash"/>
            <a:miter lim="800000"/>
            <a:headEnd type="none"/>
            <a:tailEnd type="none"/>
          </a:ln>
          <a:effectLst/>
        </p:spPr>
      </p:cxnSp>
      <p:cxnSp>
        <p:nvCxnSpPr>
          <p:cNvPr id="95" name="Straight Connector 94">
            <a:extLst>
              <a:ext uri="{FF2B5EF4-FFF2-40B4-BE49-F238E27FC236}">
                <a16:creationId xmlns:a16="http://schemas.microsoft.com/office/drawing/2014/main" id="{C6383840-31D0-4D2D-A036-8D282A374936}"/>
              </a:ext>
            </a:extLst>
          </p:cNvPr>
          <p:cNvCxnSpPr>
            <a:cxnSpLocks/>
          </p:cNvCxnSpPr>
          <p:nvPr/>
        </p:nvCxnSpPr>
        <p:spPr>
          <a:xfrm>
            <a:off x="338981" y="5404625"/>
            <a:ext cx="11455180" cy="0"/>
          </a:xfrm>
          <a:prstGeom prst="line">
            <a:avLst/>
          </a:prstGeom>
          <a:solidFill>
            <a:srgbClr val="FFFFFF"/>
          </a:solidFill>
          <a:ln w="12700" cap="flat" cmpd="sng" algn="ctr">
            <a:solidFill>
              <a:srgbClr val="505050"/>
            </a:solidFill>
            <a:prstDash val="dash"/>
            <a:miter lim="800000"/>
            <a:headEnd type="none"/>
            <a:tailEnd type="none"/>
          </a:ln>
          <a:effectLst/>
        </p:spPr>
      </p:cxnSp>
      <p:sp>
        <p:nvSpPr>
          <p:cNvPr id="97" name="Rectangle 96">
            <a:extLst>
              <a:ext uri="{FF2B5EF4-FFF2-40B4-BE49-F238E27FC236}">
                <a16:creationId xmlns:a16="http://schemas.microsoft.com/office/drawing/2014/main" id="{3FBB9CB6-1CD4-488F-B5D6-5EDB9C753F18}"/>
              </a:ext>
            </a:extLst>
          </p:cNvPr>
          <p:cNvSpPr/>
          <p:nvPr/>
        </p:nvSpPr>
        <p:spPr>
          <a:xfrm>
            <a:off x="269240" y="3660401"/>
            <a:ext cx="1523782" cy="370123"/>
          </a:xfrm>
          <a:prstGeom prst="rect">
            <a:avLst/>
          </a:prstGeom>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505050"/>
                </a:solidFill>
                <a:effectLst/>
                <a:uLnTx/>
                <a:uFillTx/>
                <a:latin typeface="Segoe UI"/>
                <a:ea typeface="+mn-ea"/>
                <a:cs typeface="Segoe UI Semibold" charset="0"/>
              </a:rPr>
              <a:t>Description</a:t>
            </a:r>
          </a:p>
        </p:txBody>
      </p:sp>
      <p:sp>
        <p:nvSpPr>
          <p:cNvPr id="98" name="Rectangle 97">
            <a:extLst>
              <a:ext uri="{FF2B5EF4-FFF2-40B4-BE49-F238E27FC236}">
                <a16:creationId xmlns:a16="http://schemas.microsoft.com/office/drawing/2014/main" id="{0ED21A83-E62B-4888-9B88-FC290779DE8A}"/>
              </a:ext>
            </a:extLst>
          </p:cNvPr>
          <p:cNvSpPr/>
          <p:nvPr/>
        </p:nvSpPr>
        <p:spPr>
          <a:xfrm>
            <a:off x="269240" y="4291132"/>
            <a:ext cx="1523782" cy="503473"/>
          </a:xfrm>
          <a:prstGeom prst="rect">
            <a:avLst/>
          </a:prstGeom>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505050"/>
                </a:solidFill>
                <a:effectLst/>
                <a:uLnTx/>
                <a:uFillTx/>
                <a:latin typeface="Segoe UI"/>
                <a:ea typeface="+mn-ea"/>
                <a:cs typeface="Segoe UI Semibold" charset="0"/>
              </a:rPr>
              <a:t>Drivers</a:t>
            </a:r>
          </a:p>
        </p:txBody>
      </p:sp>
      <p:sp>
        <p:nvSpPr>
          <p:cNvPr id="99" name="Rectangle 98">
            <a:extLst>
              <a:ext uri="{FF2B5EF4-FFF2-40B4-BE49-F238E27FC236}">
                <a16:creationId xmlns:a16="http://schemas.microsoft.com/office/drawing/2014/main" id="{2DA82EFC-6F91-41B0-8584-1282E26C0855}"/>
              </a:ext>
            </a:extLst>
          </p:cNvPr>
          <p:cNvSpPr/>
          <p:nvPr/>
        </p:nvSpPr>
        <p:spPr>
          <a:xfrm>
            <a:off x="269240" y="5470288"/>
            <a:ext cx="1523782" cy="503473"/>
          </a:xfrm>
          <a:prstGeom prst="rect">
            <a:avLst/>
          </a:prstGeom>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505050"/>
                </a:solidFill>
                <a:effectLst/>
                <a:uLnTx/>
                <a:uFillTx/>
                <a:latin typeface="Segoe UI"/>
                <a:ea typeface="+mn-ea"/>
                <a:cs typeface="Segoe UI Semibold" charset="0"/>
              </a:rPr>
              <a:t>Technologies</a:t>
            </a:r>
          </a:p>
        </p:txBody>
      </p:sp>
      <p:sp>
        <p:nvSpPr>
          <p:cNvPr id="101" name="building_5" title="Icon of tall buildings">
            <a:extLst>
              <a:ext uri="{FF2B5EF4-FFF2-40B4-BE49-F238E27FC236}">
                <a16:creationId xmlns:a16="http://schemas.microsoft.com/office/drawing/2014/main" id="{49436D73-7A52-4572-A6B0-30CFB4784758}"/>
              </a:ext>
            </a:extLst>
          </p:cNvPr>
          <p:cNvSpPr>
            <a:spLocks noChangeAspect="1" noEditPoints="1"/>
          </p:cNvSpPr>
          <p:nvPr/>
        </p:nvSpPr>
        <p:spPr bwMode="auto">
          <a:xfrm>
            <a:off x="532656" y="2119486"/>
            <a:ext cx="568301" cy="617221"/>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ln w="19050">
            <a:solidFill>
              <a:schemeClr val="tx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02" name="arrow">
            <a:extLst>
              <a:ext uri="{FF2B5EF4-FFF2-40B4-BE49-F238E27FC236}">
                <a16:creationId xmlns:a16="http://schemas.microsoft.com/office/drawing/2014/main" id="{5F1B36EC-6E7B-471C-B70B-571966DD4745}"/>
              </a:ext>
            </a:extLst>
          </p:cNvPr>
          <p:cNvSpPr>
            <a:spLocks noChangeAspect="1" noEditPoints="1"/>
          </p:cNvSpPr>
          <p:nvPr/>
        </p:nvSpPr>
        <p:spPr bwMode="auto">
          <a:xfrm>
            <a:off x="1190398" y="2333898"/>
            <a:ext cx="217926" cy="20109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solidFill>
            <a:schemeClr val="tx1"/>
          </a:solidFill>
          <a:ln w="19050" cap="sq">
            <a:solidFill>
              <a:srgbClr val="797979"/>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Segoe UI" panose="020B0502040204020203" pitchFamily="34" charset="0"/>
            </a:endParaRPr>
          </a:p>
        </p:txBody>
      </p:sp>
      <p:sp>
        <p:nvSpPr>
          <p:cNvPr id="39" name="Rectangle 38">
            <a:extLst>
              <a:ext uri="{FF2B5EF4-FFF2-40B4-BE49-F238E27FC236}">
                <a16:creationId xmlns:a16="http://schemas.microsoft.com/office/drawing/2014/main" id="{CF5EBFFF-FD90-4C50-8A1B-47D49E06D29B}"/>
              </a:ext>
            </a:extLst>
          </p:cNvPr>
          <p:cNvSpPr/>
          <p:nvPr/>
        </p:nvSpPr>
        <p:spPr>
          <a:xfrm>
            <a:off x="1488055" y="1936771"/>
            <a:ext cx="2072505"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Rehost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(lift &amp; shift)</a:t>
            </a:r>
          </a:p>
        </p:txBody>
      </p:sp>
      <p:sp>
        <p:nvSpPr>
          <p:cNvPr id="40" name="Rectangle 39">
            <a:extLst>
              <a:ext uri="{FF2B5EF4-FFF2-40B4-BE49-F238E27FC236}">
                <a16:creationId xmlns:a16="http://schemas.microsoft.com/office/drawing/2014/main" id="{08F8400F-892B-47BF-AABB-DABD6C931C15}"/>
              </a:ext>
            </a:extLst>
          </p:cNvPr>
          <p:cNvSpPr/>
          <p:nvPr/>
        </p:nvSpPr>
        <p:spPr>
          <a:xfrm>
            <a:off x="4105381" y="1960811"/>
            <a:ext cx="2198377"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Refactor</a:t>
            </a:r>
          </a:p>
        </p:txBody>
      </p:sp>
      <p:sp>
        <p:nvSpPr>
          <p:cNvPr id="41" name="Rectangle 40">
            <a:extLst>
              <a:ext uri="{FF2B5EF4-FFF2-40B4-BE49-F238E27FC236}">
                <a16:creationId xmlns:a16="http://schemas.microsoft.com/office/drawing/2014/main" id="{14B52771-C469-4255-BA3A-163F78A10148}"/>
              </a:ext>
            </a:extLst>
          </p:cNvPr>
          <p:cNvSpPr/>
          <p:nvPr/>
        </p:nvSpPr>
        <p:spPr>
          <a:xfrm>
            <a:off x="6832235" y="1997708"/>
            <a:ext cx="2109803"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Rearchitect</a:t>
            </a:r>
          </a:p>
        </p:txBody>
      </p:sp>
      <p:sp>
        <p:nvSpPr>
          <p:cNvPr id="42" name="Rectangle 41">
            <a:extLst>
              <a:ext uri="{FF2B5EF4-FFF2-40B4-BE49-F238E27FC236}">
                <a16:creationId xmlns:a16="http://schemas.microsoft.com/office/drawing/2014/main" id="{1A9CA36B-342A-47D6-991E-F8283D50809E}"/>
              </a:ext>
            </a:extLst>
          </p:cNvPr>
          <p:cNvSpPr/>
          <p:nvPr/>
        </p:nvSpPr>
        <p:spPr>
          <a:xfrm>
            <a:off x="9494552" y="1992843"/>
            <a:ext cx="2109802"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Rebuild</a:t>
            </a:r>
          </a:p>
        </p:txBody>
      </p:sp>
      <p:sp>
        <p:nvSpPr>
          <p:cNvPr id="43" name="tool">
            <a:extLst>
              <a:ext uri="{FF2B5EF4-FFF2-40B4-BE49-F238E27FC236}">
                <a16:creationId xmlns:a16="http://schemas.microsoft.com/office/drawing/2014/main" id="{E38CBC0A-97A8-4CE0-AAC0-673A10FA11E2}"/>
              </a:ext>
            </a:extLst>
          </p:cNvPr>
          <p:cNvSpPr>
            <a:spLocks noChangeAspect="1" noEditPoints="1"/>
          </p:cNvSpPr>
          <p:nvPr/>
        </p:nvSpPr>
        <p:spPr bwMode="auto">
          <a:xfrm>
            <a:off x="9678267" y="2246911"/>
            <a:ext cx="188286" cy="374904"/>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4" name="Freeform 96">
            <a:extLst>
              <a:ext uri="{FF2B5EF4-FFF2-40B4-BE49-F238E27FC236}">
                <a16:creationId xmlns:a16="http://schemas.microsoft.com/office/drawing/2014/main" id="{C684C98C-BBA9-4EFD-9B2A-AFEA2F481923}"/>
              </a:ext>
            </a:extLst>
          </p:cNvPr>
          <p:cNvSpPr>
            <a:spLocks noChangeAspect="1" noEditPoints="1"/>
          </p:cNvSpPr>
          <p:nvPr/>
        </p:nvSpPr>
        <p:spPr bwMode="auto">
          <a:xfrm>
            <a:off x="7002703" y="2251776"/>
            <a:ext cx="345588" cy="374904"/>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5" name="network_3">
            <a:extLst>
              <a:ext uri="{FF2B5EF4-FFF2-40B4-BE49-F238E27FC236}">
                <a16:creationId xmlns:a16="http://schemas.microsoft.com/office/drawing/2014/main" id="{F143C411-48E5-44D1-AA79-59E4625D74CC}"/>
              </a:ext>
            </a:extLst>
          </p:cNvPr>
          <p:cNvSpPr>
            <a:spLocks noChangeAspect="1" noEditPoints="1"/>
          </p:cNvSpPr>
          <p:nvPr/>
        </p:nvSpPr>
        <p:spPr bwMode="auto">
          <a:xfrm>
            <a:off x="1681472" y="2190839"/>
            <a:ext cx="301214" cy="37490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 name="PageEdit_EFB8">
            <a:extLst>
              <a:ext uri="{FF2B5EF4-FFF2-40B4-BE49-F238E27FC236}">
                <a16:creationId xmlns:a16="http://schemas.microsoft.com/office/drawing/2014/main" id="{F8265E3F-594D-44B8-889F-ED17B394CD1D}"/>
              </a:ext>
            </a:extLst>
          </p:cNvPr>
          <p:cNvSpPr>
            <a:spLocks noChangeAspect="1" noEditPoints="1"/>
          </p:cNvSpPr>
          <p:nvPr/>
        </p:nvSpPr>
        <p:spPr bwMode="auto">
          <a:xfrm>
            <a:off x="4303624" y="2214879"/>
            <a:ext cx="281910" cy="37490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50903029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F6CA-44F9-4996-B5D1-2A9A1BFB90CD}"/>
              </a:ext>
            </a:extLst>
          </p:cNvPr>
          <p:cNvSpPr>
            <a:spLocks noGrp="1"/>
          </p:cNvSpPr>
          <p:nvPr>
            <p:ph type="title"/>
          </p:nvPr>
        </p:nvSpPr>
        <p:spPr/>
        <p:txBody>
          <a:bodyPr/>
          <a:lstStyle/>
          <a:p>
            <a:r>
              <a:rPr lang="en-US" sz="3600"/>
              <a:t>Migration strategies: Rehost application (i.e., lift &amp; shift)</a:t>
            </a:r>
          </a:p>
        </p:txBody>
      </p:sp>
      <p:sp>
        <p:nvSpPr>
          <p:cNvPr id="10" name="TextBox 9">
            <a:extLst>
              <a:ext uri="{FF2B5EF4-FFF2-40B4-BE49-F238E27FC236}">
                <a16:creationId xmlns:a16="http://schemas.microsoft.com/office/drawing/2014/main" id="{E517E87B-DCC3-4F19-A0BB-504D9C8227D3}"/>
              </a:ext>
            </a:extLst>
          </p:cNvPr>
          <p:cNvSpPr txBox="1"/>
          <p:nvPr/>
        </p:nvSpPr>
        <p:spPr>
          <a:xfrm>
            <a:off x="2992898" y="1939468"/>
            <a:ext cx="3829304" cy="4622804"/>
          </a:xfrm>
          <a:prstGeom prst="rect">
            <a:avLst/>
          </a:prstGeom>
          <a:noFill/>
        </p:spPr>
        <p:txBody>
          <a:bodyPr wrap="square" lIns="0" tIns="0" rIns="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002050"/>
                    </a:gs>
                    <a:gs pos="30000">
                      <a:srgbClr val="002050"/>
                    </a:gs>
                  </a:gsLst>
                  <a:lin ang="5400000" scaled="0"/>
                </a:gradFill>
                <a:effectLst/>
                <a:uLnTx/>
                <a:uFillTx/>
                <a:latin typeface="Segoe UI Semibold" panose="020B0702040204020203" pitchFamily="34" charset="0"/>
                <a:ea typeface="+mn-ea"/>
                <a:cs typeface="Segoe UI Semibold" panose="020B0702040204020203" pitchFamily="34" charset="0"/>
              </a:rPr>
              <a:t>What is it?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61240">
                      <a:srgbClr val="353535"/>
                    </a:gs>
                    <a:gs pos="52000">
                      <a:srgbClr val="353535"/>
                    </a:gs>
                  </a:gsLst>
                  <a:lin ang="5400000" scaled="0"/>
                </a:gradFill>
                <a:effectLst/>
                <a:uLnTx/>
                <a:uFillTx/>
                <a:latin typeface="Segoe UI Semilight"/>
                <a:ea typeface="Segoe UI" pitchFamily="34" charset="0"/>
                <a:cs typeface="Segoe UI" pitchFamily="34" charset="0"/>
              </a:rPr>
              <a:t>Redeploy an existing application to a cloud platform without modifying its code. The application is migrated “as is”, which provides baseline cloud benefits without the risk or costs of making code changes.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a:ln>
                <a:noFill/>
              </a:ln>
              <a:gradFill>
                <a:gsLst>
                  <a:gs pos="2917">
                    <a:srgbClr val="002050"/>
                  </a:gs>
                  <a:gs pos="30000">
                    <a:srgbClr val="002050"/>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002050"/>
                    </a:gs>
                    <a:gs pos="30000">
                      <a:srgbClr val="002050"/>
                    </a:gs>
                  </a:gsLst>
                  <a:lin ang="5400000" scaled="0"/>
                </a:gradFill>
                <a:effectLst/>
                <a:uLnTx/>
                <a:uFillTx/>
                <a:latin typeface="Segoe UI Semibold" panose="020B0702040204020203" pitchFamily="34" charset="0"/>
                <a:ea typeface="+mn-ea"/>
                <a:cs typeface="Segoe UI Semibold" panose="020B0702040204020203" pitchFamily="34" charset="0"/>
              </a:rPr>
              <a:t>When to use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61240">
                      <a:srgbClr val="353535"/>
                    </a:gs>
                    <a:gs pos="52000">
                      <a:srgbClr val="353535"/>
                    </a:gs>
                  </a:gsLst>
                  <a:lin ang="5400000" scaled="0"/>
                </a:gradFill>
                <a:effectLst/>
                <a:uLnTx/>
                <a:uFillTx/>
                <a:latin typeface="Segoe UI Semilight"/>
                <a:ea typeface="Segoe UI" pitchFamily="34" charset="0"/>
                <a:cs typeface="Segoe UI" pitchFamily="34" charset="0"/>
              </a:rPr>
              <a:t>Need to quickly move applications from on-premises to the cloud (e.g., datacenter contract expiry)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61240">
                      <a:srgbClr val="353535"/>
                    </a:gs>
                    <a:gs pos="52000">
                      <a:srgbClr val="353535"/>
                    </a:gs>
                  </a:gsLst>
                  <a:lin ang="5400000" scaled="0"/>
                </a:gradFill>
                <a:effectLst/>
                <a:uLnTx/>
                <a:uFillTx/>
                <a:latin typeface="Segoe UI Semilight"/>
                <a:ea typeface="Segoe UI" pitchFamily="34" charset="0"/>
                <a:cs typeface="Segoe UI" pitchFamily="34" charset="0"/>
              </a:rPr>
              <a:t>When the application is needed, but evolving its capabilities isn’t a business priority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61240">
                      <a:srgbClr val="353535"/>
                    </a:gs>
                    <a:gs pos="52000">
                      <a:srgbClr val="353535"/>
                    </a:gs>
                  </a:gsLst>
                  <a:lin ang="5400000" scaled="0"/>
                </a:gradFill>
                <a:effectLst/>
                <a:uLnTx/>
                <a:uFillTx/>
                <a:latin typeface="Segoe UI Semilight"/>
                <a:ea typeface="Segoe UI" pitchFamily="34" charset="0"/>
                <a:cs typeface="Segoe UI" pitchFamily="34" charset="0"/>
              </a:rPr>
              <a:t>For applications which are architected to leverage Azure IaaS scalability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61240">
                      <a:srgbClr val="353535"/>
                    </a:gs>
                    <a:gs pos="52000">
                      <a:srgbClr val="353535"/>
                    </a:gs>
                  </a:gsLst>
                  <a:lin ang="5400000" scaled="0"/>
                </a:gradFill>
                <a:effectLst/>
                <a:uLnTx/>
                <a:uFillTx/>
                <a:latin typeface="Segoe UI Semilight"/>
                <a:ea typeface="Segoe UI" pitchFamily="34" charset="0"/>
                <a:cs typeface="Segoe UI" pitchFamily="34" charset="0"/>
              </a:rPr>
              <a:t>Specific application or database requirements which can only be met by Azure VMs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61240">
                    <a:srgbClr val="353535"/>
                  </a:gs>
                  <a:gs pos="52000">
                    <a:srgbClr val="353535"/>
                  </a:gs>
                </a:gsLst>
                <a:lin ang="5400000" scaled="0"/>
              </a:gradFill>
              <a:effectLst/>
              <a:uLnTx/>
              <a:uFillTx/>
              <a:latin typeface="Segoe UI Semilight"/>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2050"/>
                    </a:gs>
                    <a:gs pos="30000">
                      <a:srgbClr val="002050"/>
                    </a:gs>
                  </a:gsLst>
                  <a:lin ang="5400000" scaled="0"/>
                </a:gradFill>
                <a:effectLst/>
                <a:uLnTx/>
                <a:uFillTx/>
                <a:latin typeface="Segoe UI Semibold" panose="020B0702040204020203" pitchFamily="34" charset="0"/>
                <a:ea typeface="+mn-ea"/>
                <a:cs typeface="Segoe UI Semibold" panose="020B0702040204020203" pitchFamily="34" charset="0"/>
              </a:rPr>
              <a:t>Example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61240">
                      <a:srgbClr val="353535"/>
                    </a:gs>
                    <a:gs pos="52000">
                      <a:srgbClr val="353535"/>
                    </a:gs>
                  </a:gsLst>
                  <a:lin ang="5400000" scaled="0"/>
                </a:gradFill>
                <a:effectLst/>
                <a:uLnTx/>
                <a:uFillTx/>
                <a:latin typeface="Segoe UI Semilight"/>
                <a:ea typeface="Segoe UI" pitchFamily="34" charset="0"/>
                <a:cs typeface="Segoe UI" pitchFamily="34" charset="0"/>
              </a:rPr>
              <a:t>Move a line of business application to Azure VMs</a:t>
            </a:r>
            <a:endParaRPr kumimoji="0" lang="en-US" sz="14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endParaRPr>
          </a:p>
        </p:txBody>
      </p:sp>
      <p:sp>
        <p:nvSpPr>
          <p:cNvPr id="57" name="Rectangle 56">
            <a:extLst>
              <a:ext uri="{FF2B5EF4-FFF2-40B4-BE49-F238E27FC236}">
                <a16:creationId xmlns:a16="http://schemas.microsoft.com/office/drawing/2014/main" id="{15C28CCA-B6B6-4BFB-A21F-629AD8A6F34F}"/>
              </a:ext>
            </a:extLst>
          </p:cNvPr>
          <p:cNvSpPr/>
          <p:nvPr/>
        </p:nvSpPr>
        <p:spPr>
          <a:xfrm>
            <a:off x="274638" y="2137973"/>
            <a:ext cx="2485744"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Rehost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(lift and shift)</a:t>
            </a:r>
          </a:p>
        </p:txBody>
      </p:sp>
      <p:sp>
        <p:nvSpPr>
          <p:cNvPr id="65" name="network_3">
            <a:extLst>
              <a:ext uri="{FF2B5EF4-FFF2-40B4-BE49-F238E27FC236}">
                <a16:creationId xmlns:a16="http://schemas.microsoft.com/office/drawing/2014/main" id="{27286F6C-7724-47E1-91E1-46F62F591F31}"/>
              </a:ext>
            </a:extLst>
          </p:cNvPr>
          <p:cNvSpPr>
            <a:spLocks noChangeAspect="1" noEditPoints="1"/>
          </p:cNvSpPr>
          <p:nvPr/>
        </p:nvSpPr>
        <p:spPr bwMode="auto">
          <a:xfrm>
            <a:off x="468054" y="2392041"/>
            <a:ext cx="361273" cy="37490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7" name="Rectangle 66">
            <a:extLst>
              <a:ext uri="{FF2B5EF4-FFF2-40B4-BE49-F238E27FC236}">
                <a16:creationId xmlns:a16="http://schemas.microsoft.com/office/drawing/2014/main" id="{AE365692-CF30-4483-93C5-0AA14FB7A4EA}"/>
              </a:ext>
            </a:extLst>
          </p:cNvPr>
          <p:cNvSpPr/>
          <p:nvPr/>
        </p:nvSpPr>
        <p:spPr>
          <a:xfrm>
            <a:off x="274638" y="3223767"/>
            <a:ext cx="2485744" cy="883040"/>
          </a:xfrm>
          <a:prstGeom prst="rect">
            <a:avLst/>
          </a:prstGeom>
          <a:noFill/>
          <a:ln w="25400">
            <a:solidFill>
              <a:schemeClr val="tx1">
                <a:lumMod val="40000"/>
                <a:lumOff val="6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353535">
                        <a:lumMod val="60000"/>
                        <a:lumOff val="40000"/>
                      </a:srgbClr>
                    </a:gs>
                    <a:gs pos="100000">
                      <a:srgbClr val="353535">
                        <a:lumMod val="60000"/>
                        <a:lumOff val="40000"/>
                      </a:srgbClr>
                    </a:gs>
                  </a:gsLst>
                  <a:lin ang="5400000" scaled="1"/>
                </a:gradFill>
                <a:effectLst/>
                <a:uLnTx/>
                <a:uFillTx/>
                <a:latin typeface="Segoe UI Light"/>
                <a:ea typeface="+mn-ea"/>
                <a:cs typeface="+mn-cs"/>
              </a:rPr>
              <a:t>Refactor</a:t>
            </a:r>
          </a:p>
        </p:txBody>
      </p:sp>
      <p:sp>
        <p:nvSpPr>
          <p:cNvPr id="68" name="Rectangle 67">
            <a:extLst>
              <a:ext uri="{FF2B5EF4-FFF2-40B4-BE49-F238E27FC236}">
                <a16:creationId xmlns:a16="http://schemas.microsoft.com/office/drawing/2014/main" id="{DAF2BDE2-BBDB-48C9-830A-67F376E7E17F}"/>
              </a:ext>
            </a:extLst>
          </p:cNvPr>
          <p:cNvSpPr/>
          <p:nvPr/>
        </p:nvSpPr>
        <p:spPr>
          <a:xfrm>
            <a:off x="274638" y="4309561"/>
            <a:ext cx="2485744" cy="883040"/>
          </a:xfrm>
          <a:prstGeom prst="rect">
            <a:avLst/>
          </a:prstGeom>
          <a:noFill/>
          <a:ln w="25400">
            <a:solidFill>
              <a:schemeClr val="tx1">
                <a:lumMod val="40000"/>
                <a:lumOff val="6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353535">
                        <a:lumMod val="60000"/>
                        <a:lumOff val="40000"/>
                      </a:srgbClr>
                    </a:gs>
                    <a:gs pos="100000">
                      <a:srgbClr val="353535">
                        <a:lumMod val="60000"/>
                        <a:lumOff val="40000"/>
                      </a:srgbClr>
                    </a:gs>
                  </a:gsLst>
                  <a:lin ang="5400000" scaled="1"/>
                </a:gradFill>
                <a:effectLst/>
                <a:uLnTx/>
                <a:uFillTx/>
                <a:latin typeface="Segoe UI Light"/>
                <a:ea typeface="+mn-ea"/>
                <a:cs typeface="+mn-cs"/>
              </a:rPr>
              <a:t>Rearchitect</a:t>
            </a:r>
          </a:p>
        </p:txBody>
      </p:sp>
      <p:sp>
        <p:nvSpPr>
          <p:cNvPr id="69" name="Rectangle 68">
            <a:extLst>
              <a:ext uri="{FF2B5EF4-FFF2-40B4-BE49-F238E27FC236}">
                <a16:creationId xmlns:a16="http://schemas.microsoft.com/office/drawing/2014/main" id="{32FDD403-6822-47BA-BBC3-FDDEEDDC21D6}"/>
              </a:ext>
            </a:extLst>
          </p:cNvPr>
          <p:cNvSpPr/>
          <p:nvPr/>
        </p:nvSpPr>
        <p:spPr>
          <a:xfrm>
            <a:off x="274638" y="5395355"/>
            <a:ext cx="2485744" cy="883040"/>
          </a:xfrm>
          <a:prstGeom prst="rect">
            <a:avLst/>
          </a:prstGeom>
          <a:noFill/>
          <a:ln w="25400">
            <a:solidFill>
              <a:schemeClr val="tx1">
                <a:lumMod val="40000"/>
                <a:lumOff val="6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353535">
                        <a:lumMod val="60000"/>
                        <a:lumOff val="40000"/>
                      </a:srgbClr>
                    </a:gs>
                    <a:gs pos="100000">
                      <a:srgbClr val="353535">
                        <a:lumMod val="60000"/>
                        <a:lumOff val="40000"/>
                      </a:srgbClr>
                    </a:gs>
                  </a:gsLst>
                  <a:lin ang="5400000" scaled="1"/>
                </a:gradFill>
                <a:effectLst/>
                <a:uLnTx/>
                <a:uFillTx/>
                <a:latin typeface="Segoe UI Light"/>
                <a:ea typeface="+mn-ea"/>
                <a:cs typeface="+mn-cs"/>
              </a:rPr>
              <a:t>Rebuild</a:t>
            </a:r>
          </a:p>
        </p:txBody>
      </p:sp>
      <p:sp>
        <p:nvSpPr>
          <p:cNvPr id="70" name="tool">
            <a:extLst>
              <a:ext uri="{FF2B5EF4-FFF2-40B4-BE49-F238E27FC236}">
                <a16:creationId xmlns:a16="http://schemas.microsoft.com/office/drawing/2014/main" id="{526AFF46-788C-445E-B514-36B6A652EE76}"/>
              </a:ext>
            </a:extLst>
          </p:cNvPr>
          <p:cNvSpPr>
            <a:spLocks noChangeAspect="1" noEditPoints="1"/>
          </p:cNvSpPr>
          <p:nvPr/>
        </p:nvSpPr>
        <p:spPr bwMode="auto">
          <a:xfrm>
            <a:off x="515613" y="5649423"/>
            <a:ext cx="266154" cy="374904"/>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lumMod val="60000"/>
                <a:lumOff val="4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1" name="Freeform 96">
            <a:extLst>
              <a:ext uri="{FF2B5EF4-FFF2-40B4-BE49-F238E27FC236}">
                <a16:creationId xmlns:a16="http://schemas.microsoft.com/office/drawing/2014/main" id="{9906519F-EFE3-481A-AA93-68A637B19F9E}"/>
              </a:ext>
            </a:extLst>
          </p:cNvPr>
          <p:cNvSpPr>
            <a:spLocks noChangeAspect="1" noEditPoints="1"/>
          </p:cNvSpPr>
          <p:nvPr/>
        </p:nvSpPr>
        <p:spPr bwMode="auto">
          <a:xfrm>
            <a:off x="445106" y="4563629"/>
            <a:ext cx="407168" cy="374904"/>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81" name="PageEdit_EFB8">
            <a:extLst>
              <a:ext uri="{FF2B5EF4-FFF2-40B4-BE49-F238E27FC236}">
                <a16:creationId xmlns:a16="http://schemas.microsoft.com/office/drawing/2014/main" id="{A5FE18E8-DA37-4A99-A8CC-B32E1BB793DA}"/>
              </a:ext>
            </a:extLst>
          </p:cNvPr>
          <p:cNvSpPr>
            <a:spLocks noChangeAspect="1" noEditPoints="1"/>
          </p:cNvSpPr>
          <p:nvPr/>
        </p:nvSpPr>
        <p:spPr bwMode="auto">
          <a:xfrm>
            <a:off x="472880" y="3477835"/>
            <a:ext cx="351620" cy="37490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4" name="Group 3">
            <a:extLst>
              <a:ext uri="{FF2B5EF4-FFF2-40B4-BE49-F238E27FC236}">
                <a16:creationId xmlns:a16="http://schemas.microsoft.com/office/drawing/2014/main" id="{B285777F-921E-40D2-9EB4-F40DC43B2C0A}"/>
              </a:ext>
            </a:extLst>
          </p:cNvPr>
          <p:cNvGrpSpPr/>
          <p:nvPr/>
        </p:nvGrpSpPr>
        <p:grpSpPr>
          <a:xfrm>
            <a:off x="7114486" y="1600552"/>
            <a:ext cx="4667055" cy="5213906"/>
            <a:chOff x="7075826" y="1483757"/>
            <a:chExt cx="4667055" cy="5213906"/>
          </a:xfrm>
        </p:grpSpPr>
        <p:pic>
          <p:nvPicPr>
            <p:cNvPr id="1030" name="Picture 6" descr="Image result for cloud texture">
              <a:extLst>
                <a:ext uri="{FF2B5EF4-FFF2-40B4-BE49-F238E27FC236}">
                  <a16:creationId xmlns:a16="http://schemas.microsoft.com/office/drawing/2014/main" id="{3864E957-A2FC-483A-95A9-645A4DE6A59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912"/>
            <a:stretch/>
          </p:blipFill>
          <p:spPr bwMode="auto">
            <a:xfrm>
              <a:off x="10062696" y="1958543"/>
              <a:ext cx="1670502" cy="2283257"/>
            </a:xfrm>
            <a:prstGeom prst="rect">
              <a:avLst/>
            </a:prstGeom>
            <a:extLst>
              <a:ext uri="{909E8E84-426E-40DD-AFC4-6F175D3DCCD1}">
                <a14:hiddenFill xmlns:a14="http://schemas.microsoft.com/office/drawing/2010/main">
                  <a:solidFill>
                    <a:srgbClr val="FFFFFF"/>
                  </a:solidFill>
                </a14:hiddenFill>
              </a:ext>
            </a:extLst>
          </p:spPr>
        </p:pic>
        <p:pic>
          <p:nvPicPr>
            <p:cNvPr id="74" name="Picture 6" descr="Image result for cloud texture">
              <a:extLst>
                <a:ext uri="{FF2B5EF4-FFF2-40B4-BE49-F238E27FC236}">
                  <a16:creationId xmlns:a16="http://schemas.microsoft.com/office/drawing/2014/main" id="{C0FF197C-E19E-42B4-BEDF-F01C8E96870E}"/>
                </a:ext>
              </a:extLst>
            </p:cNvPr>
            <p:cNvPicPr>
              <a:picLocks noChangeArrowheads="1"/>
            </p:cNvPicPr>
            <p:nvPr/>
          </p:nvPicPr>
          <p:blipFill rotWithShape="1">
            <a:blip r:embed="rId4">
              <a:extLst>
                <a:ext uri="{28A0092B-C50C-407E-A947-70E740481C1C}">
                  <a14:useLocalDpi xmlns:a14="http://schemas.microsoft.com/office/drawing/2010/main" val="0"/>
                </a:ext>
              </a:extLst>
            </a:blip>
            <a:srcRect l="15395" r="37863"/>
            <a:stretch/>
          </p:blipFill>
          <p:spPr bwMode="auto">
            <a:xfrm>
              <a:off x="10062696" y="4320223"/>
              <a:ext cx="1670502" cy="2377440"/>
            </a:xfrm>
            <a:prstGeom prst="rect">
              <a:avLst/>
            </a:prstGeom>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3E56126B-1637-409B-91BE-15E85E12D1CB}"/>
                </a:ext>
              </a:extLst>
            </p:cNvPr>
            <p:cNvSpPr txBox="1"/>
            <p:nvPr/>
          </p:nvSpPr>
          <p:spPr>
            <a:xfrm>
              <a:off x="10426921" y="1483757"/>
              <a:ext cx="100553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a:t>
              </a:r>
            </a:p>
          </p:txBody>
        </p:sp>
        <p:sp>
          <p:nvSpPr>
            <p:cNvPr id="51" name="TextBox 50">
              <a:extLst>
                <a:ext uri="{FF2B5EF4-FFF2-40B4-BE49-F238E27FC236}">
                  <a16:creationId xmlns:a16="http://schemas.microsoft.com/office/drawing/2014/main" id="{AE7BF1DF-0B67-48A7-BC18-2F32474536E3}"/>
                </a:ext>
              </a:extLst>
            </p:cNvPr>
            <p:cNvSpPr txBox="1"/>
            <p:nvPr/>
          </p:nvSpPr>
          <p:spPr>
            <a:xfrm>
              <a:off x="7075826" y="1483757"/>
              <a:ext cx="1782989"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On-premises</a:t>
              </a:r>
            </a:p>
          </p:txBody>
        </p:sp>
        <p:sp>
          <p:nvSpPr>
            <p:cNvPr id="44" name="Rectangle 43">
              <a:extLst>
                <a:ext uri="{FF2B5EF4-FFF2-40B4-BE49-F238E27FC236}">
                  <a16:creationId xmlns:a16="http://schemas.microsoft.com/office/drawing/2014/main" id="{D09DBEFF-2437-44A1-B4EF-BCE760B0CF66}"/>
                </a:ext>
              </a:extLst>
            </p:cNvPr>
            <p:cNvSpPr/>
            <p:nvPr/>
          </p:nvSpPr>
          <p:spPr bwMode="auto">
            <a:xfrm>
              <a:off x="7106688" y="1958543"/>
              <a:ext cx="1670501" cy="228325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8A48CD11-6F1E-4E6F-BA4E-1832E54623E1}"/>
                </a:ext>
              </a:extLst>
            </p:cNvPr>
            <p:cNvSpPr/>
            <p:nvPr/>
          </p:nvSpPr>
          <p:spPr bwMode="auto">
            <a:xfrm>
              <a:off x="10062696" y="1958542"/>
              <a:ext cx="1670502" cy="2283258"/>
            </a:xfrm>
            <a:prstGeom prst="rect">
              <a:avLst/>
            </a:prstGeom>
            <a:solidFill>
              <a:schemeClr val="bg2">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20ACA3E3-C2D5-4866-BA57-7FEC0B7BAFEE}"/>
                </a:ext>
              </a:extLst>
            </p:cNvPr>
            <p:cNvSpPr/>
            <p:nvPr/>
          </p:nvSpPr>
          <p:spPr bwMode="auto">
            <a:xfrm>
              <a:off x="7106688" y="4320449"/>
              <a:ext cx="1670501" cy="237721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2C222F33-0407-47CE-8D0F-369B99FB6168}"/>
                </a:ext>
              </a:extLst>
            </p:cNvPr>
            <p:cNvSpPr>
              <a:spLocks/>
            </p:cNvSpPr>
            <p:nvPr/>
          </p:nvSpPr>
          <p:spPr bwMode="auto">
            <a:xfrm>
              <a:off x="10062697" y="4320223"/>
              <a:ext cx="1670501" cy="2377440"/>
            </a:xfrm>
            <a:prstGeom prst="rect">
              <a:avLst/>
            </a:prstGeom>
            <a:solidFill>
              <a:schemeClr val="bg2">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8" name="Picture 17">
              <a:extLst>
                <a:ext uri="{FF2B5EF4-FFF2-40B4-BE49-F238E27FC236}">
                  <a16:creationId xmlns:a16="http://schemas.microsoft.com/office/drawing/2014/main" id="{3941C03F-A7C4-48A3-82D9-673E75924C0D}"/>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7584634" y="2603114"/>
              <a:ext cx="328270" cy="303008"/>
            </a:xfrm>
            <a:prstGeom prst="rect">
              <a:avLst/>
            </a:prstGeom>
          </p:spPr>
        </p:pic>
        <p:pic>
          <p:nvPicPr>
            <p:cNvPr id="25" name="Graphic 61">
              <a:extLst>
                <a:ext uri="{FF2B5EF4-FFF2-40B4-BE49-F238E27FC236}">
                  <a16:creationId xmlns:a16="http://schemas.microsoft.com/office/drawing/2014/main" id="{DD41D7A1-766A-4780-8CCA-DAECEBE871B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11621" y="2222002"/>
              <a:ext cx="482989" cy="445224"/>
            </a:xfrm>
            <a:prstGeom prst="rect">
              <a:avLst/>
            </a:prstGeom>
          </p:spPr>
        </p:pic>
        <p:pic>
          <p:nvPicPr>
            <p:cNvPr id="28" name="Graphic 27">
              <a:extLst>
                <a:ext uri="{FF2B5EF4-FFF2-40B4-BE49-F238E27FC236}">
                  <a16:creationId xmlns:a16="http://schemas.microsoft.com/office/drawing/2014/main" id="{DD34140B-6BA9-4AD2-BEDC-65873ECFCE6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50757" y="3335918"/>
              <a:ext cx="364126" cy="486151"/>
            </a:xfrm>
            <a:prstGeom prst="rect">
              <a:avLst/>
            </a:prstGeom>
          </p:spPr>
        </p:pic>
        <p:sp>
          <p:nvSpPr>
            <p:cNvPr id="33" name="TextBox 32">
              <a:extLst>
                <a:ext uri="{FF2B5EF4-FFF2-40B4-BE49-F238E27FC236}">
                  <a16:creationId xmlns:a16="http://schemas.microsoft.com/office/drawing/2014/main" id="{69659E58-03AF-4508-9AE6-A4FF06503EC6}"/>
                </a:ext>
              </a:extLst>
            </p:cNvPr>
            <p:cNvSpPr txBox="1"/>
            <p:nvPr/>
          </p:nvSpPr>
          <p:spPr>
            <a:xfrm>
              <a:off x="10204452" y="3773834"/>
              <a:ext cx="1538429" cy="600164"/>
            </a:xfrm>
            <a:prstGeom prst="rect">
              <a:avLst/>
            </a:prstGeom>
            <a:noFill/>
          </p:spPr>
          <p:txBody>
            <a:bodyPr wrap="square" lIns="0" tIns="146304" rIns="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 SQL Database Managed Instance</a:t>
              </a:r>
            </a:p>
          </p:txBody>
        </p:sp>
        <p:sp>
          <p:nvSpPr>
            <p:cNvPr id="34" name="TextBox 33">
              <a:extLst>
                <a:ext uri="{FF2B5EF4-FFF2-40B4-BE49-F238E27FC236}">
                  <a16:creationId xmlns:a16="http://schemas.microsoft.com/office/drawing/2014/main" id="{7E24EA15-8A0A-44BD-93A1-9C60AE363522}"/>
                </a:ext>
              </a:extLst>
            </p:cNvPr>
            <p:cNvSpPr txBox="1"/>
            <p:nvPr/>
          </p:nvSpPr>
          <p:spPr>
            <a:xfrm>
              <a:off x="10319460" y="2652398"/>
              <a:ext cx="1156973" cy="461665"/>
            </a:xfrm>
            <a:prstGeom prst="rect">
              <a:avLst/>
            </a:prstGeom>
            <a:noFill/>
          </p:spPr>
          <p:txBody>
            <a:bodyPr wrap="square" lIns="0" tIns="146304" rIns="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 IaaS VMs</a:t>
              </a:r>
            </a:p>
          </p:txBody>
        </p:sp>
        <p:pic>
          <p:nvPicPr>
            <p:cNvPr id="27" name="Graphic 26">
              <a:extLst>
                <a:ext uri="{FF2B5EF4-FFF2-40B4-BE49-F238E27FC236}">
                  <a16:creationId xmlns:a16="http://schemas.microsoft.com/office/drawing/2014/main" id="{5F56D097-84C3-4E92-8939-639154F929D2}"/>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720902" y="4539495"/>
              <a:ext cx="464426" cy="428112"/>
            </a:xfrm>
            <a:prstGeom prst="rect">
              <a:avLst/>
            </a:prstGeom>
          </p:spPr>
        </p:pic>
        <p:pic>
          <p:nvPicPr>
            <p:cNvPr id="37" name="Picture 4" descr="Image result for java logo transparent">
              <a:extLst>
                <a:ext uri="{FF2B5EF4-FFF2-40B4-BE49-F238E27FC236}">
                  <a16:creationId xmlns:a16="http://schemas.microsoft.com/office/drawing/2014/main" id="{FD4CE658-C154-45C5-8CA4-B0FA8612902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52527" y="4482265"/>
              <a:ext cx="446625" cy="446625"/>
            </a:xfrm>
            <a:prstGeom prst="rect">
              <a:avLst/>
            </a:prstGeom>
            <a:noFill/>
            <a:extLst>
              <a:ext uri="{909E8E84-426E-40DD-AFC4-6F175D3DCCD1}">
                <a14:hiddenFill xmlns:a14="http://schemas.microsoft.com/office/drawing/2010/main">
                  <a:solidFill>
                    <a:srgbClr val="FFFFFF"/>
                  </a:solidFill>
                </a14:hiddenFill>
              </a:ext>
            </a:extLst>
          </p:spPr>
        </p:pic>
        <p:pic>
          <p:nvPicPr>
            <p:cNvPr id="38" name="Graphic 37">
              <a:extLst>
                <a:ext uri="{FF2B5EF4-FFF2-40B4-BE49-F238E27FC236}">
                  <a16:creationId xmlns:a16="http://schemas.microsoft.com/office/drawing/2014/main" id="{239238D1-DB31-4CE4-8323-CF34C8D69103}"/>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742016" y="4772223"/>
              <a:ext cx="387127" cy="455662"/>
            </a:xfrm>
            <a:prstGeom prst="rect">
              <a:avLst/>
            </a:prstGeom>
          </p:spPr>
        </p:pic>
        <p:pic>
          <p:nvPicPr>
            <p:cNvPr id="40" name="Picture 39">
              <a:extLst>
                <a:ext uri="{FF2B5EF4-FFF2-40B4-BE49-F238E27FC236}">
                  <a16:creationId xmlns:a16="http://schemas.microsoft.com/office/drawing/2014/main" id="{5943D91D-940B-441E-A917-8DF94DDAED36}"/>
                </a:ext>
              </a:extLst>
            </p:cNvPr>
            <p:cNvPicPr>
              <a:picLocks noChangeAspect="1"/>
            </p:cNvPicPr>
            <p:nvPr/>
          </p:nvPicPr>
          <p:blipFill>
            <a:blip r:embed="rId15"/>
            <a:stretch>
              <a:fillRect/>
            </a:stretch>
          </p:blipFill>
          <p:spPr>
            <a:xfrm>
              <a:off x="7080773" y="5521795"/>
              <a:ext cx="654967" cy="728214"/>
            </a:xfrm>
            <a:prstGeom prst="rect">
              <a:avLst/>
            </a:prstGeom>
          </p:spPr>
        </p:pic>
        <p:sp>
          <p:nvSpPr>
            <p:cNvPr id="42" name="TextBox 41">
              <a:extLst>
                <a:ext uri="{FF2B5EF4-FFF2-40B4-BE49-F238E27FC236}">
                  <a16:creationId xmlns:a16="http://schemas.microsoft.com/office/drawing/2014/main" id="{4692C63B-DD1A-43E9-A9F8-8911ECF062FF}"/>
                </a:ext>
              </a:extLst>
            </p:cNvPr>
            <p:cNvSpPr txBox="1"/>
            <p:nvPr/>
          </p:nvSpPr>
          <p:spPr>
            <a:xfrm>
              <a:off x="10127665" y="6089234"/>
              <a:ext cx="1545866" cy="600164"/>
            </a:xfrm>
            <a:prstGeom prst="rect">
              <a:avLst/>
            </a:prstGeom>
            <a:noFill/>
          </p:spPr>
          <p:txBody>
            <a:bodyPr wrap="square" lIns="0" tIns="146304" rIns="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 Database for PostgreSQL/MySQL</a:t>
              </a:r>
            </a:p>
          </p:txBody>
        </p:sp>
        <p:sp>
          <p:nvSpPr>
            <p:cNvPr id="43" name="TextBox 42">
              <a:extLst>
                <a:ext uri="{FF2B5EF4-FFF2-40B4-BE49-F238E27FC236}">
                  <a16:creationId xmlns:a16="http://schemas.microsoft.com/office/drawing/2014/main" id="{DE9B0C1C-6670-4389-A96A-0EEBF20A6632}"/>
                </a:ext>
              </a:extLst>
            </p:cNvPr>
            <p:cNvSpPr txBox="1"/>
            <p:nvPr/>
          </p:nvSpPr>
          <p:spPr>
            <a:xfrm>
              <a:off x="10333837" y="4976181"/>
              <a:ext cx="1316298" cy="44781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 IaaS VMs</a:t>
              </a:r>
            </a:p>
          </p:txBody>
        </p:sp>
        <p:pic>
          <p:nvPicPr>
            <p:cNvPr id="48" name="Picture 6" descr="Image result for mysql logo transparent">
              <a:extLst>
                <a:ext uri="{FF2B5EF4-FFF2-40B4-BE49-F238E27FC236}">
                  <a16:creationId xmlns:a16="http://schemas.microsoft.com/office/drawing/2014/main" id="{59B49A53-6F34-48B2-8FB5-F713067C4BA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918979" y="5633202"/>
              <a:ext cx="756038" cy="391730"/>
            </a:xfrm>
            <a:prstGeom prst="rect">
              <a:avLst/>
            </a:prstGeom>
            <a:noFill/>
            <a:extLst>
              <a:ext uri="{909E8E84-426E-40DD-AFC4-6F175D3DCCD1}">
                <a14:hiddenFill xmlns:a14="http://schemas.microsoft.com/office/drawing/2010/main">
                  <a:solidFill>
                    <a:srgbClr val="FFFFFF"/>
                  </a:solidFill>
                </a14:hiddenFill>
              </a:ext>
            </a:extLst>
          </p:spPr>
        </p:pic>
        <p:pic>
          <p:nvPicPr>
            <p:cNvPr id="53" name="Graphic 52">
              <a:extLst>
                <a:ext uri="{FF2B5EF4-FFF2-40B4-BE49-F238E27FC236}">
                  <a16:creationId xmlns:a16="http://schemas.microsoft.com/office/drawing/2014/main" id="{E8E54FA1-DB54-4B5A-A6B5-073613438EE4}"/>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009182" y="4750601"/>
              <a:ext cx="821521" cy="569125"/>
            </a:xfrm>
            <a:prstGeom prst="rect">
              <a:avLst/>
            </a:prstGeom>
          </p:spPr>
        </p:pic>
        <p:sp>
          <p:nvSpPr>
            <p:cNvPr id="54" name="TextBox 53">
              <a:extLst>
                <a:ext uri="{FF2B5EF4-FFF2-40B4-BE49-F238E27FC236}">
                  <a16:creationId xmlns:a16="http://schemas.microsoft.com/office/drawing/2014/main" id="{1973C4FC-563B-4C7C-9BED-EBBFCC48E8AA}"/>
                </a:ext>
              </a:extLst>
            </p:cNvPr>
            <p:cNvSpPr txBox="1"/>
            <p:nvPr/>
          </p:nvSpPr>
          <p:spPr>
            <a:xfrm>
              <a:off x="8829895" y="3430941"/>
              <a:ext cx="1180095" cy="58631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 Site Recovery </a:t>
              </a:r>
            </a:p>
          </p:txBody>
        </p:sp>
        <p:sp>
          <p:nvSpPr>
            <p:cNvPr id="55" name="TextBox 54">
              <a:extLst>
                <a:ext uri="{FF2B5EF4-FFF2-40B4-BE49-F238E27FC236}">
                  <a16:creationId xmlns:a16="http://schemas.microsoft.com/office/drawing/2014/main" id="{CD0853A3-C0CC-45CC-8CB5-FEF15ED4EA2F}"/>
                </a:ext>
              </a:extLst>
            </p:cNvPr>
            <p:cNvSpPr txBox="1"/>
            <p:nvPr/>
          </p:nvSpPr>
          <p:spPr>
            <a:xfrm>
              <a:off x="8861054" y="5248727"/>
              <a:ext cx="1180095" cy="8771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 Database Migration Service</a:t>
              </a:r>
            </a:p>
          </p:txBody>
        </p:sp>
        <p:pic>
          <p:nvPicPr>
            <p:cNvPr id="60" name="Graphic 59">
              <a:extLst>
                <a:ext uri="{FF2B5EF4-FFF2-40B4-BE49-F238E27FC236}">
                  <a16:creationId xmlns:a16="http://schemas.microsoft.com/office/drawing/2014/main" id="{E4B16469-666F-4CB2-AE05-6F1EE4F6CB42}"/>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083519" y="2944789"/>
              <a:ext cx="672848" cy="563314"/>
            </a:xfrm>
            <a:prstGeom prst="rect">
              <a:avLst/>
            </a:prstGeom>
          </p:spPr>
        </p:pic>
        <p:grpSp>
          <p:nvGrpSpPr>
            <p:cNvPr id="8" name="Group 7">
              <a:extLst>
                <a:ext uri="{FF2B5EF4-FFF2-40B4-BE49-F238E27FC236}">
                  <a16:creationId xmlns:a16="http://schemas.microsoft.com/office/drawing/2014/main" id="{9A56EBA4-01FC-470B-8270-2AA7CCBFA8E1}"/>
                </a:ext>
              </a:extLst>
            </p:cNvPr>
            <p:cNvGrpSpPr/>
            <p:nvPr/>
          </p:nvGrpSpPr>
          <p:grpSpPr>
            <a:xfrm>
              <a:off x="10389699" y="5639075"/>
              <a:ext cx="1086730" cy="491839"/>
              <a:chOff x="10256919" y="5281444"/>
              <a:chExt cx="1214262" cy="593621"/>
            </a:xfrm>
          </p:grpSpPr>
          <p:pic>
            <p:nvPicPr>
              <p:cNvPr id="35" name="Graphic 34">
                <a:extLst>
                  <a:ext uri="{FF2B5EF4-FFF2-40B4-BE49-F238E27FC236}">
                    <a16:creationId xmlns:a16="http://schemas.microsoft.com/office/drawing/2014/main" id="{F2F8968F-F125-4269-8AC5-8CC9E7B4FA67}"/>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256919" y="5281444"/>
                <a:ext cx="465878" cy="593621"/>
              </a:xfrm>
              <a:prstGeom prst="rect">
                <a:avLst/>
              </a:prstGeom>
            </p:spPr>
          </p:pic>
          <p:pic>
            <p:nvPicPr>
              <p:cNvPr id="62" name="Graphic 61">
                <a:extLst>
                  <a:ext uri="{FF2B5EF4-FFF2-40B4-BE49-F238E27FC236}">
                    <a16:creationId xmlns:a16="http://schemas.microsoft.com/office/drawing/2014/main" id="{23369AC0-639E-438A-B832-C8309A25C2E0}"/>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1051575" y="5289633"/>
                <a:ext cx="419606" cy="568426"/>
              </a:xfrm>
              <a:prstGeom prst="rect">
                <a:avLst/>
              </a:prstGeom>
            </p:spPr>
          </p:pic>
        </p:grpSp>
        <p:sp>
          <p:nvSpPr>
            <p:cNvPr id="82" name="PageRight_E761">
              <a:extLst>
                <a:ext uri="{FF2B5EF4-FFF2-40B4-BE49-F238E27FC236}">
                  <a16:creationId xmlns:a16="http://schemas.microsoft.com/office/drawing/2014/main" id="{D9DC9EE6-2305-4F5A-B65A-520C55E7E8FF}"/>
                </a:ext>
              </a:extLst>
            </p:cNvPr>
            <p:cNvSpPr>
              <a:spLocks noChangeAspect="1" noEditPoints="1"/>
            </p:cNvSpPr>
            <p:nvPr/>
          </p:nvSpPr>
          <p:spPr bwMode="auto">
            <a:xfrm>
              <a:off x="9241967" y="4103018"/>
              <a:ext cx="355952" cy="356213"/>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bg2">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cxnSp>
          <p:nvCxnSpPr>
            <p:cNvPr id="58" name="Straight Connector 57">
              <a:extLst>
                <a:ext uri="{FF2B5EF4-FFF2-40B4-BE49-F238E27FC236}">
                  <a16:creationId xmlns:a16="http://schemas.microsoft.com/office/drawing/2014/main" id="{BF32788B-E5B9-4B05-8001-9427A6AF6C2C}"/>
                </a:ext>
              </a:extLst>
            </p:cNvPr>
            <p:cNvCxnSpPr>
              <a:cxnSpLocks/>
            </p:cNvCxnSpPr>
            <p:nvPr/>
          </p:nvCxnSpPr>
          <p:spPr>
            <a:xfrm>
              <a:off x="7122040" y="3046165"/>
              <a:ext cx="1639796" cy="0"/>
            </a:xfrm>
            <a:prstGeom prst="line">
              <a:avLst/>
            </a:prstGeom>
            <a:ln w="25400" cap="rnd">
              <a:solidFill>
                <a:schemeClr val="tx1">
                  <a:alpha val="3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F6C7319-5E0D-4E74-A9D0-AA1A627E8291}"/>
                </a:ext>
              </a:extLst>
            </p:cNvPr>
            <p:cNvCxnSpPr>
              <a:cxnSpLocks/>
            </p:cNvCxnSpPr>
            <p:nvPr/>
          </p:nvCxnSpPr>
          <p:spPr>
            <a:xfrm>
              <a:off x="10078049" y="3040000"/>
              <a:ext cx="1639796" cy="0"/>
            </a:xfrm>
            <a:prstGeom prst="line">
              <a:avLst/>
            </a:prstGeom>
            <a:ln w="25400" cap="rnd">
              <a:solidFill>
                <a:schemeClr val="tx1">
                  <a:alpha val="3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360F684-4F7F-4004-8AC3-C1E05FC9145C}"/>
                </a:ext>
              </a:extLst>
            </p:cNvPr>
            <p:cNvCxnSpPr>
              <a:cxnSpLocks/>
            </p:cNvCxnSpPr>
            <p:nvPr/>
          </p:nvCxnSpPr>
          <p:spPr>
            <a:xfrm>
              <a:off x="10078049" y="5319726"/>
              <a:ext cx="1639796" cy="0"/>
            </a:xfrm>
            <a:prstGeom prst="line">
              <a:avLst/>
            </a:prstGeom>
            <a:ln w="25400" cap="rnd">
              <a:solidFill>
                <a:schemeClr val="tx1">
                  <a:alpha val="3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404CFCA-4E65-4C92-BE27-00EB726EDF48}"/>
                </a:ext>
              </a:extLst>
            </p:cNvPr>
            <p:cNvCxnSpPr>
              <a:cxnSpLocks/>
            </p:cNvCxnSpPr>
            <p:nvPr/>
          </p:nvCxnSpPr>
          <p:spPr>
            <a:xfrm>
              <a:off x="7122040" y="5321257"/>
              <a:ext cx="1639796" cy="0"/>
            </a:xfrm>
            <a:prstGeom prst="line">
              <a:avLst/>
            </a:prstGeom>
            <a:ln w="25400" cap="rnd">
              <a:solidFill>
                <a:schemeClr val="tx1">
                  <a:alpha val="3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64" name="Graphic 63">
              <a:extLst>
                <a:ext uri="{FF2B5EF4-FFF2-40B4-BE49-F238E27FC236}">
                  <a16:creationId xmlns:a16="http://schemas.microsoft.com/office/drawing/2014/main" id="{3D10C963-01A5-4E92-9BF3-D798B642F453}"/>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602513" y="3401068"/>
              <a:ext cx="370660" cy="485413"/>
            </a:xfrm>
            <a:prstGeom prst="rect">
              <a:avLst/>
            </a:prstGeom>
          </p:spPr>
        </p:pic>
        <p:pic>
          <p:nvPicPr>
            <p:cNvPr id="66" name="Graphic 65">
              <a:extLst>
                <a:ext uri="{FF2B5EF4-FFF2-40B4-BE49-F238E27FC236}">
                  <a16:creationId xmlns:a16="http://schemas.microsoft.com/office/drawing/2014/main" id="{ED190288-C9F1-45B3-9B14-6143311E4B5F}"/>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768420" y="6101051"/>
              <a:ext cx="360985" cy="472743"/>
            </a:xfrm>
            <a:prstGeom prst="rect">
              <a:avLst/>
            </a:prstGeom>
          </p:spPr>
        </p:pic>
        <p:pic>
          <p:nvPicPr>
            <p:cNvPr id="3" name="Picture 2">
              <a:extLst>
                <a:ext uri="{FF2B5EF4-FFF2-40B4-BE49-F238E27FC236}">
                  <a16:creationId xmlns:a16="http://schemas.microsoft.com/office/drawing/2014/main" id="{C24455F8-71EE-4F2F-8466-68F959BFD65F}"/>
                </a:ext>
              </a:extLst>
            </p:cNvPr>
            <p:cNvPicPr>
              <a:picLocks noChangeAspect="1"/>
            </p:cNvPicPr>
            <p:nvPr/>
          </p:nvPicPr>
          <p:blipFill>
            <a:blip r:embed="rId27"/>
            <a:stretch>
              <a:fillRect/>
            </a:stretch>
          </p:blipFill>
          <p:spPr>
            <a:xfrm>
              <a:off x="8073202" y="4553139"/>
              <a:ext cx="449615" cy="275120"/>
            </a:xfrm>
            <a:prstGeom prst="rect">
              <a:avLst/>
            </a:prstGeom>
          </p:spPr>
        </p:pic>
        <p:pic>
          <p:nvPicPr>
            <p:cNvPr id="1028" name="Picture 4" descr="Image result for microsoft.net logo">
              <a:extLst>
                <a:ext uri="{FF2B5EF4-FFF2-40B4-BE49-F238E27FC236}">
                  <a16:creationId xmlns:a16="http://schemas.microsoft.com/office/drawing/2014/main" id="{9F78A2B8-4268-4673-B665-5EDDA02347FD}"/>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56250" t="25833" r="3958" b="26251"/>
            <a:stretch/>
          </p:blipFill>
          <p:spPr bwMode="auto">
            <a:xfrm>
              <a:off x="7645257" y="2232238"/>
              <a:ext cx="462462" cy="278446"/>
            </a:xfrm>
            <a:prstGeom prst="rect">
              <a:avLst/>
            </a:prstGeom>
            <a:noFill/>
            <a:extLst>
              <a:ext uri="{909E8E84-426E-40DD-AFC4-6F175D3DCCD1}">
                <a14:hiddenFill xmlns:a14="http://schemas.microsoft.com/office/drawing/2010/main">
                  <a:solidFill>
                    <a:srgbClr val="FFFFFF"/>
                  </a:solidFill>
                </a14:hiddenFill>
              </a:ext>
            </a:extLst>
          </p:spPr>
        </p:pic>
      </p:grpSp>
      <p:sp>
        <p:nvSpPr>
          <p:cNvPr id="56" name="TextBox 55">
            <a:extLst>
              <a:ext uri="{FF2B5EF4-FFF2-40B4-BE49-F238E27FC236}">
                <a16:creationId xmlns:a16="http://schemas.microsoft.com/office/drawing/2014/main" id="{EB05517D-8869-49D2-BDD1-E81EC583D5A8}"/>
              </a:ext>
            </a:extLst>
          </p:cNvPr>
          <p:cNvSpPr txBox="1"/>
          <p:nvPr/>
        </p:nvSpPr>
        <p:spPr>
          <a:xfrm>
            <a:off x="10392827" y="1939468"/>
            <a:ext cx="1156973" cy="461665"/>
          </a:xfrm>
          <a:prstGeom prst="rect">
            <a:avLst/>
          </a:prstGeom>
          <a:noFill/>
        </p:spPr>
        <p:txBody>
          <a:bodyPr wrap="square" lIns="0" tIns="146304" rIns="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sp>
        <p:nvSpPr>
          <p:cNvPr id="75" name="TextBox 74">
            <a:extLst>
              <a:ext uri="{FF2B5EF4-FFF2-40B4-BE49-F238E27FC236}">
                <a16:creationId xmlns:a16="http://schemas.microsoft.com/office/drawing/2014/main" id="{7675F74A-1A6A-4B09-B0BD-BE39EBDFE8CA}"/>
              </a:ext>
            </a:extLst>
          </p:cNvPr>
          <p:cNvSpPr txBox="1"/>
          <p:nvPr/>
        </p:nvSpPr>
        <p:spPr>
          <a:xfrm>
            <a:off x="10433841" y="4305808"/>
            <a:ext cx="1156973" cy="461665"/>
          </a:xfrm>
          <a:prstGeom prst="rect">
            <a:avLst/>
          </a:prstGeom>
          <a:noFill/>
        </p:spPr>
        <p:txBody>
          <a:bodyPr wrap="square" lIns="0" tIns="146304" rIns="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sp>
        <p:nvSpPr>
          <p:cNvPr id="76" name="TextBox 75">
            <a:extLst>
              <a:ext uri="{FF2B5EF4-FFF2-40B4-BE49-F238E27FC236}">
                <a16:creationId xmlns:a16="http://schemas.microsoft.com/office/drawing/2014/main" id="{0B299392-E359-4631-98E3-39327EB84BAD}"/>
              </a:ext>
            </a:extLst>
          </p:cNvPr>
          <p:cNvSpPr txBox="1"/>
          <p:nvPr/>
        </p:nvSpPr>
        <p:spPr>
          <a:xfrm>
            <a:off x="10402804" y="3048446"/>
            <a:ext cx="1156973" cy="461665"/>
          </a:xfrm>
          <a:prstGeom prst="rect">
            <a:avLst/>
          </a:prstGeom>
          <a:noFill/>
        </p:spPr>
        <p:txBody>
          <a:bodyPr wrap="square" lIns="0" tIns="146304" rIns="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77" name="TextBox 76">
            <a:extLst>
              <a:ext uri="{FF2B5EF4-FFF2-40B4-BE49-F238E27FC236}">
                <a16:creationId xmlns:a16="http://schemas.microsoft.com/office/drawing/2014/main" id="{100D5AE6-3108-4923-9E57-7A834F653506}"/>
              </a:ext>
            </a:extLst>
          </p:cNvPr>
          <p:cNvSpPr txBox="1"/>
          <p:nvPr/>
        </p:nvSpPr>
        <p:spPr>
          <a:xfrm>
            <a:off x="10390506" y="5346144"/>
            <a:ext cx="1156973" cy="461665"/>
          </a:xfrm>
          <a:prstGeom prst="rect">
            <a:avLst/>
          </a:prstGeom>
          <a:noFill/>
        </p:spPr>
        <p:txBody>
          <a:bodyPr wrap="square" lIns="0" tIns="146304" rIns="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78" name="TextBox 77">
            <a:extLst>
              <a:ext uri="{FF2B5EF4-FFF2-40B4-BE49-F238E27FC236}">
                <a16:creationId xmlns:a16="http://schemas.microsoft.com/office/drawing/2014/main" id="{ED8D0820-7EBD-4F21-AEAD-C13EA50578F6}"/>
              </a:ext>
            </a:extLst>
          </p:cNvPr>
          <p:cNvSpPr txBox="1"/>
          <p:nvPr/>
        </p:nvSpPr>
        <p:spPr>
          <a:xfrm>
            <a:off x="7417654" y="3042050"/>
            <a:ext cx="1156973" cy="461665"/>
          </a:xfrm>
          <a:prstGeom prst="rect">
            <a:avLst/>
          </a:prstGeom>
          <a:noFill/>
        </p:spPr>
        <p:txBody>
          <a:bodyPr wrap="square" lIns="0" tIns="146304" rIns="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83" name="TextBox 82">
            <a:extLst>
              <a:ext uri="{FF2B5EF4-FFF2-40B4-BE49-F238E27FC236}">
                <a16:creationId xmlns:a16="http://schemas.microsoft.com/office/drawing/2014/main" id="{045C7C20-F27E-4500-B53E-AA9CA338A226}"/>
              </a:ext>
            </a:extLst>
          </p:cNvPr>
          <p:cNvSpPr txBox="1"/>
          <p:nvPr/>
        </p:nvSpPr>
        <p:spPr>
          <a:xfrm>
            <a:off x="7395752" y="1973087"/>
            <a:ext cx="1156973" cy="461665"/>
          </a:xfrm>
          <a:prstGeom prst="rect">
            <a:avLst/>
          </a:prstGeom>
          <a:noFill/>
        </p:spPr>
        <p:txBody>
          <a:bodyPr wrap="square" lIns="0" tIns="146304" rIns="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pic>
        <p:nvPicPr>
          <p:cNvPr id="84" name="Graphic 83">
            <a:extLst>
              <a:ext uri="{FF2B5EF4-FFF2-40B4-BE49-F238E27FC236}">
                <a16:creationId xmlns:a16="http://schemas.microsoft.com/office/drawing/2014/main" id="{DDCBF468-3B5F-4D2B-88FC-7F9F5600ADD4}"/>
              </a:ext>
            </a:extLst>
          </p:cNvPr>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8048731" y="3676091"/>
            <a:ext cx="259424" cy="264474"/>
          </a:xfrm>
          <a:prstGeom prst="rect">
            <a:avLst/>
          </a:prstGeom>
        </p:spPr>
      </p:pic>
      <p:pic>
        <p:nvPicPr>
          <p:cNvPr id="85" name="Graphic 84">
            <a:extLst>
              <a:ext uri="{FF2B5EF4-FFF2-40B4-BE49-F238E27FC236}">
                <a16:creationId xmlns:a16="http://schemas.microsoft.com/office/drawing/2014/main" id="{9B4058D2-CA03-4E25-8985-94A759C3DC88}"/>
              </a:ext>
            </a:extLst>
          </p:cNvPr>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8167611" y="6362299"/>
            <a:ext cx="272687" cy="277995"/>
          </a:xfrm>
          <a:prstGeom prst="rect">
            <a:avLst/>
          </a:prstGeom>
        </p:spPr>
      </p:pic>
      <p:sp>
        <p:nvSpPr>
          <p:cNvPr id="88" name="TextBox 87">
            <a:extLst>
              <a:ext uri="{FF2B5EF4-FFF2-40B4-BE49-F238E27FC236}">
                <a16:creationId xmlns:a16="http://schemas.microsoft.com/office/drawing/2014/main" id="{3B17DD31-985C-4389-9DE8-F6E637E1A78A}"/>
              </a:ext>
            </a:extLst>
          </p:cNvPr>
          <p:cNvSpPr txBox="1"/>
          <p:nvPr/>
        </p:nvSpPr>
        <p:spPr>
          <a:xfrm>
            <a:off x="7438099" y="5363813"/>
            <a:ext cx="1156973" cy="461665"/>
          </a:xfrm>
          <a:prstGeom prst="rect">
            <a:avLst/>
          </a:prstGeom>
          <a:noFill/>
        </p:spPr>
        <p:txBody>
          <a:bodyPr wrap="square" lIns="0" tIns="146304" rIns="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89" name="TextBox 88">
            <a:extLst>
              <a:ext uri="{FF2B5EF4-FFF2-40B4-BE49-F238E27FC236}">
                <a16:creationId xmlns:a16="http://schemas.microsoft.com/office/drawing/2014/main" id="{42B161DF-F3C6-4626-989F-4089CF7310E9}"/>
              </a:ext>
            </a:extLst>
          </p:cNvPr>
          <p:cNvSpPr txBox="1"/>
          <p:nvPr/>
        </p:nvSpPr>
        <p:spPr>
          <a:xfrm>
            <a:off x="7459115" y="4309243"/>
            <a:ext cx="1156973" cy="461665"/>
          </a:xfrm>
          <a:prstGeom prst="rect">
            <a:avLst/>
          </a:prstGeom>
          <a:noFill/>
        </p:spPr>
        <p:txBody>
          <a:bodyPr wrap="square" lIns="0" tIns="146304" rIns="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sp>
        <p:nvSpPr>
          <p:cNvPr id="90" name="Rectangle 89">
            <a:extLst>
              <a:ext uri="{FF2B5EF4-FFF2-40B4-BE49-F238E27FC236}">
                <a16:creationId xmlns:a16="http://schemas.microsoft.com/office/drawing/2014/main" id="{D94C608A-BD28-4845-8215-82BDCE6E40A9}"/>
              </a:ext>
            </a:extLst>
          </p:cNvPr>
          <p:cNvSpPr/>
          <p:nvPr/>
        </p:nvSpPr>
        <p:spPr>
          <a:xfrm>
            <a:off x="8192816" y="1091272"/>
            <a:ext cx="2599525" cy="667875"/>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sng" strike="noStrike" kern="1200" cap="none" spc="0" normalizeH="0" baseline="0" noProof="0">
                <a:ln>
                  <a:noFill/>
                </a:ln>
                <a:gradFill>
                  <a:gsLst>
                    <a:gs pos="2917">
                      <a:srgbClr val="002050"/>
                    </a:gs>
                    <a:gs pos="30000">
                      <a:srgbClr val="002050"/>
                    </a:gs>
                  </a:gsLst>
                  <a:lin ang="5400000" scaled="0"/>
                </a:gradFill>
                <a:effectLst/>
                <a:uLnTx/>
                <a:uFillTx/>
                <a:latin typeface="Segoe UI Semibold" panose="020B0702040204020203" pitchFamily="34" charset="0"/>
                <a:ea typeface="+mn-ea"/>
                <a:cs typeface="Segoe UI Semibold" panose="020B0702040204020203" pitchFamily="34" charset="0"/>
              </a:rPr>
              <a:t>Sample illustration</a:t>
            </a:r>
            <a:r>
              <a:rPr kumimoji="0" lang="en-US" sz="1800" b="0" i="0" u="none" strike="noStrike" kern="1200" cap="none" spc="0" normalizeH="0" baseline="0" noProof="0">
                <a:ln>
                  <a:noFill/>
                </a:ln>
                <a:gradFill>
                  <a:gsLst>
                    <a:gs pos="2917">
                      <a:srgbClr val="002050"/>
                    </a:gs>
                    <a:gs pos="30000">
                      <a:srgbClr val="002050"/>
                    </a:gs>
                  </a:gsLst>
                  <a:lin ang="5400000" scaled="0"/>
                </a:gradFill>
                <a:effectLst/>
                <a:uLnTx/>
                <a:uFillTx/>
                <a:latin typeface="Segoe UI Semibold" panose="020B0702040204020203" pitchFamily="34" charset="0"/>
                <a:ea typeface="+mn-ea"/>
                <a:cs typeface="Segoe UI Semibold" panose="020B0702040204020203" pitchFamily="34" charset="0"/>
              </a:rPr>
              <a:t> </a:t>
            </a:r>
          </a:p>
        </p:txBody>
      </p:sp>
      <p:pic>
        <p:nvPicPr>
          <p:cNvPr id="91" name="Graphic 90">
            <a:extLst>
              <a:ext uri="{FF2B5EF4-FFF2-40B4-BE49-F238E27FC236}">
                <a16:creationId xmlns:a16="http://schemas.microsoft.com/office/drawing/2014/main" id="{5E7D3A9A-8FC4-459E-A47A-BDE08A954B52}"/>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7912633" y="2698175"/>
            <a:ext cx="249935" cy="270404"/>
          </a:xfrm>
          <a:prstGeom prst="rect">
            <a:avLst/>
          </a:prstGeom>
        </p:spPr>
      </p:pic>
      <p:sp>
        <p:nvSpPr>
          <p:cNvPr id="92" name="Rectangle 91">
            <a:extLst>
              <a:ext uri="{FF2B5EF4-FFF2-40B4-BE49-F238E27FC236}">
                <a16:creationId xmlns:a16="http://schemas.microsoft.com/office/drawing/2014/main" id="{43EB13CE-A10D-499D-A132-AB294625BFA4}"/>
              </a:ext>
            </a:extLst>
          </p:cNvPr>
          <p:cNvSpPr/>
          <p:nvPr/>
        </p:nvSpPr>
        <p:spPr>
          <a:xfrm>
            <a:off x="7230560" y="3968489"/>
            <a:ext cx="1371016" cy="424732"/>
          </a:xfrm>
          <a:prstGeom prst="rect">
            <a:avLst/>
          </a:prstGeom>
          <a:ln>
            <a:noFill/>
          </a:ln>
        </p:spPr>
        <p:txBody>
          <a:bodyPr wrap="none" lIns="0" rIns="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SQL Server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(on Windows Server)</a:t>
            </a:r>
          </a:p>
        </p:txBody>
      </p:sp>
    </p:spTree>
    <p:extLst>
      <p:ext uri="{BB962C8B-B14F-4D97-AF65-F5344CB8AC3E}">
        <p14:creationId xmlns:p14="http://schemas.microsoft.com/office/powerpoint/2010/main" val="10833636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6" grpId="0"/>
      <p:bldP spid="75" grpId="0"/>
      <p:bldP spid="76" grpId="0"/>
      <p:bldP spid="77" grpId="0"/>
      <p:bldP spid="78" grpId="0"/>
      <p:bldP spid="83" grpId="0"/>
      <p:bldP spid="88" grpId="0"/>
      <p:bldP spid="89" grpId="0"/>
      <p:bldP spid="90" grpId="0"/>
      <p:bldP spid="9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F6CA-44F9-4996-B5D1-2A9A1BFB90CD}"/>
              </a:ext>
            </a:extLst>
          </p:cNvPr>
          <p:cNvSpPr>
            <a:spLocks noGrp="1"/>
          </p:cNvSpPr>
          <p:nvPr>
            <p:ph type="title"/>
          </p:nvPr>
        </p:nvSpPr>
        <p:spPr>
          <a:xfrm>
            <a:off x="116385" y="322920"/>
            <a:ext cx="12793031" cy="899665"/>
          </a:xfrm>
        </p:spPr>
        <p:txBody>
          <a:bodyPr/>
          <a:lstStyle/>
          <a:p>
            <a:r>
              <a:rPr lang="en-US"/>
              <a:t>Migration strategies: Refactor application</a:t>
            </a:r>
          </a:p>
        </p:txBody>
      </p:sp>
      <p:sp>
        <p:nvSpPr>
          <p:cNvPr id="19" name="TextBox 18">
            <a:extLst>
              <a:ext uri="{FF2B5EF4-FFF2-40B4-BE49-F238E27FC236}">
                <a16:creationId xmlns:a16="http://schemas.microsoft.com/office/drawing/2014/main" id="{8CD48CF7-C321-4244-AD75-A02A48B72033}"/>
              </a:ext>
            </a:extLst>
          </p:cNvPr>
          <p:cNvSpPr txBox="1"/>
          <p:nvPr/>
        </p:nvSpPr>
        <p:spPr>
          <a:xfrm>
            <a:off x="2953798" y="1801707"/>
            <a:ext cx="4335850" cy="5241435"/>
          </a:xfrm>
          <a:prstGeom prst="rect">
            <a:avLst/>
          </a:prstGeom>
          <a:noFill/>
        </p:spPr>
        <p:txBody>
          <a:bodyPr wrap="square" lIns="0" tIns="0" rIns="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002050"/>
                    </a:gs>
                    <a:gs pos="30000">
                      <a:srgbClr val="002050"/>
                    </a:gs>
                  </a:gsLst>
                  <a:lin ang="5400000" scaled="0"/>
                </a:gradFill>
                <a:effectLst/>
                <a:uLnTx/>
                <a:uFillTx/>
                <a:latin typeface="Segoe UI Semibold" panose="020B0702040204020203" pitchFamily="34" charset="0"/>
                <a:ea typeface="+mn-ea"/>
                <a:cs typeface="Segoe UI Semibold" panose="020B0702040204020203" pitchFamily="34" charset="0"/>
              </a:rPr>
              <a:t>What is 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Minimally alter application code or configuration changes necessary to optimize the application for Azure PaaS and take better advantage of cloud.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002050"/>
                    </a:gs>
                    <a:gs pos="30000">
                      <a:srgbClr val="002050"/>
                    </a:gs>
                  </a:gsLst>
                  <a:lin ang="5400000" scaled="0"/>
                </a:gradFill>
                <a:effectLst/>
                <a:uLnTx/>
                <a:uFillTx/>
                <a:latin typeface="Segoe UI Semibold" panose="020B0702040204020203" pitchFamily="34" charset="0"/>
                <a:ea typeface="+mn-ea"/>
                <a:cs typeface="Segoe UI Semibold" panose="020B0702040204020203" pitchFamily="34" charset="0"/>
              </a:rPr>
              <a:t>When to use</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Leveraging an existing codebase and development skills is paramount </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Code portability is important </a:t>
            </a:r>
          </a:p>
          <a:p>
            <a:pPr marL="285750" marR="0" lvl="0" indent="-285750" algn="l" defTabSz="932472" rtl="0" eaLnBrk="1" fontAlgn="base" latinLnBrk="0" hangingPunct="1">
              <a:lnSpc>
                <a:spcPct val="9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Application can be easily repackaged to run on Azure</a:t>
            </a:r>
          </a:p>
          <a:p>
            <a:pPr marL="285750" marR="0" lvl="0" indent="-285750" algn="l" defTabSz="932472" rtl="0" eaLnBrk="1" fontAlgn="base" latinLnBrk="0" hangingPunct="1">
              <a:lnSpc>
                <a:spcPct val="9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Application needs to be more scalable and can be deployed faster  </a:t>
            </a:r>
          </a:p>
          <a:p>
            <a:pPr marL="285750" marR="0" lvl="0" indent="-285750" algn="l" defTabSz="932472" rtl="0" eaLnBrk="1" fontAlgn="base" latinLnBrk="0" hangingPunct="1">
              <a:lnSpc>
                <a:spcPct val="9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Looking to drive business agility with continuous innovation (DevOps)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002050"/>
                    </a:gs>
                    <a:gs pos="30000">
                      <a:srgbClr val="002050"/>
                    </a:gs>
                  </a:gsLst>
                  <a:lin ang="5400000" scaled="0"/>
                </a:gradFill>
                <a:effectLst/>
                <a:uLnTx/>
                <a:uFillTx/>
                <a:latin typeface="Segoe UI Semibold" panose="020B0702040204020203" pitchFamily="34" charset="0"/>
                <a:ea typeface="+mn-ea"/>
                <a:cs typeface="Segoe UI Semibold" panose="020B0702040204020203" pitchFamily="34" charset="0"/>
              </a:rPr>
              <a:t>Example</a:t>
            </a:r>
          </a:p>
          <a:p>
            <a:pPr marL="0" marR="0" lvl="0" indent="0" algn="l"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Refactor your existing app to Azure App Service or Azure Container Services (AKS), refactor your SQL Server to Azure SQL Database Managed Instance.   </a:t>
            </a:r>
          </a:p>
          <a:p>
            <a:pPr marL="0" marR="0" lvl="0" indent="0" algn="l" defTabSz="932472" rtl="0" eaLnBrk="1" fontAlgn="base" latinLnBrk="0" hangingPunct="1">
              <a:lnSpc>
                <a:spcPct val="90000"/>
              </a:lnSpc>
              <a:spcBef>
                <a:spcPct val="0"/>
              </a:spcBef>
              <a:spcAft>
                <a:spcPts val="600"/>
              </a:spcAft>
              <a:buClrTx/>
              <a:buSzTx/>
              <a:buFontTx/>
              <a:buNone/>
              <a:tabLst/>
              <a:defRPr/>
            </a:pPr>
            <a:endPar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20" name="Rectangle 19">
            <a:extLst>
              <a:ext uri="{FF2B5EF4-FFF2-40B4-BE49-F238E27FC236}">
                <a16:creationId xmlns:a16="http://schemas.microsoft.com/office/drawing/2014/main" id="{42458598-C60C-4B03-BC0C-E189093000E0}"/>
              </a:ext>
            </a:extLst>
          </p:cNvPr>
          <p:cNvSpPr/>
          <p:nvPr/>
        </p:nvSpPr>
        <p:spPr>
          <a:xfrm>
            <a:off x="274638" y="2137973"/>
            <a:ext cx="2485744" cy="883040"/>
          </a:xfrm>
          <a:prstGeom prst="rect">
            <a:avLst/>
          </a:prstGeom>
          <a:noFill/>
          <a:ln w="25400">
            <a:solidFill>
              <a:schemeClr val="tx1">
                <a:lumMod val="40000"/>
                <a:lumOff val="6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353535">
                        <a:lumMod val="60000"/>
                        <a:lumOff val="40000"/>
                      </a:srgbClr>
                    </a:gs>
                    <a:gs pos="100000">
                      <a:srgbClr val="353535">
                        <a:lumMod val="60000"/>
                        <a:lumOff val="40000"/>
                      </a:srgbClr>
                    </a:gs>
                  </a:gsLst>
                  <a:lin ang="5400000" scaled="1"/>
                </a:gradFill>
                <a:effectLst/>
                <a:uLnTx/>
                <a:uFillTx/>
                <a:latin typeface="Segoe UI Light"/>
                <a:ea typeface="+mn-ea"/>
                <a:cs typeface="+mn-cs"/>
              </a:rPr>
              <a:t>Rehost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353535">
                        <a:lumMod val="60000"/>
                        <a:lumOff val="40000"/>
                      </a:srgbClr>
                    </a:gs>
                    <a:gs pos="100000">
                      <a:srgbClr val="353535">
                        <a:lumMod val="60000"/>
                        <a:lumOff val="40000"/>
                      </a:srgbClr>
                    </a:gs>
                  </a:gsLst>
                  <a:lin ang="5400000" scaled="1"/>
                </a:gradFill>
                <a:effectLst/>
                <a:uLnTx/>
                <a:uFillTx/>
                <a:latin typeface="Segoe UI Light"/>
                <a:ea typeface="+mn-ea"/>
                <a:cs typeface="+mn-cs"/>
              </a:rPr>
              <a:t>(lift and shift)</a:t>
            </a:r>
          </a:p>
        </p:txBody>
      </p:sp>
      <p:sp>
        <p:nvSpPr>
          <p:cNvPr id="22" name="Rectangle 21">
            <a:extLst>
              <a:ext uri="{FF2B5EF4-FFF2-40B4-BE49-F238E27FC236}">
                <a16:creationId xmlns:a16="http://schemas.microsoft.com/office/drawing/2014/main" id="{7F4073A1-9679-49C0-8652-24FFAB708F88}"/>
              </a:ext>
            </a:extLst>
          </p:cNvPr>
          <p:cNvSpPr/>
          <p:nvPr/>
        </p:nvSpPr>
        <p:spPr>
          <a:xfrm>
            <a:off x="274638" y="4309561"/>
            <a:ext cx="2485744" cy="883040"/>
          </a:xfrm>
          <a:prstGeom prst="rect">
            <a:avLst/>
          </a:prstGeom>
          <a:noFill/>
          <a:ln w="25400">
            <a:solidFill>
              <a:schemeClr val="tx1">
                <a:lumMod val="40000"/>
                <a:lumOff val="6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353535">
                        <a:lumMod val="60000"/>
                        <a:lumOff val="40000"/>
                      </a:srgbClr>
                    </a:gs>
                    <a:gs pos="100000">
                      <a:srgbClr val="353535">
                        <a:lumMod val="60000"/>
                        <a:lumOff val="40000"/>
                      </a:srgbClr>
                    </a:gs>
                  </a:gsLst>
                  <a:lin ang="5400000" scaled="1"/>
                </a:gradFill>
                <a:effectLst/>
                <a:uLnTx/>
                <a:uFillTx/>
                <a:latin typeface="Segoe UI Light"/>
                <a:ea typeface="+mn-ea"/>
                <a:cs typeface="+mn-cs"/>
              </a:rPr>
              <a:t>Rearchitect</a:t>
            </a:r>
          </a:p>
        </p:txBody>
      </p:sp>
      <p:sp>
        <p:nvSpPr>
          <p:cNvPr id="23" name="Rectangle 22">
            <a:extLst>
              <a:ext uri="{FF2B5EF4-FFF2-40B4-BE49-F238E27FC236}">
                <a16:creationId xmlns:a16="http://schemas.microsoft.com/office/drawing/2014/main" id="{045C6BA4-1AC0-4F84-9C73-384C7DA2E265}"/>
              </a:ext>
            </a:extLst>
          </p:cNvPr>
          <p:cNvSpPr/>
          <p:nvPr/>
        </p:nvSpPr>
        <p:spPr>
          <a:xfrm>
            <a:off x="274638" y="5395355"/>
            <a:ext cx="2485744" cy="883040"/>
          </a:xfrm>
          <a:prstGeom prst="rect">
            <a:avLst/>
          </a:prstGeom>
          <a:noFill/>
          <a:ln w="25400">
            <a:solidFill>
              <a:schemeClr val="tx1">
                <a:lumMod val="40000"/>
                <a:lumOff val="6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353535">
                        <a:lumMod val="60000"/>
                        <a:lumOff val="40000"/>
                      </a:srgbClr>
                    </a:gs>
                    <a:gs pos="100000">
                      <a:srgbClr val="353535">
                        <a:lumMod val="60000"/>
                        <a:lumOff val="40000"/>
                      </a:srgbClr>
                    </a:gs>
                  </a:gsLst>
                  <a:lin ang="5400000" scaled="1"/>
                </a:gradFill>
                <a:effectLst/>
                <a:uLnTx/>
                <a:uFillTx/>
                <a:latin typeface="Segoe UI Light"/>
                <a:ea typeface="+mn-ea"/>
                <a:cs typeface="+mn-cs"/>
              </a:rPr>
              <a:t>Rebuild</a:t>
            </a:r>
          </a:p>
        </p:txBody>
      </p:sp>
      <p:sp>
        <p:nvSpPr>
          <p:cNvPr id="24" name="tool">
            <a:extLst>
              <a:ext uri="{FF2B5EF4-FFF2-40B4-BE49-F238E27FC236}">
                <a16:creationId xmlns:a16="http://schemas.microsoft.com/office/drawing/2014/main" id="{F66140E3-54F6-4305-8785-E03882B90470}"/>
              </a:ext>
            </a:extLst>
          </p:cNvPr>
          <p:cNvSpPr>
            <a:spLocks noChangeAspect="1" noEditPoints="1"/>
          </p:cNvSpPr>
          <p:nvPr/>
        </p:nvSpPr>
        <p:spPr bwMode="auto">
          <a:xfrm>
            <a:off x="515613" y="5649423"/>
            <a:ext cx="266154" cy="374904"/>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lumMod val="60000"/>
                <a:lumOff val="4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5" name="Freeform 96">
            <a:extLst>
              <a:ext uri="{FF2B5EF4-FFF2-40B4-BE49-F238E27FC236}">
                <a16:creationId xmlns:a16="http://schemas.microsoft.com/office/drawing/2014/main" id="{A74E3AB9-B8E7-41D5-8292-008947F52E85}"/>
              </a:ext>
            </a:extLst>
          </p:cNvPr>
          <p:cNvSpPr>
            <a:spLocks noChangeAspect="1" noEditPoints="1"/>
          </p:cNvSpPr>
          <p:nvPr/>
        </p:nvSpPr>
        <p:spPr bwMode="auto">
          <a:xfrm>
            <a:off x="445106" y="4563629"/>
            <a:ext cx="407168" cy="374904"/>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6" name="network_3">
            <a:extLst>
              <a:ext uri="{FF2B5EF4-FFF2-40B4-BE49-F238E27FC236}">
                <a16:creationId xmlns:a16="http://schemas.microsoft.com/office/drawing/2014/main" id="{608338E1-614F-465E-B580-9F5930D89AEE}"/>
              </a:ext>
            </a:extLst>
          </p:cNvPr>
          <p:cNvSpPr>
            <a:spLocks noChangeAspect="1" noEditPoints="1"/>
          </p:cNvSpPr>
          <p:nvPr/>
        </p:nvSpPr>
        <p:spPr bwMode="auto">
          <a:xfrm>
            <a:off x="468054" y="2392041"/>
            <a:ext cx="361273" cy="37490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 name="Rectangle 27">
            <a:extLst>
              <a:ext uri="{FF2B5EF4-FFF2-40B4-BE49-F238E27FC236}">
                <a16:creationId xmlns:a16="http://schemas.microsoft.com/office/drawing/2014/main" id="{2A34B4CB-59EA-46CF-AA8A-62A154CB620B}"/>
              </a:ext>
            </a:extLst>
          </p:cNvPr>
          <p:cNvSpPr/>
          <p:nvPr/>
        </p:nvSpPr>
        <p:spPr>
          <a:xfrm>
            <a:off x="274638" y="3223767"/>
            <a:ext cx="2485744"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Refactor</a:t>
            </a:r>
          </a:p>
        </p:txBody>
      </p:sp>
      <p:sp>
        <p:nvSpPr>
          <p:cNvPr id="29" name="PageEdit_EFB8">
            <a:extLst>
              <a:ext uri="{FF2B5EF4-FFF2-40B4-BE49-F238E27FC236}">
                <a16:creationId xmlns:a16="http://schemas.microsoft.com/office/drawing/2014/main" id="{452CA1F0-CE12-47C7-88A9-AD5DDC63F75D}"/>
              </a:ext>
            </a:extLst>
          </p:cNvPr>
          <p:cNvSpPr>
            <a:spLocks noChangeAspect="1" noEditPoints="1"/>
          </p:cNvSpPr>
          <p:nvPr/>
        </p:nvSpPr>
        <p:spPr bwMode="auto">
          <a:xfrm>
            <a:off x="472880" y="3477835"/>
            <a:ext cx="351620" cy="37490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83" name="Group 82">
            <a:extLst>
              <a:ext uri="{FF2B5EF4-FFF2-40B4-BE49-F238E27FC236}">
                <a16:creationId xmlns:a16="http://schemas.microsoft.com/office/drawing/2014/main" id="{2CF219BA-6FD2-42D2-8B39-B7113847D464}"/>
              </a:ext>
            </a:extLst>
          </p:cNvPr>
          <p:cNvGrpSpPr/>
          <p:nvPr/>
        </p:nvGrpSpPr>
        <p:grpSpPr>
          <a:xfrm>
            <a:off x="7443713" y="2446967"/>
            <a:ext cx="4651520" cy="2948388"/>
            <a:chOff x="7081678" y="1425610"/>
            <a:chExt cx="4651520" cy="2948388"/>
          </a:xfrm>
        </p:grpSpPr>
        <p:pic>
          <p:nvPicPr>
            <p:cNvPr id="84" name="Picture 6" descr="Image result for cloud texture">
              <a:extLst>
                <a:ext uri="{FF2B5EF4-FFF2-40B4-BE49-F238E27FC236}">
                  <a16:creationId xmlns:a16="http://schemas.microsoft.com/office/drawing/2014/main" id="{1873BDA4-792C-4638-B0D1-A0D7A47C38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912"/>
            <a:stretch/>
          </p:blipFill>
          <p:spPr bwMode="auto">
            <a:xfrm>
              <a:off x="10062696" y="1958543"/>
              <a:ext cx="1670502" cy="2283257"/>
            </a:xfrm>
            <a:prstGeom prst="rect">
              <a:avLst/>
            </a:prstGeom>
            <a:extLst>
              <a:ext uri="{909E8E84-426E-40DD-AFC4-6F175D3DCCD1}">
                <a14:hiddenFill xmlns:a14="http://schemas.microsoft.com/office/drawing/2010/main">
                  <a:solidFill>
                    <a:srgbClr val="FFFFFF"/>
                  </a:solidFill>
                </a14:hiddenFill>
              </a:ext>
            </a:extLst>
          </p:spPr>
        </p:pic>
        <p:sp>
          <p:nvSpPr>
            <p:cNvPr id="87" name="TextBox 86">
              <a:extLst>
                <a:ext uri="{FF2B5EF4-FFF2-40B4-BE49-F238E27FC236}">
                  <a16:creationId xmlns:a16="http://schemas.microsoft.com/office/drawing/2014/main" id="{06CD1999-1051-4966-B937-8075E92B5201}"/>
                </a:ext>
              </a:extLst>
            </p:cNvPr>
            <p:cNvSpPr txBox="1"/>
            <p:nvPr/>
          </p:nvSpPr>
          <p:spPr>
            <a:xfrm>
              <a:off x="10395181" y="1425610"/>
              <a:ext cx="100553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a:t>
              </a:r>
            </a:p>
          </p:txBody>
        </p:sp>
        <p:sp>
          <p:nvSpPr>
            <p:cNvPr id="88" name="TextBox 87">
              <a:extLst>
                <a:ext uri="{FF2B5EF4-FFF2-40B4-BE49-F238E27FC236}">
                  <a16:creationId xmlns:a16="http://schemas.microsoft.com/office/drawing/2014/main" id="{8EB8A2D8-6A07-483D-B807-7F39C59AB55D}"/>
                </a:ext>
              </a:extLst>
            </p:cNvPr>
            <p:cNvSpPr txBox="1"/>
            <p:nvPr/>
          </p:nvSpPr>
          <p:spPr>
            <a:xfrm>
              <a:off x="7081678" y="1439829"/>
              <a:ext cx="1782989"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On-premises</a:t>
              </a:r>
            </a:p>
          </p:txBody>
        </p:sp>
        <p:sp>
          <p:nvSpPr>
            <p:cNvPr id="89" name="Rectangle 88">
              <a:extLst>
                <a:ext uri="{FF2B5EF4-FFF2-40B4-BE49-F238E27FC236}">
                  <a16:creationId xmlns:a16="http://schemas.microsoft.com/office/drawing/2014/main" id="{A0717322-2838-4EF8-8833-CE1E07B59B64}"/>
                </a:ext>
              </a:extLst>
            </p:cNvPr>
            <p:cNvSpPr/>
            <p:nvPr/>
          </p:nvSpPr>
          <p:spPr bwMode="auto">
            <a:xfrm>
              <a:off x="7106688" y="1958543"/>
              <a:ext cx="1670501" cy="240041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0" name="Rectangle 89">
              <a:extLst>
                <a:ext uri="{FF2B5EF4-FFF2-40B4-BE49-F238E27FC236}">
                  <a16:creationId xmlns:a16="http://schemas.microsoft.com/office/drawing/2014/main" id="{D460411F-D8B7-4EBA-90F0-A8604AADAE6A}"/>
                </a:ext>
              </a:extLst>
            </p:cNvPr>
            <p:cNvSpPr/>
            <p:nvPr/>
          </p:nvSpPr>
          <p:spPr bwMode="auto">
            <a:xfrm>
              <a:off x="10062696" y="1958542"/>
              <a:ext cx="1670502" cy="2400412"/>
            </a:xfrm>
            <a:prstGeom prst="rect">
              <a:avLst/>
            </a:prstGeom>
            <a:solidFill>
              <a:schemeClr val="bg2">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5" name="Graphic 94">
              <a:extLst>
                <a:ext uri="{FF2B5EF4-FFF2-40B4-BE49-F238E27FC236}">
                  <a16:creationId xmlns:a16="http://schemas.microsoft.com/office/drawing/2014/main" id="{05A26D68-47AE-4E4A-8CC3-68B6887F393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15884" y="3337619"/>
              <a:ext cx="364126" cy="486151"/>
            </a:xfrm>
            <a:prstGeom prst="rect">
              <a:avLst/>
            </a:prstGeom>
          </p:spPr>
        </p:pic>
        <p:sp>
          <p:nvSpPr>
            <p:cNvPr id="96" name="TextBox 95">
              <a:extLst>
                <a:ext uri="{FF2B5EF4-FFF2-40B4-BE49-F238E27FC236}">
                  <a16:creationId xmlns:a16="http://schemas.microsoft.com/office/drawing/2014/main" id="{60AE5122-69B7-4CA6-98C4-92716BDBFC05}"/>
                </a:ext>
              </a:extLst>
            </p:cNvPr>
            <p:cNvSpPr txBox="1"/>
            <p:nvPr/>
          </p:nvSpPr>
          <p:spPr>
            <a:xfrm>
              <a:off x="10128732" y="3773834"/>
              <a:ext cx="1538429" cy="600164"/>
            </a:xfrm>
            <a:prstGeom prst="rect">
              <a:avLst/>
            </a:prstGeom>
            <a:noFill/>
          </p:spPr>
          <p:txBody>
            <a:bodyPr wrap="square" lIns="0" tIns="146304" rIns="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 SQL Database Managed Instance</a:t>
              </a:r>
            </a:p>
          </p:txBody>
        </p:sp>
        <p:sp>
          <p:nvSpPr>
            <p:cNvPr id="97" name="TextBox 96">
              <a:extLst>
                <a:ext uri="{FF2B5EF4-FFF2-40B4-BE49-F238E27FC236}">
                  <a16:creationId xmlns:a16="http://schemas.microsoft.com/office/drawing/2014/main" id="{E5E86B53-1B92-4440-83EC-D4D55FBC7C3C}"/>
                </a:ext>
              </a:extLst>
            </p:cNvPr>
            <p:cNvSpPr txBox="1"/>
            <p:nvPr/>
          </p:nvSpPr>
          <p:spPr>
            <a:xfrm>
              <a:off x="10198753" y="2640372"/>
              <a:ext cx="1398385" cy="461665"/>
            </a:xfrm>
            <a:prstGeom prst="rect">
              <a:avLst/>
            </a:prstGeom>
            <a:noFill/>
          </p:spPr>
          <p:txBody>
            <a:bodyPr wrap="square" lIns="0" tIns="146304" rIns="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 App Service</a:t>
              </a:r>
            </a:p>
          </p:txBody>
        </p:sp>
        <p:sp>
          <p:nvSpPr>
            <p:cNvPr id="110" name="Rectangle 109">
              <a:extLst>
                <a:ext uri="{FF2B5EF4-FFF2-40B4-BE49-F238E27FC236}">
                  <a16:creationId xmlns:a16="http://schemas.microsoft.com/office/drawing/2014/main" id="{E0F5D322-23FA-4A78-8565-7F8B95FD093F}"/>
                </a:ext>
              </a:extLst>
            </p:cNvPr>
            <p:cNvSpPr/>
            <p:nvPr/>
          </p:nvSpPr>
          <p:spPr>
            <a:xfrm>
              <a:off x="7263239" y="3934224"/>
              <a:ext cx="1371016" cy="424732"/>
            </a:xfrm>
            <a:prstGeom prst="rect">
              <a:avLst/>
            </a:prstGeom>
            <a:ln>
              <a:noFill/>
            </a:ln>
          </p:spPr>
          <p:txBody>
            <a:bodyPr wrap="none" lIns="0" rIns="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SQL Server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(on Windows Server)</a:t>
              </a:r>
            </a:p>
          </p:txBody>
        </p:sp>
        <p:sp>
          <p:nvSpPr>
            <p:cNvPr id="111" name="PageRight_E761">
              <a:extLst>
                <a:ext uri="{FF2B5EF4-FFF2-40B4-BE49-F238E27FC236}">
                  <a16:creationId xmlns:a16="http://schemas.microsoft.com/office/drawing/2014/main" id="{7E7071BB-0208-453F-91E1-48A8B4BA8561}"/>
                </a:ext>
              </a:extLst>
            </p:cNvPr>
            <p:cNvSpPr>
              <a:spLocks noChangeAspect="1" noEditPoints="1"/>
            </p:cNvSpPr>
            <p:nvPr/>
          </p:nvSpPr>
          <p:spPr bwMode="auto">
            <a:xfrm>
              <a:off x="9266910" y="2843082"/>
              <a:ext cx="355952" cy="356213"/>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bg2">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cxnSp>
          <p:nvCxnSpPr>
            <p:cNvPr id="112" name="Straight Connector 111">
              <a:extLst>
                <a:ext uri="{FF2B5EF4-FFF2-40B4-BE49-F238E27FC236}">
                  <a16:creationId xmlns:a16="http://schemas.microsoft.com/office/drawing/2014/main" id="{9108492C-E4DD-47BC-8556-6A80EF2F057B}"/>
                </a:ext>
              </a:extLst>
            </p:cNvPr>
            <p:cNvCxnSpPr>
              <a:cxnSpLocks/>
            </p:cNvCxnSpPr>
            <p:nvPr/>
          </p:nvCxnSpPr>
          <p:spPr>
            <a:xfrm>
              <a:off x="7122040" y="3073059"/>
              <a:ext cx="1639796" cy="0"/>
            </a:xfrm>
            <a:prstGeom prst="line">
              <a:avLst/>
            </a:prstGeom>
            <a:ln w="25400" cap="rnd">
              <a:solidFill>
                <a:schemeClr val="tx1">
                  <a:alpha val="3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7AB6FD4F-2E11-4BD4-B8B8-1C951930CBCF}"/>
                </a:ext>
              </a:extLst>
            </p:cNvPr>
            <p:cNvCxnSpPr>
              <a:cxnSpLocks/>
            </p:cNvCxnSpPr>
            <p:nvPr/>
          </p:nvCxnSpPr>
          <p:spPr>
            <a:xfrm>
              <a:off x="10078049" y="3080341"/>
              <a:ext cx="1639796" cy="0"/>
            </a:xfrm>
            <a:prstGeom prst="line">
              <a:avLst/>
            </a:prstGeom>
            <a:ln w="25400" cap="rnd">
              <a:solidFill>
                <a:schemeClr val="tx1">
                  <a:alpha val="3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116" name="Graphic 115">
              <a:extLst>
                <a:ext uri="{FF2B5EF4-FFF2-40B4-BE49-F238E27FC236}">
                  <a16:creationId xmlns:a16="http://schemas.microsoft.com/office/drawing/2014/main" id="{A48A77DF-ED08-49A1-BD55-D4BB7BD341C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02513" y="3401068"/>
              <a:ext cx="370660" cy="485413"/>
            </a:xfrm>
            <a:prstGeom prst="rect">
              <a:avLst/>
            </a:prstGeom>
          </p:spPr>
        </p:pic>
      </p:grpSp>
      <p:sp>
        <p:nvSpPr>
          <p:cNvPr id="122" name="TextBox 121">
            <a:extLst>
              <a:ext uri="{FF2B5EF4-FFF2-40B4-BE49-F238E27FC236}">
                <a16:creationId xmlns:a16="http://schemas.microsoft.com/office/drawing/2014/main" id="{A1315D23-5069-492C-B3F1-4AB5D9E34488}"/>
              </a:ext>
            </a:extLst>
          </p:cNvPr>
          <p:cNvSpPr txBox="1"/>
          <p:nvPr/>
        </p:nvSpPr>
        <p:spPr>
          <a:xfrm>
            <a:off x="10726177" y="2858644"/>
            <a:ext cx="1156973" cy="461665"/>
          </a:xfrm>
          <a:prstGeom prst="rect">
            <a:avLst/>
          </a:prstGeom>
          <a:noFill/>
        </p:spPr>
        <p:txBody>
          <a:bodyPr wrap="square" lIns="0" tIns="146304" rIns="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sp>
        <p:nvSpPr>
          <p:cNvPr id="124" name="TextBox 123">
            <a:extLst>
              <a:ext uri="{FF2B5EF4-FFF2-40B4-BE49-F238E27FC236}">
                <a16:creationId xmlns:a16="http://schemas.microsoft.com/office/drawing/2014/main" id="{B1F5C57C-3707-446A-9CCE-D4B2CE7D3D06}"/>
              </a:ext>
            </a:extLst>
          </p:cNvPr>
          <p:cNvSpPr txBox="1"/>
          <p:nvPr/>
        </p:nvSpPr>
        <p:spPr>
          <a:xfrm>
            <a:off x="10716368" y="3966530"/>
            <a:ext cx="1156973" cy="461665"/>
          </a:xfrm>
          <a:prstGeom prst="rect">
            <a:avLst/>
          </a:prstGeom>
          <a:noFill/>
        </p:spPr>
        <p:txBody>
          <a:bodyPr wrap="square" lIns="0" tIns="146304" rIns="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126" name="TextBox 125">
            <a:extLst>
              <a:ext uri="{FF2B5EF4-FFF2-40B4-BE49-F238E27FC236}">
                <a16:creationId xmlns:a16="http://schemas.microsoft.com/office/drawing/2014/main" id="{EE21C6EF-59E5-4E0D-B539-5E128CADAE2C}"/>
              </a:ext>
            </a:extLst>
          </p:cNvPr>
          <p:cNvSpPr txBox="1"/>
          <p:nvPr/>
        </p:nvSpPr>
        <p:spPr>
          <a:xfrm>
            <a:off x="7684104" y="3973506"/>
            <a:ext cx="1156973" cy="461665"/>
          </a:xfrm>
          <a:prstGeom prst="rect">
            <a:avLst/>
          </a:prstGeom>
          <a:noFill/>
        </p:spPr>
        <p:txBody>
          <a:bodyPr wrap="square" lIns="0" tIns="146304" rIns="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127" name="TextBox 126">
            <a:extLst>
              <a:ext uri="{FF2B5EF4-FFF2-40B4-BE49-F238E27FC236}">
                <a16:creationId xmlns:a16="http://schemas.microsoft.com/office/drawing/2014/main" id="{DAA95044-30B3-4DEA-B876-01FD85AF2416}"/>
              </a:ext>
            </a:extLst>
          </p:cNvPr>
          <p:cNvSpPr txBox="1"/>
          <p:nvPr/>
        </p:nvSpPr>
        <p:spPr>
          <a:xfrm>
            <a:off x="7760365" y="2880428"/>
            <a:ext cx="1156973" cy="461665"/>
          </a:xfrm>
          <a:prstGeom prst="rect">
            <a:avLst/>
          </a:prstGeom>
          <a:noFill/>
        </p:spPr>
        <p:txBody>
          <a:bodyPr wrap="square" lIns="0" tIns="146304" rIns="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pic>
        <p:nvPicPr>
          <p:cNvPr id="128" name="Graphic 127">
            <a:extLst>
              <a:ext uri="{FF2B5EF4-FFF2-40B4-BE49-F238E27FC236}">
                <a16:creationId xmlns:a16="http://schemas.microsoft.com/office/drawing/2014/main" id="{7DF9AB1D-173D-4CF6-BF86-7D989B98CAE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15181" y="4607547"/>
            <a:ext cx="259424" cy="264474"/>
          </a:xfrm>
          <a:prstGeom prst="rect">
            <a:avLst/>
          </a:prstGeom>
        </p:spPr>
      </p:pic>
      <p:pic>
        <p:nvPicPr>
          <p:cNvPr id="133" name="Graphic 132">
            <a:extLst>
              <a:ext uri="{FF2B5EF4-FFF2-40B4-BE49-F238E27FC236}">
                <a16:creationId xmlns:a16="http://schemas.microsoft.com/office/drawing/2014/main" id="{1A5E564A-4C27-408A-BCAA-AB5AD4FADCB9}"/>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077919" y="3308687"/>
            <a:ext cx="379350" cy="378618"/>
          </a:xfrm>
          <a:prstGeom prst="rect">
            <a:avLst/>
          </a:prstGeom>
        </p:spPr>
      </p:pic>
      <p:sp>
        <p:nvSpPr>
          <p:cNvPr id="44" name="Rectangle 43">
            <a:extLst>
              <a:ext uri="{FF2B5EF4-FFF2-40B4-BE49-F238E27FC236}">
                <a16:creationId xmlns:a16="http://schemas.microsoft.com/office/drawing/2014/main" id="{54758090-75F1-4F5B-B7DA-87944C9B0AC1}"/>
              </a:ext>
            </a:extLst>
          </p:cNvPr>
          <p:cNvSpPr/>
          <p:nvPr/>
        </p:nvSpPr>
        <p:spPr>
          <a:xfrm>
            <a:off x="8513267" y="1714197"/>
            <a:ext cx="2599525" cy="667875"/>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sng" strike="noStrike" kern="1200" cap="none" spc="0" normalizeH="0" baseline="0" noProof="0">
                <a:ln>
                  <a:noFill/>
                </a:ln>
                <a:gradFill>
                  <a:gsLst>
                    <a:gs pos="2917">
                      <a:srgbClr val="002050"/>
                    </a:gs>
                    <a:gs pos="30000">
                      <a:srgbClr val="002050"/>
                    </a:gs>
                  </a:gsLst>
                  <a:lin ang="5400000" scaled="0"/>
                </a:gradFill>
                <a:effectLst/>
                <a:uLnTx/>
                <a:uFillTx/>
                <a:latin typeface="Segoe UI Semibold" panose="020B0702040204020203" pitchFamily="34" charset="0"/>
                <a:ea typeface="+mn-ea"/>
                <a:cs typeface="Segoe UI Semibold" panose="020B0702040204020203" pitchFamily="34" charset="0"/>
              </a:rPr>
              <a:t>Sample illustration</a:t>
            </a:r>
            <a:r>
              <a:rPr kumimoji="0" lang="en-US" sz="1800" b="0" i="0" u="none" strike="noStrike" kern="1200" cap="none" spc="0" normalizeH="0" baseline="0" noProof="0">
                <a:ln>
                  <a:noFill/>
                </a:ln>
                <a:gradFill>
                  <a:gsLst>
                    <a:gs pos="2917">
                      <a:srgbClr val="002050"/>
                    </a:gs>
                    <a:gs pos="30000">
                      <a:srgbClr val="002050"/>
                    </a:gs>
                  </a:gsLst>
                  <a:lin ang="5400000" scaled="0"/>
                </a:gradFill>
                <a:effectLst/>
                <a:uLnTx/>
                <a:uFillTx/>
                <a:latin typeface="Segoe UI Semibold" panose="020B0702040204020203" pitchFamily="34" charset="0"/>
                <a:ea typeface="+mn-ea"/>
                <a:cs typeface="Segoe UI Semibold" panose="020B0702040204020203" pitchFamily="34" charset="0"/>
              </a:rPr>
              <a:t> </a:t>
            </a:r>
          </a:p>
        </p:txBody>
      </p:sp>
      <p:pic>
        <p:nvPicPr>
          <p:cNvPr id="36" name="Graphic 35">
            <a:extLst>
              <a:ext uri="{FF2B5EF4-FFF2-40B4-BE49-F238E27FC236}">
                <a16:creationId xmlns:a16="http://schemas.microsoft.com/office/drawing/2014/main" id="{FB66D1D7-092C-4EE1-A47E-E9235338B33D}"/>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878686" y="3343811"/>
            <a:ext cx="352787" cy="381679"/>
          </a:xfrm>
          <a:prstGeom prst="rect">
            <a:avLst/>
          </a:prstGeom>
        </p:spPr>
      </p:pic>
      <p:pic>
        <p:nvPicPr>
          <p:cNvPr id="37" name="Graphic 36">
            <a:extLst>
              <a:ext uri="{FF2B5EF4-FFF2-40B4-BE49-F238E27FC236}">
                <a16:creationId xmlns:a16="http://schemas.microsoft.com/office/drawing/2014/main" id="{CAB936BC-6CFB-4495-AA88-D16F1852760E}"/>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240688" y="3373193"/>
            <a:ext cx="352787" cy="322175"/>
          </a:xfrm>
          <a:prstGeom prst="rect">
            <a:avLst/>
          </a:prstGeom>
        </p:spPr>
      </p:pic>
      <p:sp>
        <p:nvSpPr>
          <p:cNvPr id="35" name="TextBox 34">
            <a:extLst>
              <a:ext uri="{FF2B5EF4-FFF2-40B4-BE49-F238E27FC236}">
                <a16:creationId xmlns:a16="http://schemas.microsoft.com/office/drawing/2014/main" id="{57D6D2EA-43B6-476A-B9B0-6F0AF815AD37}"/>
              </a:ext>
            </a:extLst>
          </p:cNvPr>
          <p:cNvSpPr txBox="1"/>
          <p:nvPr/>
        </p:nvSpPr>
        <p:spPr>
          <a:xfrm>
            <a:off x="7587806" y="3659113"/>
            <a:ext cx="1398385" cy="461665"/>
          </a:xfrm>
          <a:prstGeom prst="rect">
            <a:avLst/>
          </a:prstGeom>
          <a:noFill/>
        </p:spPr>
        <p:txBody>
          <a:bodyPr wrap="square" lIns="0" tIns="146304" rIns="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Web application</a:t>
            </a:r>
          </a:p>
        </p:txBody>
      </p:sp>
    </p:spTree>
    <p:extLst>
      <p:ext uri="{BB962C8B-B14F-4D97-AF65-F5344CB8AC3E}">
        <p14:creationId xmlns:p14="http://schemas.microsoft.com/office/powerpoint/2010/main" val="2922267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3"/>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22"/>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24"/>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2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27"/>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2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33"/>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44"/>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6"/>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7"/>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22" grpId="0"/>
      <p:bldP spid="124" grpId="0"/>
      <p:bldP spid="126" grpId="0"/>
      <p:bldP spid="127" grpId="0"/>
      <p:bldP spid="44" grpId="0"/>
      <p:bldP spid="3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F6CA-44F9-4996-B5D1-2A9A1BFB90CD}"/>
              </a:ext>
            </a:extLst>
          </p:cNvPr>
          <p:cNvSpPr>
            <a:spLocks noGrp="1"/>
          </p:cNvSpPr>
          <p:nvPr>
            <p:ph type="title"/>
          </p:nvPr>
        </p:nvSpPr>
        <p:spPr/>
        <p:txBody>
          <a:bodyPr/>
          <a:lstStyle/>
          <a:p>
            <a:r>
              <a:rPr lang="en-US"/>
              <a:t>Migration strategies: Rearchitect application </a:t>
            </a:r>
          </a:p>
        </p:txBody>
      </p:sp>
      <p:sp>
        <p:nvSpPr>
          <p:cNvPr id="20" name="TextBox 19">
            <a:extLst>
              <a:ext uri="{FF2B5EF4-FFF2-40B4-BE49-F238E27FC236}">
                <a16:creationId xmlns:a16="http://schemas.microsoft.com/office/drawing/2014/main" id="{30766152-2F98-41D9-A7F8-E1F9AD49A325}"/>
              </a:ext>
            </a:extLst>
          </p:cNvPr>
          <p:cNvSpPr txBox="1"/>
          <p:nvPr/>
        </p:nvSpPr>
        <p:spPr>
          <a:xfrm>
            <a:off x="2965297" y="1721541"/>
            <a:ext cx="4567553" cy="5349157"/>
          </a:xfrm>
          <a:prstGeom prst="rect">
            <a:avLst/>
          </a:prstGeom>
          <a:noFill/>
        </p:spPr>
        <p:txBody>
          <a:bodyPr wrap="square" lIns="0" tIns="0" rIns="0" bIns="146304"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002050"/>
                    </a:gs>
                    <a:gs pos="30000">
                      <a:srgbClr val="002050"/>
                    </a:gs>
                  </a:gsLst>
                  <a:lin ang="5400000" scaled="0"/>
                </a:gradFill>
                <a:effectLst/>
                <a:uLnTx/>
                <a:uFillTx/>
                <a:latin typeface="Segoe UI Semibold" panose="020B0702040204020203" pitchFamily="34" charset="0"/>
                <a:ea typeface="+mn-ea"/>
                <a:cs typeface="Segoe UI Semibold" panose="020B0702040204020203" pitchFamily="34" charset="0"/>
              </a:rPr>
              <a:t>What is 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Rearchitecting is to modify or extend the existing application’s architecture/ code base, and optimize it for cloud platform and better scalability.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002050"/>
                    </a:gs>
                    <a:gs pos="30000">
                      <a:srgbClr val="002050"/>
                    </a:gs>
                  </a:gsLst>
                  <a:lin ang="5400000" scaled="0"/>
                </a:gradFill>
                <a:effectLst/>
                <a:uLnTx/>
                <a:uFillTx/>
                <a:latin typeface="Segoe UI Semibold" panose="020B0702040204020203" pitchFamily="34" charset="0"/>
                <a:ea typeface="+mn-ea"/>
                <a:cs typeface="Segoe UI Semibold" panose="020B0702040204020203" pitchFamily="34" charset="0"/>
              </a:rPr>
              <a:t>When to use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Application needs major revision to incorporate new capabilities or to work more effectively on a cloud platform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Leverage existing application investments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Minimize the need to manage VMs in the cloud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Meet scalability requirements in a cost-effective way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Need multiple development teams to work autonomously on application components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Looking to drive business agility with continuous innovation (DevOps)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a:ln>
                <a:noFill/>
              </a:ln>
              <a:gradFill>
                <a:gsLst>
                  <a:gs pos="2917">
                    <a:srgbClr val="002050"/>
                  </a:gs>
                  <a:gs pos="30000">
                    <a:srgbClr val="002050"/>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002050"/>
                    </a:gs>
                    <a:gs pos="30000">
                      <a:srgbClr val="002050"/>
                    </a:gs>
                  </a:gsLst>
                  <a:lin ang="5400000" scaled="0"/>
                </a:gradFill>
                <a:effectLst/>
                <a:uLnTx/>
                <a:uFillTx/>
                <a:latin typeface="Segoe UI Semibold" panose="020B0702040204020203" pitchFamily="34" charset="0"/>
                <a:ea typeface="+mn-ea"/>
                <a:cs typeface="Segoe UI Semibold" panose="020B0702040204020203" pitchFamily="34" charset="0"/>
              </a:rPr>
              <a:t>Example</a:t>
            </a:r>
          </a:p>
          <a:p>
            <a:pPr marL="0" marR="0" lvl="0" indent="0" algn="l"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Decompose a monolithic application into microservices that work together and readily scale on Azure; rearchitect SQL Server to a fully managed Azure SQL Database. </a:t>
            </a:r>
          </a:p>
          <a:p>
            <a:pPr marL="0" marR="0" lvl="0" indent="0" algn="l" defTabSz="932472" rtl="0" eaLnBrk="1" fontAlgn="base" latinLnBrk="0" hangingPunct="1">
              <a:lnSpc>
                <a:spcPct val="90000"/>
              </a:lnSpc>
              <a:spcBef>
                <a:spcPct val="0"/>
              </a:spcBef>
              <a:spcAft>
                <a:spcPts val="600"/>
              </a:spcAft>
              <a:buClrTx/>
              <a:buSzTx/>
              <a:buFontTx/>
              <a:buNone/>
              <a:tabLst/>
              <a:defRPr/>
            </a:pPr>
            <a:endPar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21" name="Rectangle 20">
            <a:extLst>
              <a:ext uri="{FF2B5EF4-FFF2-40B4-BE49-F238E27FC236}">
                <a16:creationId xmlns:a16="http://schemas.microsoft.com/office/drawing/2014/main" id="{3D092333-D424-4348-AAD0-9ADD3C281A3B}"/>
              </a:ext>
            </a:extLst>
          </p:cNvPr>
          <p:cNvSpPr/>
          <p:nvPr/>
        </p:nvSpPr>
        <p:spPr>
          <a:xfrm>
            <a:off x="274638" y="2137973"/>
            <a:ext cx="2485744" cy="883040"/>
          </a:xfrm>
          <a:prstGeom prst="rect">
            <a:avLst/>
          </a:prstGeom>
          <a:noFill/>
          <a:ln w="25400">
            <a:solidFill>
              <a:schemeClr val="tx1">
                <a:lumMod val="40000"/>
                <a:lumOff val="6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353535">
                        <a:lumMod val="60000"/>
                        <a:lumOff val="40000"/>
                      </a:srgbClr>
                    </a:gs>
                    <a:gs pos="100000">
                      <a:srgbClr val="353535">
                        <a:lumMod val="60000"/>
                        <a:lumOff val="40000"/>
                      </a:srgbClr>
                    </a:gs>
                  </a:gsLst>
                  <a:lin ang="5400000" scaled="1"/>
                </a:gradFill>
                <a:effectLst/>
                <a:uLnTx/>
                <a:uFillTx/>
                <a:latin typeface="Segoe UI Light"/>
                <a:ea typeface="+mn-ea"/>
                <a:cs typeface="+mn-cs"/>
              </a:rPr>
              <a:t>Rehost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353535">
                        <a:lumMod val="60000"/>
                        <a:lumOff val="40000"/>
                      </a:srgbClr>
                    </a:gs>
                    <a:gs pos="100000">
                      <a:srgbClr val="353535">
                        <a:lumMod val="60000"/>
                        <a:lumOff val="40000"/>
                      </a:srgbClr>
                    </a:gs>
                  </a:gsLst>
                  <a:lin ang="5400000" scaled="1"/>
                </a:gradFill>
                <a:effectLst/>
                <a:uLnTx/>
                <a:uFillTx/>
                <a:latin typeface="Segoe UI Light"/>
                <a:ea typeface="+mn-ea"/>
                <a:cs typeface="+mn-cs"/>
              </a:rPr>
              <a:t>(lift and shift)</a:t>
            </a:r>
          </a:p>
        </p:txBody>
      </p:sp>
      <p:sp>
        <p:nvSpPr>
          <p:cNvPr id="22" name="Rectangle 21">
            <a:extLst>
              <a:ext uri="{FF2B5EF4-FFF2-40B4-BE49-F238E27FC236}">
                <a16:creationId xmlns:a16="http://schemas.microsoft.com/office/drawing/2014/main" id="{8E381488-3AD3-4CF9-B3E7-8DC8D5D3675B}"/>
              </a:ext>
            </a:extLst>
          </p:cNvPr>
          <p:cNvSpPr/>
          <p:nvPr/>
        </p:nvSpPr>
        <p:spPr>
          <a:xfrm>
            <a:off x="274638" y="3223767"/>
            <a:ext cx="2485744" cy="883040"/>
          </a:xfrm>
          <a:prstGeom prst="rect">
            <a:avLst/>
          </a:prstGeom>
          <a:noFill/>
          <a:ln w="25400">
            <a:solidFill>
              <a:schemeClr val="tx1">
                <a:lumMod val="40000"/>
                <a:lumOff val="6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353535">
                        <a:lumMod val="60000"/>
                        <a:lumOff val="40000"/>
                      </a:srgbClr>
                    </a:gs>
                    <a:gs pos="100000">
                      <a:srgbClr val="353535">
                        <a:lumMod val="60000"/>
                        <a:lumOff val="40000"/>
                      </a:srgbClr>
                    </a:gs>
                  </a:gsLst>
                  <a:lin ang="5400000" scaled="1"/>
                </a:gradFill>
                <a:effectLst/>
                <a:uLnTx/>
                <a:uFillTx/>
                <a:latin typeface="Segoe UI Light"/>
                <a:ea typeface="+mn-ea"/>
                <a:cs typeface="+mn-cs"/>
              </a:rPr>
              <a:t>Refactor</a:t>
            </a:r>
          </a:p>
        </p:txBody>
      </p:sp>
      <p:sp>
        <p:nvSpPr>
          <p:cNvPr id="24" name="Rectangle 23">
            <a:extLst>
              <a:ext uri="{FF2B5EF4-FFF2-40B4-BE49-F238E27FC236}">
                <a16:creationId xmlns:a16="http://schemas.microsoft.com/office/drawing/2014/main" id="{D7A5EEA6-C3AB-44ED-B9E0-2A131BA16A86}"/>
              </a:ext>
            </a:extLst>
          </p:cNvPr>
          <p:cNvSpPr/>
          <p:nvPr/>
        </p:nvSpPr>
        <p:spPr>
          <a:xfrm>
            <a:off x="274638" y="5395355"/>
            <a:ext cx="2485744" cy="883040"/>
          </a:xfrm>
          <a:prstGeom prst="rect">
            <a:avLst/>
          </a:prstGeom>
          <a:noFill/>
          <a:ln w="25400">
            <a:solidFill>
              <a:schemeClr val="tx1">
                <a:lumMod val="40000"/>
                <a:lumOff val="6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353535">
                        <a:lumMod val="60000"/>
                        <a:lumOff val="40000"/>
                      </a:srgbClr>
                    </a:gs>
                    <a:gs pos="100000">
                      <a:srgbClr val="353535">
                        <a:lumMod val="60000"/>
                        <a:lumOff val="40000"/>
                      </a:srgbClr>
                    </a:gs>
                  </a:gsLst>
                  <a:lin ang="5400000" scaled="1"/>
                </a:gradFill>
                <a:effectLst/>
                <a:uLnTx/>
                <a:uFillTx/>
                <a:latin typeface="Segoe UI Light"/>
                <a:ea typeface="+mn-ea"/>
                <a:cs typeface="+mn-cs"/>
              </a:rPr>
              <a:t>Rebuild</a:t>
            </a:r>
          </a:p>
        </p:txBody>
      </p:sp>
      <p:sp>
        <p:nvSpPr>
          <p:cNvPr id="25" name="tool">
            <a:extLst>
              <a:ext uri="{FF2B5EF4-FFF2-40B4-BE49-F238E27FC236}">
                <a16:creationId xmlns:a16="http://schemas.microsoft.com/office/drawing/2014/main" id="{C635E788-BB47-49DD-ADEB-C9A51062F0D8}"/>
              </a:ext>
            </a:extLst>
          </p:cNvPr>
          <p:cNvSpPr>
            <a:spLocks noChangeAspect="1" noEditPoints="1"/>
          </p:cNvSpPr>
          <p:nvPr/>
        </p:nvSpPr>
        <p:spPr bwMode="auto">
          <a:xfrm>
            <a:off x="515613" y="5649423"/>
            <a:ext cx="266154" cy="374904"/>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lumMod val="60000"/>
                <a:lumOff val="4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7" name="network_3">
            <a:extLst>
              <a:ext uri="{FF2B5EF4-FFF2-40B4-BE49-F238E27FC236}">
                <a16:creationId xmlns:a16="http://schemas.microsoft.com/office/drawing/2014/main" id="{64FDC398-31F1-461B-BC46-0B640B8B5455}"/>
              </a:ext>
            </a:extLst>
          </p:cNvPr>
          <p:cNvSpPr>
            <a:spLocks noChangeAspect="1" noEditPoints="1"/>
          </p:cNvSpPr>
          <p:nvPr/>
        </p:nvSpPr>
        <p:spPr bwMode="auto">
          <a:xfrm>
            <a:off x="468054" y="2392041"/>
            <a:ext cx="361273" cy="37490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 name="PageEdit_EFB8">
            <a:extLst>
              <a:ext uri="{FF2B5EF4-FFF2-40B4-BE49-F238E27FC236}">
                <a16:creationId xmlns:a16="http://schemas.microsoft.com/office/drawing/2014/main" id="{7C886C11-FC81-4753-A29C-FB5006C84F44}"/>
              </a:ext>
            </a:extLst>
          </p:cNvPr>
          <p:cNvSpPr>
            <a:spLocks noChangeAspect="1" noEditPoints="1"/>
          </p:cNvSpPr>
          <p:nvPr/>
        </p:nvSpPr>
        <p:spPr bwMode="auto">
          <a:xfrm>
            <a:off x="472880" y="3477835"/>
            <a:ext cx="351620" cy="37490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 name="Rectangle 28">
            <a:extLst>
              <a:ext uri="{FF2B5EF4-FFF2-40B4-BE49-F238E27FC236}">
                <a16:creationId xmlns:a16="http://schemas.microsoft.com/office/drawing/2014/main" id="{78F1E6B6-FEFB-4AF8-818B-8EEAB00E9DFD}"/>
              </a:ext>
            </a:extLst>
          </p:cNvPr>
          <p:cNvSpPr/>
          <p:nvPr/>
        </p:nvSpPr>
        <p:spPr>
          <a:xfrm>
            <a:off x="274638" y="4309561"/>
            <a:ext cx="2485744"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Rearchitect</a:t>
            </a:r>
          </a:p>
        </p:txBody>
      </p:sp>
      <p:sp>
        <p:nvSpPr>
          <p:cNvPr id="30" name="Freeform 96">
            <a:extLst>
              <a:ext uri="{FF2B5EF4-FFF2-40B4-BE49-F238E27FC236}">
                <a16:creationId xmlns:a16="http://schemas.microsoft.com/office/drawing/2014/main" id="{E9AF5E28-25AB-4EDC-9EB5-757049613815}"/>
              </a:ext>
            </a:extLst>
          </p:cNvPr>
          <p:cNvSpPr>
            <a:spLocks noChangeAspect="1" noEditPoints="1"/>
          </p:cNvSpPr>
          <p:nvPr/>
        </p:nvSpPr>
        <p:spPr bwMode="auto">
          <a:xfrm>
            <a:off x="445106" y="4563629"/>
            <a:ext cx="407168" cy="374904"/>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nvGrpSpPr>
          <p:cNvPr id="160" name="Group 159">
            <a:extLst>
              <a:ext uri="{FF2B5EF4-FFF2-40B4-BE49-F238E27FC236}">
                <a16:creationId xmlns:a16="http://schemas.microsoft.com/office/drawing/2014/main" id="{F452C7F1-29D7-4FF7-8344-E5B5784F05D6}"/>
              </a:ext>
            </a:extLst>
          </p:cNvPr>
          <p:cNvGrpSpPr/>
          <p:nvPr/>
        </p:nvGrpSpPr>
        <p:grpSpPr>
          <a:xfrm>
            <a:off x="7443713" y="2446967"/>
            <a:ext cx="5104239" cy="3053947"/>
            <a:chOff x="7081678" y="1425610"/>
            <a:chExt cx="5104239" cy="3053947"/>
          </a:xfrm>
        </p:grpSpPr>
        <p:pic>
          <p:nvPicPr>
            <p:cNvPr id="165" name="Picture 6" descr="Image result for cloud texture">
              <a:extLst>
                <a:ext uri="{FF2B5EF4-FFF2-40B4-BE49-F238E27FC236}">
                  <a16:creationId xmlns:a16="http://schemas.microsoft.com/office/drawing/2014/main" id="{24503E83-4BF9-4539-BB1E-F323D4B509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912"/>
            <a:stretch/>
          </p:blipFill>
          <p:spPr bwMode="auto">
            <a:xfrm>
              <a:off x="10062696" y="1958543"/>
              <a:ext cx="1670502" cy="2283257"/>
            </a:xfrm>
            <a:prstGeom prst="rect">
              <a:avLst/>
            </a:prstGeom>
            <a:extLst>
              <a:ext uri="{909E8E84-426E-40DD-AFC4-6F175D3DCCD1}">
                <a14:hiddenFill xmlns:a14="http://schemas.microsoft.com/office/drawing/2010/main">
                  <a:solidFill>
                    <a:srgbClr val="FFFFFF"/>
                  </a:solidFill>
                </a14:hiddenFill>
              </a:ext>
            </a:extLst>
          </p:spPr>
        </p:pic>
        <p:sp>
          <p:nvSpPr>
            <p:cNvPr id="166" name="TextBox 165">
              <a:extLst>
                <a:ext uri="{FF2B5EF4-FFF2-40B4-BE49-F238E27FC236}">
                  <a16:creationId xmlns:a16="http://schemas.microsoft.com/office/drawing/2014/main" id="{BC4BF126-17B4-401A-9DBC-75B70DBA11D7}"/>
                </a:ext>
              </a:extLst>
            </p:cNvPr>
            <p:cNvSpPr txBox="1"/>
            <p:nvPr/>
          </p:nvSpPr>
          <p:spPr>
            <a:xfrm>
              <a:off x="10395181" y="1425610"/>
              <a:ext cx="100553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a:t>
              </a:r>
            </a:p>
          </p:txBody>
        </p:sp>
        <p:sp>
          <p:nvSpPr>
            <p:cNvPr id="170" name="TextBox 169">
              <a:extLst>
                <a:ext uri="{FF2B5EF4-FFF2-40B4-BE49-F238E27FC236}">
                  <a16:creationId xmlns:a16="http://schemas.microsoft.com/office/drawing/2014/main" id="{29160E63-98FC-441B-91B6-8C67CC47449B}"/>
                </a:ext>
              </a:extLst>
            </p:cNvPr>
            <p:cNvSpPr txBox="1"/>
            <p:nvPr/>
          </p:nvSpPr>
          <p:spPr>
            <a:xfrm>
              <a:off x="7081678" y="1439829"/>
              <a:ext cx="1782989"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On-premises</a:t>
              </a:r>
            </a:p>
          </p:txBody>
        </p:sp>
        <p:sp>
          <p:nvSpPr>
            <p:cNvPr id="176" name="Rectangle 175">
              <a:extLst>
                <a:ext uri="{FF2B5EF4-FFF2-40B4-BE49-F238E27FC236}">
                  <a16:creationId xmlns:a16="http://schemas.microsoft.com/office/drawing/2014/main" id="{A92A3E0C-05AE-4816-86EB-4EF153C69A87}"/>
                </a:ext>
              </a:extLst>
            </p:cNvPr>
            <p:cNvSpPr/>
            <p:nvPr/>
          </p:nvSpPr>
          <p:spPr bwMode="auto">
            <a:xfrm>
              <a:off x="7106688" y="1958543"/>
              <a:ext cx="1670501" cy="252101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7" name="Rectangle 176">
              <a:extLst>
                <a:ext uri="{FF2B5EF4-FFF2-40B4-BE49-F238E27FC236}">
                  <a16:creationId xmlns:a16="http://schemas.microsoft.com/office/drawing/2014/main" id="{30C8F1FF-1DB3-4744-8D7F-0E58970C58C3}"/>
                </a:ext>
              </a:extLst>
            </p:cNvPr>
            <p:cNvSpPr/>
            <p:nvPr/>
          </p:nvSpPr>
          <p:spPr bwMode="auto">
            <a:xfrm>
              <a:off x="10062696" y="1958542"/>
              <a:ext cx="1670502" cy="2521014"/>
            </a:xfrm>
            <a:prstGeom prst="rect">
              <a:avLst/>
            </a:prstGeom>
            <a:solidFill>
              <a:schemeClr val="bg2">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79" name="Graphic 178">
              <a:extLst>
                <a:ext uri="{FF2B5EF4-FFF2-40B4-BE49-F238E27FC236}">
                  <a16:creationId xmlns:a16="http://schemas.microsoft.com/office/drawing/2014/main" id="{99C38751-9AC1-48C3-ACF7-FBFCBAA46FB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50756" y="3456114"/>
              <a:ext cx="364126" cy="486151"/>
            </a:xfrm>
            <a:prstGeom prst="rect">
              <a:avLst/>
            </a:prstGeom>
          </p:spPr>
        </p:pic>
        <p:sp>
          <p:nvSpPr>
            <p:cNvPr id="180" name="TextBox 179">
              <a:extLst>
                <a:ext uri="{FF2B5EF4-FFF2-40B4-BE49-F238E27FC236}">
                  <a16:creationId xmlns:a16="http://schemas.microsoft.com/office/drawing/2014/main" id="{91D80A1D-0AB2-4217-A837-FA17B42F30EB}"/>
                </a:ext>
              </a:extLst>
            </p:cNvPr>
            <p:cNvSpPr txBox="1"/>
            <p:nvPr/>
          </p:nvSpPr>
          <p:spPr>
            <a:xfrm>
              <a:off x="10128732" y="3904461"/>
              <a:ext cx="1538429" cy="447815"/>
            </a:xfrm>
            <a:prstGeom prst="rect">
              <a:avLst/>
            </a:prstGeom>
            <a:noFill/>
          </p:spPr>
          <p:txBody>
            <a:bodyPr wrap="square" lIns="0" tIns="146304" rIns="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 SQL Database</a:t>
              </a:r>
            </a:p>
          </p:txBody>
        </p:sp>
        <p:sp>
          <p:nvSpPr>
            <p:cNvPr id="181" name="TextBox 180">
              <a:extLst>
                <a:ext uri="{FF2B5EF4-FFF2-40B4-BE49-F238E27FC236}">
                  <a16:creationId xmlns:a16="http://schemas.microsoft.com/office/drawing/2014/main" id="{102C4F00-93A8-427C-BCF9-0B4B1324DEAB}"/>
                </a:ext>
              </a:extLst>
            </p:cNvPr>
            <p:cNvSpPr txBox="1"/>
            <p:nvPr/>
          </p:nvSpPr>
          <p:spPr>
            <a:xfrm>
              <a:off x="9622862" y="2612582"/>
              <a:ext cx="2563055" cy="627864"/>
            </a:xfrm>
            <a:prstGeom prst="rect">
              <a:avLst/>
            </a:prstGeom>
            <a:noFill/>
          </p:spPr>
          <p:txBody>
            <a:bodyPr wrap="square" lIns="0" tIns="146304" rIns="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 Container Service </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(AKS)</a:t>
              </a:r>
            </a:p>
          </p:txBody>
        </p:sp>
        <p:sp>
          <p:nvSpPr>
            <p:cNvPr id="182" name="Rectangle 181">
              <a:extLst>
                <a:ext uri="{FF2B5EF4-FFF2-40B4-BE49-F238E27FC236}">
                  <a16:creationId xmlns:a16="http://schemas.microsoft.com/office/drawing/2014/main" id="{9046EAD7-3A21-464E-8CAE-29FA66E13379}"/>
                </a:ext>
              </a:extLst>
            </p:cNvPr>
            <p:cNvSpPr/>
            <p:nvPr/>
          </p:nvSpPr>
          <p:spPr>
            <a:xfrm>
              <a:off x="7263239" y="3934224"/>
              <a:ext cx="1371016" cy="424732"/>
            </a:xfrm>
            <a:prstGeom prst="rect">
              <a:avLst/>
            </a:prstGeom>
            <a:ln>
              <a:noFill/>
            </a:ln>
          </p:spPr>
          <p:txBody>
            <a:bodyPr wrap="none" lIns="0" rIns="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SQL Server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(on Windows Server)</a:t>
              </a:r>
            </a:p>
          </p:txBody>
        </p:sp>
        <p:sp>
          <p:nvSpPr>
            <p:cNvPr id="183" name="PageRight_E761">
              <a:extLst>
                <a:ext uri="{FF2B5EF4-FFF2-40B4-BE49-F238E27FC236}">
                  <a16:creationId xmlns:a16="http://schemas.microsoft.com/office/drawing/2014/main" id="{9DFD4B4C-D019-408D-BE10-ABFD494D2459}"/>
                </a:ext>
              </a:extLst>
            </p:cNvPr>
            <p:cNvSpPr>
              <a:spLocks noChangeAspect="1" noEditPoints="1"/>
            </p:cNvSpPr>
            <p:nvPr/>
          </p:nvSpPr>
          <p:spPr bwMode="auto">
            <a:xfrm>
              <a:off x="9266910" y="2843082"/>
              <a:ext cx="355952" cy="356213"/>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bg2">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cxnSp>
          <p:nvCxnSpPr>
            <p:cNvPr id="184" name="Straight Connector 183">
              <a:extLst>
                <a:ext uri="{FF2B5EF4-FFF2-40B4-BE49-F238E27FC236}">
                  <a16:creationId xmlns:a16="http://schemas.microsoft.com/office/drawing/2014/main" id="{6A00D2A8-798B-4625-B2BB-DE726EA5A4F8}"/>
                </a:ext>
              </a:extLst>
            </p:cNvPr>
            <p:cNvCxnSpPr>
              <a:cxnSpLocks/>
            </p:cNvCxnSpPr>
            <p:nvPr/>
          </p:nvCxnSpPr>
          <p:spPr>
            <a:xfrm>
              <a:off x="7122040" y="3089707"/>
              <a:ext cx="1639796" cy="0"/>
            </a:xfrm>
            <a:prstGeom prst="line">
              <a:avLst/>
            </a:prstGeom>
            <a:ln w="25400" cap="rnd">
              <a:solidFill>
                <a:schemeClr val="tx1">
                  <a:alpha val="3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7B5F9FBD-7E89-4881-AEA4-22C12A23E3BF}"/>
                </a:ext>
              </a:extLst>
            </p:cNvPr>
            <p:cNvCxnSpPr>
              <a:cxnSpLocks/>
            </p:cNvCxnSpPr>
            <p:nvPr/>
          </p:nvCxnSpPr>
          <p:spPr>
            <a:xfrm>
              <a:off x="10027365" y="3114478"/>
              <a:ext cx="1639796" cy="0"/>
            </a:xfrm>
            <a:prstGeom prst="line">
              <a:avLst/>
            </a:prstGeom>
            <a:ln w="25400" cap="rnd">
              <a:solidFill>
                <a:schemeClr val="tx1">
                  <a:alpha val="3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186" name="Graphic 185">
              <a:extLst>
                <a:ext uri="{FF2B5EF4-FFF2-40B4-BE49-F238E27FC236}">
                  <a16:creationId xmlns:a16="http://schemas.microsoft.com/office/drawing/2014/main" id="{9DF1D7FE-7135-4CCB-8DC2-1ACE33D7F86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02513" y="3401068"/>
              <a:ext cx="370660" cy="485413"/>
            </a:xfrm>
            <a:prstGeom prst="rect">
              <a:avLst/>
            </a:prstGeom>
          </p:spPr>
        </p:pic>
      </p:grpSp>
      <p:sp>
        <p:nvSpPr>
          <p:cNvPr id="188" name="TextBox 187">
            <a:extLst>
              <a:ext uri="{FF2B5EF4-FFF2-40B4-BE49-F238E27FC236}">
                <a16:creationId xmlns:a16="http://schemas.microsoft.com/office/drawing/2014/main" id="{B44F740D-25C4-4536-9089-56B6D5E3A3D9}"/>
              </a:ext>
            </a:extLst>
          </p:cNvPr>
          <p:cNvSpPr txBox="1"/>
          <p:nvPr/>
        </p:nvSpPr>
        <p:spPr>
          <a:xfrm>
            <a:off x="10726177" y="2858644"/>
            <a:ext cx="1156973" cy="461665"/>
          </a:xfrm>
          <a:prstGeom prst="rect">
            <a:avLst/>
          </a:prstGeom>
          <a:noFill/>
        </p:spPr>
        <p:txBody>
          <a:bodyPr wrap="square" lIns="0" tIns="146304" rIns="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sp>
        <p:nvSpPr>
          <p:cNvPr id="189" name="TextBox 188">
            <a:extLst>
              <a:ext uri="{FF2B5EF4-FFF2-40B4-BE49-F238E27FC236}">
                <a16:creationId xmlns:a16="http://schemas.microsoft.com/office/drawing/2014/main" id="{D45B317F-C698-442B-9FF6-97E8415DD78F}"/>
              </a:ext>
            </a:extLst>
          </p:cNvPr>
          <p:cNvSpPr txBox="1"/>
          <p:nvPr/>
        </p:nvSpPr>
        <p:spPr>
          <a:xfrm>
            <a:off x="10716368" y="4039100"/>
            <a:ext cx="1156973" cy="461665"/>
          </a:xfrm>
          <a:prstGeom prst="rect">
            <a:avLst/>
          </a:prstGeom>
          <a:noFill/>
        </p:spPr>
        <p:txBody>
          <a:bodyPr wrap="square" lIns="0" tIns="146304" rIns="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190" name="TextBox 189">
            <a:extLst>
              <a:ext uri="{FF2B5EF4-FFF2-40B4-BE49-F238E27FC236}">
                <a16:creationId xmlns:a16="http://schemas.microsoft.com/office/drawing/2014/main" id="{D4CDDF9C-1288-4D7C-AFCF-9A43A35B2BA5}"/>
              </a:ext>
            </a:extLst>
          </p:cNvPr>
          <p:cNvSpPr txBox="1"/>
          <p:nvPr/>
        </p:nvSpPr>
        <p:spPr>
          <a:xfrm>
            <a:off x="7696452" y="4047486"/>
            <a:ext cx="1156973" cy="461665"/>
          </a:xfrm>
          <a:prstGeom prst="rect">
            <a:avLst/>
          </a:prstGeom>
          <a:noFill/>
        </p:spPr>
        <p:txBody>
          <a:bodyPr wrap="square" lIns="0" tIns="146304" rIns="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191" name="TextBox 190">
            <a:extLst>
              <a:ext uri="{FF2B5EF4-FFF2-40B4-BE49-F238E27FC236}">
                <a16:creationId xmlns:a16="http://schemas.microsoft.com/office/drawing/2014/main" id="{F0E982B4-9710-4859-B608-CF82C618A228}"/>
              </a:ext>
            </a:extLst>
          </p:cNvPr>
          <p:cNvSpPr txBox="1"/>
          <p:nvPr/>
        </p:nvSpPr>
        <p:spPr>
          <a:xfrm>
            <a:off x="7688706" y="2877649"/>
            <a:ext cx="1156973" cy="461665"/>
          </a:xfrm>
          <a:prstGeom prst="rect">
            <a:avLst/>
          </a:prstGeom>
          <a:noFill/>
        </p:spPr>
        <p:txBody>
          <a:bodyPr wrap="square" lIns="0" tIns="146304" rIns="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pic>
        <p:nvPicPr>
          <p:cNvPr id="192" name="Graphic 191">
            <a:extLst>
              <a:ext uri="{FF2B5EF4-FFF2-40B4-BE49-F238E27FC236}">
                <a16:creationId xmlns:a16="http://schemas.microsoft.com/office/drawing/2014/main" id="{C50F53AE-4C46-4A8A-A2FD-E4F9F0B88C6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15181" y="4580653"/>
            <a:ext cx="259424" cy="264474"/>
          </a:xfrm>
          <a:prstGeom prst="rect">
            <a:avLst/>
          </a:prstGeom>
        </p:spPr>
      </p:pic>
      <p:sp>
        <p:nvSpPr>
          <p:cNvPr id="196" name="Rectangle 195">
            <a:extLst>
              <a:ext uri="{FF2B5EF4-FFF2-40B4-BE49-F238E27FC236}">
                <a16:creationId xmlns:a16="http://schemas.microsoft.com/office/drawing/2014/main" id="{D28B9A80-926D-4D0D-847E-A7D5A874F02B}"/>
              </a:ext>
            </a:extLst>
          </p:cNvPr>
          <p:cNvSpPr/>
          <p:nvPr/>
        </p:nvSpPr>
        <p:spPr>
          <a:xfrm>
            <a:off x="8513267" y="1714197"/>
            <a:ext cx="2599525" cy="667875"/>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sng" strike="noStrike" kern="1200" cap="none" spc="0" normalizeH="0" baseline="0" noProof="0">
                <a:ln>
                  <a:noFill/>
                </a:ln>
                <a:gradFill>
                  <a:gsLst>
                    <a:gs pos="2917">
                      <a:srgbClr val="002050"/>
                    </a:gs>
                    <a:gs pos="30000">
                      <a:srgbClr val="002050"/>
                    </a:gs>
                  </a:gsLst>
                  <a:lin ang="5400000" scaled="0"/>
                </a:gradFill>
                <a:effectLst/>
                <a:uLnTx/>
                <a:uFillTx/>
                <a:latin typeface="Segoe UI Semibold" panose="020B0702040204020203" pitchFamily="34" charset="0"/>
                <a:ea typeface="+mn-ea"/>
                <a:cs typeface="Segoe UI Semibold" panose="020B0702040204020203" pitchFamily="34" charset="0"/>
              </a:rPr>
              <a:t>Sample illustration</a:t>
            </a:r>
            <a:r>
              <a:rPr kumimoji="0" lang="en-US" sz="1800" b="0" i="0" u="none" strike="noStrike" kern="1200" cap="none" spc="0" normalizeH="0" baseline="0" noProof="0">
                <a:ln>
                  <a:noFill/>
                </a:ln>
                <a:gradFill>
                  <a:gsLst>
                    <a:gs pos="2917">
                      <a:srgbClr val="002050"/>
                    </a:gs>
                    <a:gs pos="30000">
                      <a:srgbClr val="002050"/>
                    </a:gs>
                  </a:gsLst>
                  <a:lin ang="5400000" scaled="0"/>
                </a:gradFill>
                <a:effectLst/>
                <a:uLnTx/>
                <a:uFillTx/>
                <a:latin typeface="Segoe UI Semibold" panose="020B0702040204020203" pitchFamily="34" charset="0"/>
                <a:ea typeface="+mn-ea"/>
                <a:cs typeface="Segoe UI Semibold" panose="020B0702040204020203" pitchFamily="34" charset="0"/>
              </a:rPr>
              <a:t> </a:t>
            </a:r>
          </a:p>
        </p:txBody>
      </p:sp>
      <p:pic>
        <p:nvPicPr>
          <p:cNvPr id="197" name="Graphic 196">
            <a:extLst>
              <a:ext uri="{FF2B5EF4-FFF2-40B4-BE49-F238E27FC236}">
                <a16:creationId xmlns:a16="http://schemas.microsoft.com/office/drawing/2014/main" id="{2CB2F395-91C5-49BB-BE3A-80E72521DF6E}"/>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962112" y="3283887"/>
            <a:ext cx="595735" cy="439841"/>
          </a:xfrm>
          <a:prstGeom prst="rect">
            <a:avLst/>
          </a:prstGeom>
        </p:spPr>
      </p:pic>
      <p:pic>
        <p:nvPicPr>
          <p:cNvPr id="36" name="Graphic 35">
            <a:extLst>
              <a:ext uri="{FF2B5EF4-FFF2-40B4-BE49-F238E27FC236}">
                <a16:creationId xmlns:a16="http://schemas.microsoft.com/office/drawing/2014/main" id="{C49BF1B4-94B8-48C6-946E-AA1D575705F5}"/>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895547" y="3365519"/>
            <a:ext cx="308076" cy="333306"/>
          </a:xfrm>
          <a:prstGeom prst="rect">
            <a:avLst/>
          </a:prstGeom>
        </p:spPr>
      </p:pic>
      <p:pic>
        <p:nvPicPr>
          <p:cNvPr id="37" name="Graphic 36">
            <a:extLst>
              <a:ext uri="{FF2B5EF4-FFF2-40B4-BE49-F238E27FC236}">
                <a16:creationId xmlns:a16="http://schemas.microsoft.com/office/drawing/2014/main" id="{27169CCC-8909-4B26-939D-99BDF3EABD31}"/>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221818" y="3371414"/>
            <a:ext cx="352787" cy="322175"/>
          </a:xfrm>
          <a:prstGeom prst="rect">
            <a:avLst/>
          </a:prstGeom>
        </p:spPr>
      </p:pic>
    </p:spTree>
    <p:extLst>
      <p:ext uri="{BB962C8B-B14F-4D97-AF65-F5344CB8AC3E}">
        <p14:creationId xmlns:p14="http://schemas.microsoft.com/office/powerpoint/2010/main" val="3048933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60"/>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8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89"/>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90"/>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91"/>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9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96"/>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97"/>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6"/>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88" grpId="0"/>
      <p:bldP spid="189" grpId="0"/>
      <p:bldP spid="190" grpId="0"/>
      <p:bldP spid="191" grpId="0"/>
      <p:bldP spid="19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 name="Rectangle 112">
            <a:extLst>
              <a:ext uri="{FF2B5EF4-FFF2-40B4-BE49-F238E27FC236}">
                <a16:creationId xmlns:a16="http://schemas.microsoft.com/office/drawing/2014/main" id="{19628DDF-65BF-4C8D-9FE0-D0215837872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4">
            <a:extLst>
              <a:ext uri="{FF2B5EF4-FFF2-40B4-BE49-F238E27FC236}">
                <a16:creationId xmlns:a16="http://schemas.microsoft.com/office/drawing/2014/main" id="{B116EFE6-AA29-4179-8372-BCE2CA97B33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7" name="Straight Connector 116">
            <a:extLst>
              <a:ext uri="{FF2B5EF4-FFF2-40B4-BE49-F238E27FC236}">
                <a16:creationId xmlns:a16="http://schemas.microsoft.com/office/drawing/2014/main" id="{F4BDD6CA-80C0-4861-B6B6-E3B928D629C8}"/>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19" name="Rectangle 118">
            <a:extLst>
              <a:ext uri="{FF2B5EF4-FFF2-40B4-BE49-F238E27FC236}">
                <a16:creationId xmlns:a16="http://schemas.microsoft.com/office/drawing/2014/main" id="{021E0793-1126-4F34-BE99-D06A1092DEB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1"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E69DE433-5306-48EF-B46B-8E6466C191E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3" name="Rectangle 122">
            <a:extLst>
              <a:ext uri="{FF2B5EF4-FFF2-40B4-BE49-F238E27FC236}">
                <a16:creationId xmlns:a16="http://schemas.microsoft.com/office/drawing/2014/main" id="{93EFD60D-D88D-4EF7-B4ED-BEF94A0B43D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045B2DB-42D6-4D7C-B368-5A538E6ACF0E}"/>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rgbClr val="FFFFFF"/>
                </a:solidFill>
              </a:rPr>
              <a:t>Who Am I?</a:t>
            </a:r>
          </a:p>
        </p:txBody>
      </p:sp>
      <p:pic>
        <p:nvPicPr>
          <p:cNvPr id="3" name="Picture 2">
            <a:extLst>
              <a:ext uri="{FF2B5EF4-FFF2-40B4-BE49-F238E27FC236}">
                <a16:creationId xmlns:a16="http://schemas.microsoft.com/office/drawing/2014/main" id="{D6437161-4280-4D1D-A789-E078B55AA4A7}"/>
              </a:ext>
            </a:extLst>
          </p:cNvPr>
          <p:cNvPicPr>
            <a:picLocks noChangeAspect="1"/>
          </p:cNvPicPr>
          <p:nvPr/>
        </p:nvPicPr>
        <p:blipFill>
          <a:blip r:embed="rId3"/>
          <a:stretch>
            <a:fillRect/>
          </a:stretch>
        </p:blipFill>
        <p:spPr>
          <a:xfrm>
            <a:off x="419554" y="1066074"/>
            <a:ext cx="3493700" cy="2475970"/>
          </a:xfrm>
          <a:prstGeom prst="rect">
            <a:avLst/>
          </a:prstGeom>
        </p:spPr>
      </p:pic>
      <p:pic>
        <p:nvPicPr>
          <p:cNvPr id="5" name="Picture 4" descr="A circuit board&#10;&#10;Description automatically generated">
            <a:extLst>
              <a:ext uri="{FF2B5EF4-FFF2-40B4-BE49-F238E27FC236}">
                <a16:creationId xmlns:a16="http://schemas.microsoft.com/office/drawing/2014/main" id="{99A5C7B3-F706-4A2C-803F-3EA3BE6345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0797" y="937280"/>
            <a:ext cx="4267200" cy="3048000"/>
          </a:xfrm>
          <a:prstGeom prst="rect">
            <a:avLst/>
          </a:prstGeom>
        </p:spPr>
      </p:pic>
      <p:pic>
        <p:nvPicPr>
          <p:cNvPr id="7" name="Picture 6" descr="A group of people posing for the camera&#10;&#10;Description automatically generated">
            <a:extLst>
              <a:ext uri="{FF2B5EF4-FFF2-40B4-BE49-F238E27FC236}">
                <a16:creationId xmlns:a16="http://schemas.microsoft.com/office/drawing/2014/main" id="{902EC36F-7862-40FF-B9CB-0AC9905C25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5540" y="1042017"/>
            <a:ext cx="3756370" cy="2822143"/>
          </a:xfrm>
          <a:prstGeom prst="rect">
            <a:avLst/>
          </a:prstGeom>
        </p:spPr>
      </p:pic>
    </p:spTree>
    <p:extLst>
      <p:ext uri="{BB962C8B-B14F-4D97-AF65-F5344CB8AC3E}">
        <p14:creationId xmlns:p14="http://schemas.microsoft.com/office/powerpoint/2010/main" val="2266846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F6CA-44F9-4996-B5D1-2A9A1BFB90CD}"/>
              </a:ext>
            </a:extLst>
          </p:cNvPr>
          <p:cNvSpPr>
            <a:spLocks noGrp="1"/>
          </p:cNvSpPr>
          <p:nvPr>
            <p:ph type="title"/>
          </p:nvPr>
        </p:nvSpPr>
        <p:spPr/>
        <p:txBody>
          <a:bodyPr/>
          <a:lstStyle/>
          <a:p>
            <a:r>
              <a:rPr lang="en-US"/>
              <a:t>Migration strategies: Rebuild application </a:t>
            </a:r>
          </a:p>
        </p:txBody>
      </p:sp>
      <p:sp>
        <p:nvSpPr>
          <p:cNvPr id="63" name="Rectangle 62">
            <a:extLst>
              <a:ext uri="{FF2B5EF4-FFF2-40B4-BE49-F238E27FC236}">
                <a16:creationId xmlns:a16="http://schemas.microsoft.com/office/drawing/2014/main" id="{A99728E0-D9E3-4244-96FB-9751596C0FEB}"/>
              </a:ext>
            </a:extLst>
          </p:cNvPr>
          <p:cNvSpPr/>
          <p:nvPr/>
        </p:nvSpPr>
        <p:spPr>
          <a:xfrm>
            <a:off x="274638" y="2137973"/>
            <a:ext cx="2485744" cy="883040"/>
          </a:xfrm>
          <a:prstGeom prst="rect">
            <a:avLst/>
          </a:prstGeom>
          <a:noFill/>
          <a:ln w="25400">
            <a:solidFill>
              <a:schemeClr val="tx1">
                <a:lumMod val="40000"/>
                <a:lumOff val="6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353535">
                        <a:lumMod val="60000"/>
                        <a:lumOff val="40000"/>
                      </a:srgbClr>
                    </a:gs>
                    <a:gs pos="100000">
                      <a:srgbClr val="353535">
                        <a:lumMod val="60000"/>
                        <a:lumOff val="40000"/>
                      </a:srgbClr>
                    </a:gs>
                  </a:gsLst>
                  <a:lin ang="5400000" scaled="1"/>
                </a:gradFill>
                <a:effectLst/>
                <a:uLnTx/>
                <a:uFillTx/>
                <a:latin typeface="Segoe UI Light"/>
                <a:ea typeface="+mn-ea"/>
                <a:cs typeface="+mn-cs"/>
              </a:rPr>
              <a:t>Rehost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353535">
                        <a:lumMod val="60000"/>
                        <a:lumOff val="40000"/>
                      </a:srgbClr>
                    </a:gs>
                    <a:gs pos="100000">
                      <a:srgbClr val="353535">
                        <a:lumMod val="60000"/>
                        <a:lumOff val="40000"/>
                      </a:srgbClr>
                    </a:gs>
                  </a:gsLst>
                  <a:lin ang="5400000" scaled="1"/>
                </a:gradFill>
                <a:effectLst/>
                <a:uLnTx/>
                <a:uFillTx/>
                <a:latin typeface="Segoe UI Light"/>
                <a:ea typeface="+mn-ea"/>
                <a:cs typeface="+mn-cs"/>
              </a:rPr>
              <a:t>(lift and shift)</a:t>
            </a:r>
          </a:p>
        </p:txBody>
      </p:sp>
      <p:sp>
        <p:nvSpPr>
          <p:cNvPr id="64" name="Rectangle 63">
            <a:extLst>
              <a:ext uri="{FF2B5EF4-FFF2-40B4-BE49-F238E27FC236}">
                <a16:creationId xmlns:a16="http://schemas.microsoft.com/office/drawing/2014/main" id="{04508A6C-B371-4385-B5B8-C45BE80B48D4}"/>
              </a:ext>
            </a:extLst>
          </p:cNvPr>
          <p:cNvSpPr/>
          <p:nvPr/>
        </p:nvSpPr>
        <p:spPr>
          <a:xfrm>
            <a:off x="274638" y="3223767"/>
            <a:ext cx="2485744" cy="883040"/>
          </a:xfrm>
          <a:prstGeom prst="rect">
            <a:avLst/>
          </a:prstGeom>
          <a:noFill/>
          <a:ln w="25400">
            <a:solidFill>
              <a:schemeClr val="tx1">
                <a:lumMod val="40000"/>
                <a:lumOff val="6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353535">
                        <a:lumMod val="60000"/>
                        <a:lumOff val="40000"/>
                      </a:srgbClr>
                    </a:gs>
                    <a:gs pos="100000">
                      <a:srgbClr val="353535">
                        <a:lumMod val="60000"/>
                        <a:lumOff val="40000"/>
                      </a:srgbClr>
                    </a:gs>
                  </a:gsLst>
                  <a:lin ang="5400000" scaled="1"/>
                </a:gradFill>
                <a:effectLst/>
                <a:uLnTx/>
                <a:uFillTx/>
                <a:latin typeface="Segoe UI Light"/>
                <a:ea typeface="+mn-ea"/>
                <a:cs typeface="+mn-cs"/>
              </a:rPr>
              <a:t>Refactor</a:t>
            </a:r>
          </a:p>
        </p:txBody>
      </p:sp>
      <p:sp>
        <p:nvSpPr>
          <p:cNvPr id="65" name="Rectangle 64">
            <a:extLst>
              <a:ext uri="{FF2B5EF4-FFF2-40B4-BE49-F238E27FC236}">
                <a16:creationId xmlns:a16="http://schemas.microsoft.com/office/drawing/2014/main" id="{5F16663D-97D4-4CEF-A425-B0877E9C7E66}"/>
              </a:ext>
            </a:extLst>
          </p:cNvPr>
          <p:cNvSpPr/>
          <p:nvPr/>
        </p:nvSpPr>
        <p:spPr>
          <a:xfrm>
            <a:off x="274638" y="4309561"/>
            <a:ext cx="2485744" cy="883040"/>
          </a:xfrm>
          <a:prstGeom prst="rect">
            <a:avLst/>
          </a:prstGeom>
          <a:noFill/>
          <a:ln w="25400">
            <a:solidFill>
              <a:schemeClr val="tx1">
                <a:lumMod val="40000"/>
                <a:lumOff val="6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353535">
                        <a:lumMod val="60000"/>
                        <a:lumOff val="40000"/>
                      </a:srgbClr>
                    </a:gs>
                    <a:gs pos="100000">
                      <a:srgbClr val="353535">
                        <a:lumMod val="60000"/>
                        <a:lumOff val="40000"/>
                      </a:srgbClr>
                    </a:gs>
                  </a:gsLst>
                  <a:lin ang="5400000" scaled="1"/>
                </a:gradFill>
                <a:effectLst/>
                <a:uLnTx/>
                <a:uFillTx/>
                <a:latin typeface="Segoe UI Light"/>
                <a:ea typeface="+mn-ea"/>
                <a:cs typeface="+mn-cs"/>
              </a:rPr>
              <a:t>Rearchitect</a:t>
            </a:r>
          </a:p>
        </p:txBody>
      </p:sp>
      <p:sp>
        <p:nvSpPr>
          <p:cNvPr id="68" name="Freeform 96">
            <a:extLst>
              <a:ext uri="{FF2B5EF4-FFF2-40B4-BE49-F238E27FC236}">
                <a16:creationId xmlns:a16="http://schemas.microsoft.com/office/drawing/2014/main" id="{32206386-0F03-40C8-9DC9-8EEA64E48BEB}"/>
              </a:ext>
            </a:extLst>
          </p:cNvPr>
          <p:cNvSpPr>
            <a:spLocks noChangeAspect="1" noEditPoints="1"/>
          </p:cNvSpPr>
          <p:nvPr/>
        </p:nvSpPr>
        <p:spPr bwMode="auto">
          <a:xfrm>
            <a:off x="445106" y="4563629"/>
            <a:ext cx="407168" cy="374904"/>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8" name="network_3">
            <a:extLst>
              <a:ext uri="{FF2B5EF4-FFF2-40B4-BE49-F238E27FC236}">
                <a16:creationId xmlns:a16="http://schemas.microsoft.com/office/drawing/2014/main" id="{0E84615F-9083-4C52-92FF-0A7D6D6AF6EE}"/>
              </a:ext>
            </a:extLst>
          </p:cNvPr>
          <p:cNvSpPr>
            <a:spLocks noChangeAspect="1" noEditPoints="1"/>
          </p:cNvSpPr>
          <p:nvPr/>
        </p:nvSpPr>
        <p:spPr bwMode="auto">
          <a:xfrm>
            <a:off x="468054" y="2392041"/>
            <a:ext cx="361273" cy="37490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9" name="PageEdit_EFB8">
            <a:extLst>
              <a:ext uri="{FF2B5EF4-FFF2-40B4-BE49-F238E27FC236}">
                <a16:creationId xmlns:a16="http://schemas.microsoft.com/office/drawing/2014/main" id="{9B4F1443-CFE9-4F68-8ECA-348E6BCF2A04}"/>
              </a:ext>
            </a:extLst>
          </p:cNvPr>
          <p:cNvSpPr>
            <a:spLocks noChangeAspect="1" noEditPoints="1"/>
          </p:cNvSpPr>
          <p:nvPr/>
        </p:nvSpPr>
        <p:spPr bwMode="auto">
          <a:xfrm>
            <a:off x="472880" y="3477835"/>
            <a:ext cx="351620" cy="37490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0" name="Rectangle 79">
            <a:extLst>
              <a:ext uri="{FF2B5EF4-FFF2-40B4-BE49-F238E27FC236}">
                <a16:creationId xmlns:a16="http://schemas.microsoft.com/office/drawing/2014/main" id="{984359E6-9121-41C1-A11C-CA222EF1E887}"/>
              </a:ext>
            </a:extLst>
          </p:cNvPr>
          <p:cNvSpPr/>
          <p:nvPr/>
        </p:nvSpPr>
        <p:spPr>
          <a:xfrm>
            <a:off x="274638" y="5395355"/>
            <a:ext cx="2485744"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Rebuild</a:t>
            </a:r>
          </a:p>
        </p:txBody>
      </p:sp>
      <p:sp>
        <p:nvSpPr>
          <p:cNvPr id="81" name="tool">
            <a:extLst>
              <a:ext uri="{FF2B5EF4-FFF2-40B4-BE49-F238E27FC236}">
                <a16:creationId xmlns:a16="http://schemas.microsoft.com/office/drawing/2014/main" id="{F7158071-7FA4-452E-BF35-064E3B7A0464}"/>
              </a:ext>
            </a:extLst>
          </p:cNvPr>
          <p:cNvSpPr>
            <a:spLocks noChangeAspect="1" noEditPoints="1"/>
          </p:cNvSpPr>
          <p:nvPr/>
        </p:nvSpPr>
        <p:spPr bwMode="auto">
          <a:xfrm>
            <a:off x="515613" y="5649423"/>
            <a:ext cx="266154" cy="374904"/>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82" name="TextBox 81">
            <a:extLst>
              <a:ext uri="{FF2B5EF4-FFF2-40B4-BE49-F238E27FC236}">
                <a16:creationId xmlns:a16="http://schemas.microsoft.com/office/drawing/2014/main" id="{0258CA65-5685-4DA0-857D-5B60656DEC98}"/>
              </a:ext>
            </a:extLst>
          </p:cNvPr>
          <p:cNvSpPr txBox="1"/>
          <p:nvPr/>
        </p:nvSpPr>
        <p:spPr>
          <a:xfrm>
            <a:off x="3301185" y="2158203"/>
            <a:ext cx="4920178" cy="4496616"/>
          </a:xfrm>
          <a:prstGeom prst="rect">
            <a:avLst/>
          </a:prstGeom>
          <a:noFill/>
        </p:spPr>
        <p:txBody>
          <a:bodyPr wrap="square" lIns="0" tIns="0" rIns="0" bIns="146304"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002050"/>
                    </a:gs>
                    <a:gs pos="30000">
                      <a:srgbClr val="002050"/>
                    </a:gs>
                  </a:gsLst>
                  <a:lin ang="5400000" scaled="0"/>
                </a:gradFill>
                <a:effectLst/>
                <a:uLnTx/>
                <a:uFillTx/>
                <a:latin typeface="Segoe UI Semibold" panose="020B0702040204020203" pitchFamily="34" charset="0"/>
                <a:ea typeface="+mn-ea"/>
                <a:cs typeface="Segoe UI Semibold" panose="020B0702040204020203" pitchFamily="34" charset="0"/>
              </a:rPr>
              <a:t>What is 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Rebuild the application from scratch using cloud-native technologies on Azure PaaS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002050"/>
                    </a:gs>
                    <a:gs pos="30000">
                      <a:srgbClr val="002050"/>
                    </a:gs>
                  </a:gsLst>
                  <a:lin ang="5400000" scaled="0"/>
                </a:gradFill>
                <a:effectLst/>
                <a:uLnTx/>
                <a:uFillTx/>
                <a:latin typeface="Segoe UI Semibold" panose="020B0702040204020203" pitchFamily="34" charset="0"/>
                <a:ea typeface="+mn-ea"/>
                <a:cs typeface="Segoe UI Semibold" panose="020B0702040204020203" pitchFamily="34" charset="0"/>
              </a:rPr>
              <a:t>When to use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Need rapid development and the existing application is too limiting in terms of functionality and lifespan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Need to take advantage of new cloud innovation such as Serverless, Artificial Intelligence (AI), and IoT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Have the needed skills to build new cloud-native applications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Looking to drive business agility with continuous innovation (DevOps)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002050"/>
                    </a:gs>
                    <a:gs pos="30000">
                      <a:srgbClr val="002050"/>
                    </a:gs>
                  </a:gsLst>
                  <a:lin ang="5400000" scaled="0"/>
                </a:gradFill>
                <a:effectLst/>
                <a:uLnTx/>
                <a:uFillTx/>
                <a:latin typeface="Segoe UI Semibold" panose="020B0702040204020203" pitchFamily="34" charset="0"/>
                <a:ea typeface="+mn-ea"/>
                <a:cs typeface="Segoe UI Semibold" panose="020B0702040204020203" pitchFamily="34" charset="0"/>
              </a:rPr>
              <a:t>Example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Build greenfield applications with innovative cloud native technologies like Azure Functions, Logic Apps, Cognitive Service,  Azure Cosmos DB and more  </a:t>
            </a:r>
          </a:p>
        </p:txBody>
      </p:sp>
      <p:grpSp>
        <p:nvGrpSpPr>
          <p:cNvPr id="5" name="Group 4">
            <a:extLst>
              <a:ext uri="{FF2B5EF4-FFF2-40B4-BE49-F238E27FC236}">
                <a16:creationId xmlns:a16="http://schemas.microsoft.com/office/drawing/2014/main" id="{15E33D5A-01C2-4DFF-B47C-236740A3B81D}"/>
              </a:ext>
            </a:extLst>
          </p:cNvPr>
          <p:cNvGrpSpPr/>
          <p:nvPr/>
        </p:nvGrpSpPr>
        <p:grpSpPr>
          <a:xfrm>
            <a:off x="8762166" y="1756501"/>
            <a:ext cx="2242954" cy="4773664"/>
            <a:chOff x="9730607" y="1672624"/>
            <a:chExt cx="2242954" cy="4773664"/>
          </a:xfrm>
        </p:grpSpPr>
        <p:pic>
          <p:nvPicPr>
            <p:cNvPr id="47" name="Picture 6" descr="Image result for cloud texture">
              <a:extLst>
                <a:ext uri="{FF2B5EF4-FFF2-40B4-BE49-F238E27FC236}">
                  <a16:creationId xmlns:a16="http://schemas.microsoft.com/office/drawing/2014/main" id="{2BDD8067-61C1-48BC-A674-0B4903F241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702" r="55255"/>
            <a:stretch/>
          </p:blipFill>
          <p:spPr bwMode="auto">
            <a:xfrm>
              <a:off x="9730607" y="2126880"/>
              <a:ext cx="2168511" cy="4319408"/>
            </a:xfrm>
            <a:prstGeom prst="rect">
              <a:avLst/>
            </a:prstGeom>
            <a:extLst/>
          </p:spPr>
        </p:pic>
        <p:sp>
          <p:nvSpPr>
            <p:cNvPr id="66" name="TextBox 65">
              <a:extLst>
                <a:ext uri="{FF2B5EF4-FFF2-40B4-BE49-F238E27FC236}">
                  <a16:creationId xmlns:a16="http://schemas.microsoft.com/office/drawing/2014/main" id="{C3E83CFB-09C5-4BF7-85E3-21EDA61BA095}"/>
                </a:ext>
              </a:extLst>
            </p:cNvPr>
            <p:cNvSpPr txBox="1"/>
            <p:nvPr/>
          </p:nvSpPr>
          <p:spPr>
            <a:xfrm>
              <a:off x="10312095" y="1672624"/>
              <a:ext cx="100553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a:t>
              </a:r>
            </a:p>
          </p:txBody>
        </p:sp>
        <p:sp>
          <p:nvSpPr>
            <p:cNvPr id="70" name="Rectangle 69">
              <a:extLst>
                <a:ext uri="{FF2B5EF4-FFF2-40B4-BE49-F238E27FC236}">
                  <a16:creationId xmlns:a16="http://schemas.microsoft.com/office/drawing/2014/main" id="{14E65735-FDB7-4183-B8AC-6538DD495A5B}"/>
                </a:ext>
              </a:extLst>
            </p:cNvPr>
            <p:cNvSpPr/>
            <p:nvPr/>
          </p:nvSpPr>
          <p:spPr bwMode="auto">
            <a:xfrm>
              <a:off x="9730607" y="2126436"/>
              <a:ext cx="2168511" cy="4319852"/>
            </a:xfrm>
            <a:prstGeom prst="rect">
              <a:avLst/>
            </a:prstGeom>
            <a:solidFill>
              <a:schemeClr val="bg2">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50" name="Graphic 49">
              <a:extLst>
                <a:ext uri="{FF2B5EF4-FFF2-40B4-BE49-F238E27FC236}">
                  <a16:creationId xmlns:a16="http://schemas.microsoft.com/office/drawing/2014/main" id="{D16CC5ED-8A0D-411A-AB8D-C42A629F1A0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94724" y="2439641"/>
              <a:ext cx="530501" cy="489054"/>
            </a:xfrm>
            <a:prstGeom prst="rect">
              <a:avLst/>
            </a:prstGeom>
          </p:spPr>
        </p:pic>
        <p:pic>
          <p:nvPicPr>
            <p:cNvPr id="53" name="Graphic 52">
              <a:extLst>
                <a:ext uri="{FF2B5EF4-FFF2-40B4-BE49-F238E27FC236}">
                  <a16:creationId xmlns:a16="http://schemas.microsoft.com/office/drawing/2014/main" id="{CE60642A-A6FE-409A-8AC2-1E7E9B04A3A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77797" y="3265940"/>
              <a:ext cx="564354" cy="437939"/>
            </a:xfrm>
            <a:prstGeom prst="rect">
              <a:avLst/>
            </a:prstGeom>
          </p:spPr>
        </p:pic>
        <p:pic>
          <p:nvPicPr>
            <p:cNvPr id="55" name="Graphic 54">
              <a:extLst>
                <a:ext uri="{FF2B5EF4-FFF2-40B4-BE49-F238E27FC236}">
                  <a16:creationId xmlns:a16="http://schemas.microsoft.com/office/drawing/2014/main" id="{0CBF41B7-D992-456B-B1E0-76058263695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568376">
              <a:off x="10550794" y="5440429"/>
              <a:ext cx="565188" cy="562876"/>
            </a:xfrm>
            <a:prstGeom prst="rect">
              <a:avLst/>
            </a:prstGeom>
          </p:spPr>
        </p:pic>
        <p:pic>
          <p:nvPicPr>
            <p:cNvPr id="58" name="Graphic 57">
              <a:extLst>
                <a:ext uri="{FF2B5EF4-FFF2-40B4-BE49-F238E27FC236}">
                  <a16:creationId xmlns:a16="http://schemas.microsoft.com/office/drawing/2014/main" id="{4BB34202-63BF-44A5-95C4-FB0ABB1556D8}"/>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85711" y="4286362"/>
              <a:ext cx="504128" cy="673072"/>
            </a:xfrm>
            <a:prstGeom prst="rect">
              <a:avLst/>
            </a:prstGeom>
          </p:spPr>
        </p:pic>
        <p:cxnSp>
          <p:nvCxnSpPr>
            <p:cNvPr id="46" name="Straight Connector 45">
              <a:extLst>
                <a:ext uri="{FF2B5EF4-FFF2-40B4-BE49-F238E27FC236}">
                  <a16:creationId xmlns:a16="http://schemas.microsoft.com/office/drawing/2014/main" id="{AC7A750C-87D1-4C93-B6A6-2600A547710A}"/>
                </a:ext>
              </a:extLst>
            </p:cNvPr>
            <p:cNvCxnSpPr/>
            <p:nvPr/>
          </p:nvCxnSpPr>
          <p:spPr>
            <a:xfrm>
              <a:off x="9814397" y="4014489"/>
              <a:ext cx="2159164" cy="0"/>
            </a:xfrm>
            <a:prstGeom prst="line">
              <a:avLst/>
            </a:prstGeom>
            <a:ln w="25400" cap="rnd">
              <a:solidFill>
                <a:schemeClr val="tx1">
                  <a:alpha val="3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4" name="TextBox 73">
            <a:extLst>
              <a:ext uri="{FF2B5EF4-FFF2-40B4-BE49-F238E27FC236}">
                <a16:creationId xmlns:a16="http://schemas.microsoft.com/office/drawing/2014/main" id="{505AF010-DF01-49FC-967C-36FCF6F33AA1}"/>
              </a:ext>
            </a:extLst>
          </p:cNvPr>
          <p:cNvSpPr txBox="1"/>
          <p:nvPr/>
        </p:nvSpPr>
        <p:spPr>
          <a:xfrm>
            <a:off x="9271331" y="3977478"/>
            <a:ext cx="1156973" cy="461665"/>
          </a:xfrm>
          <a:prstGeom prst="rect">
            <a:avLst/>
          </a:prstGeom>
          <a:noFill/>
        </p:spPr>
        <p:txBody>
          <a:bodyPr wrap="square" lIns="0" tIns="146304" rIns="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75" name="TextBox 74">
            <a:extLst>
              <a:ext uri="{FF2B5EF4-FFF2-40B4-BE49-F238E27FC236}">
                <a16:creationId xmlns:a16="http://schemas.microsoft.com/office/drawing/2014/main" id="{66CC5B42-1E33-4700-BAA4-33A30920350B}"/>
              </a:ext>
            </a:extLst>
          </p:cNvPr>
          <p:cNvSpPr txBox="1"/>
          <p:nvPr/>
        </p:nvSpPr>
        <p:spPr>
          <a:xfrm>
            <a:off x="9271331" y="2129317"/>
            <a:ext cx="1156973" cy="461665"/>
          </a:xfrm>
          <a:prstGeom prst="rect">
            <a:avLst/>
          </a:prstGeom>
          <a:noFill/>
        </p:spPr>
        <p:txBody>
          <a:bodyPr wrap="square" lIns="0" tIns="146304" rIns="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sp>
        <p:nvSpPr>
          <p:cNvPr id="76" name="TextBox 75">
            <a:extLst>
              <a:ext uri="{FF2B5EF4-FFF2-40B4-BE49-F238E27FC236}">
                <a16:creationId xmlns:a16="http://schemas.microsoft.com/office/drawing/2014/main" id="{B08A5A7A-9404-43F1-B73C-A621C780E344}"/>
              </a:ext>
            </a:extLst>
          </p:cNvPr>
          <p:cNvSpPr txBox="1"/>
          <p:nvPr/>
        </p:nvSpPr>
        <p:spPr>
          <a:xfrm>
            <a:off x="9095732" y="4983319"/>
            <a:ext cx="1538429" cy="447815"/>
          </a:xfrm>
          <a:prstGeom prst="rect">
            <a:avLst/>
          </a:prstGeom>
          <a:noFill/>
        </p:spPr>
        <p:txBody>
          <a:bodyPr wrap="square" lIns="0" tIns="146304" rIns="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 SQL Database</a:t>
            </a:r>
          </a:p>
        </p:txBody>
      </p:sp>
      <p:sp>
        <p:nvSpPr>
          <p:cNvPr id="77" name="TextBox 76">
            <a:extLst>
              <a:ext uri="{FF2B5EF4-FFF2-40B4-BE49-F238E27FC236}">
                <a16:creationId xmlns:a16="http://schemas.microsoft.com/office/drawing/2014/main" id="{7EEC0C16-6A68-4B99-8189-205170EF037C}"/>
              </a:ext>
            </a:extLst>
          </p:cNvPr>
          <p:cNvSpPr txBox="1"/>
          <p:nvPr/>
        </p:nvSpPr>
        <p:spPr>
          <a:xfrm>
            <a:off x="9029610" y="6052354"/>
            <a:ext cx="1538429" cy="447815"/>
          </a:xfrm>
          <a:prstGeom prst="rect">
            <a:avLst/>
          </a:prstGeom>
          <a:noFill/>
        </p:spPr>
        <p:txBody>
          <a:bodyPr wrap="square" lIns="0" tIns="146304" rIns="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 Cosmos DB</a:t>
            </a:r>
          </a:p>
        </p:txBody>
      </p:sp>
      <p:sp>
        <p:nvSpPr>
          <p:cNvPr id="84" name="TextBox 83">
            <a:extLst>
              <a:ext uri="{FF2B5EF4-FFF2-40B4-BE49-F238E27FC236}">
                <a16:creationId xmlns:a16="http://schemas.microsoft.com/office/drawing/2014/main" id="{485648C8-E697-4763-887D-208572C0E456}"/>
              </a:ext>
            </a:extLst>
          </p:cNvPr>
          <p:cNvSpPr txBox="1"/>
          <p:nvPr/>
        </p:nvSpPr>
        <p:spPr>
          <a:xfrm>
            <a:off x="9077206" y="2884403"/>
            <a:ext cx="1538429" cy="447815"/>
          </a:xfrm>
          <a:prstGeom prst="rect">
            <a:avLst/>
          </a:prstGeom>
          <a:noFill/>
        </p:spPr>
        <p:txBody>
          <a:bodyPr wrap="square" lIns="0" tIns="146304" rIns="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 Functions </a:t>
            </a:r>
          </a:p>
        </p:txBody>
      </p:sp>
      <p:sp>
        <p:nvSpPr>
          <p:cNvPr id="85" name="TextBox 84">
            <a:extLst>
              <a:ext uri="{FF2B5EF4-FFF2-40B4-BE49-F238E27FC236}">
                <a16:creationId xmlns:a16="http://schemas.microsoft.com/office/drawing/2014/main" id="{8542F960-2ED3-41A4-9A5A-480D0E177EEB}"/>
              </a:ext>
            </a:extLst>
          </p:cNvPr>
          <p:cNvSpPr txBox="1"/>
          <p:nvPr/>
        </p:nvSpPr>
        <p:spPr>
          <a:xfrm>
            <a:off x="9022318" y="3673616"/>
            <a:ext cx="1538429" cy="447815"/>
          </a:xfrm>
          <a:prstGeom prst="rect">
            <a:avLst/>
          </a:prstGeom>
          <a:noFill/>
        </p:spPr>
        <p:txBody>
          <a:bodyPr wrap="square" lIns="0" tIns="146304" rIns="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 Logic Apps</a:t>
            </a:r>
          </a:p>
        </p:txBody>
      </p:sp>
      <p:sp>
        <p:nvSpPr>
          <p:cNvPr id="86" name="Rectangle 85">
            <a:extLst>
              <a:ext uri="{FF2B5EF4-FFF2-40B4-BE49-F238E27FC236}">
                <a16:creationId xmlns:a16="http://schemas.microsoft.com/office/drawing/2014/main" id="{745391AE-71EC-405C-BC83-41623BB683F5}"/>
              </a:ext>
            </a:extLst>
          </p:cNvPr>
          <p:cNvSpPr/>
          <p:nvPr/>
        </p:nvSpPr>
        <p:spPr>
          <a:xfrm>
            <a:off x="8625775" y="1114465"/>
            <a:ext cx="2599525" cy="667875"/>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sng" strike="noStrike" kern="1200" cap="none" spc="0" normalizeH="0" baseline="0" noProof="0">
                <a:ln>
                  <a:noFill/>
                </a:ln>
                <a:gradFill>
                  <a:gsLst>
                    <a:gs pos="2917">
                      <a:srgbClr val="002050"/>
                    </a:gs>
                    <a:gs pos="30000">
                      <a:srgbClr val="002050"/>
                    </a:gs>
                  </a:gsLst>
                  <a:lin ang="5400000" scaled="0"/>
                </a:gradFill>
                <a:effectLst/>
                <a:uLnTx/>
                <a:uFillTx/>
                <a:latin typeface="Segoe UI Semibold" panose="020B0702040204020203" pitchFamily="34" charset="0"/>
                <a:ea typeface="+mn-ea"/>
                <a:cs typeface="Segoe UI Semibold" panose="020B0702040204020203" pitchFamily="34" charset="0"/>
              </a:rPr>
              <a:t>Sample illustration</a:t>
            </a:r>
            <a:r>
              <a:rPr kumimoji="0" lang="en-US" sz="1800" b="0" i="0" u="none" strike="noStrike" kern="1200" cap="none" spc="0" normalizeH="0" baseline="0" noProof="0">
                <a:ln>
                  <a:noFill/>
                </a:ln>
                <a:gradFill>
                  <a:gsLst>
                    <a:gs pos="2917">
                      <a:srgbClr val="002050"/>
                    </a:gs>
                    <a:gs pos="30000">
                      <a:srgbClr val="002050"/>
                    </a:gs>
                  </a:gsLst>
                  <a:lin ang="5400000" scaled="0"/>
                </a:gradFill>
                <a:effectLst/>
                <a:uLnTx/>
                <a:uFillTx/>
                <a:latin typeface="Segoe UI Semibold" panose="020B0702040204020203" pitchFamily="34" charset="0"/>
                <a:ea typeface="+mn-ea"/>
                <a:cs typeface="Segoe UI Semibold" panose="020B0702040204020203" pitchFamily="34" charset="0"/>
              </a:rPr>
              <a:t> </a:t>
            </a:r>
          </a:p>
        </p:txBody>
      </p:sp>
    </p:spTree>
    <p:extLst>
      <p:ext uri="{BB962C8B-B14F-4D97-AF65-F5344CB8AC3E}">
        <p14:creationId xmlns:p14="http://schemas.microsoft.com/office/powerpoint/2010/main" val="1141071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74" grpId="0"/>
      <p:bldP spid="75" grpId="0"/>
      <p:bldP spid="76" grpId="0"/>
      <p:bldP spid="77" grpId="0"/>
      <p:bldP spid="84" grpId="0"/>
      <p:bldP spid="85" grpId="0"/>
      <p:bldP spid="8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5310E1-2E47-4BD7-9618-A3DC06FECF40}"/>
              </a:ext>
            </a:extLst>
          </p:cNvPr>
          <p:cNvSpPr>
            <a:spLocks noGrp="1"/>
          </p:cNvSpPr>
          <p:nvPr>
            <p:ph type="body" sz="quarter" idx="10"/>
          </p:nvPr>
        </p:nvSpPr>
        <p:spPr/>
        <p:txBody>
          <a:bodyPr vert="horz" wrap="square" lIns="146304" tIns="91440" rIns="146304" bIns="91440" rtlCol="0" anchor="t">
            <a:noAutofit/>
          </a:bodyPr>
          <a:lstStyle/>
          <a:p>
            <a:pPr defTabSz="914016">
              <a:lnSpc>
                <a:spcPct val="90000"/>
              </a:lnSpc>
              <a:spcBef>
                <a:spcPct val="0"/>
              </a:spcBef>
            </a:pPr>
            <a:r>
              <a:rPr lang="en-US" sz="4703" spc="-100" dirty="0">
                <a:ln w="3175">
                  <a:noFill/>
                </a:ln>
                <a:gradFill>
                  <a:gsLst>
                    <a:gs pos="1250">
                      <a:schemeClr val="tx1"/>
                    </a:gs>
                    <a:gs pos="100000">
                      <a:schemeClr val="tx1"/>
                    </a:gs>
                  </a:gsLst>
                  <a:lin ang="5400000" scaled="0"/>
                </a:gradFill>
                <a:cs typeface="Segoe UI" pitchFamily="34" charset="0"/>
              </a:rPr>
              <a:t>Choosing modernization strategy and technology</a:t>
            </a:r>
          </a:p>
        </p:txBody>
      </p:sp>
      <p:graphicFrame>
        <p:nvGraphicFramePr>
          <p:cNvPr id="29" name="Table Placeholder 4">
            <a:extLst>
              <a:ext uri="{FF2B5EF4-FFF2-40B4-BE49-F238E27FC236}">
                <a16:creationId xmlns:a16="http://schemas.microsoft.com/office/drawing/2014/main" id="{3F52E7CC-9130-4F10-AA6E-EABA54F5D01B}"/>
              </a:ext>
            </a:extLst>
          </p:cNvPr>
          <p:cNvGraphicFramePr>
            <a:graphicFrameLocks noGrp="1"/>
          </p:cNvGraphicFramePr>
          <p:nvPr>
            <p:ph type="tbl" sz="quarter" idx="12"/>
            <p:extLst>
              <p:ext uri="{D42A27DB-BD31-4B8C-83A1-F6EECF244321}">
                <p14:modId xmlns:p14="http://schemas.microsoft.com/office/powerpoint/2010/main" val="1440067229"/>
              </p:ext>
            </p:extLst>
          </p:nvPr>
        </p:nvGraphicFramePr>
        <p:xfrm>
          <a:off x="743305" y="975918"/>
          <a:ext cx="10803225" cy="5255563"/>
        </p:xfrm>
        <a:graphic>
          <a:graphicData uri="http://schemas.openxmlformats.org/drawingml/2006/table">
            <a:tbl>
              <a:tblPr/>
              <a:tblGrid>
                <a:gridCol w="315045">
                  <a:extLst>
                    <a:ext uri="{9D8B030D-6E8A-4147-A177-3AD203B41FA5}">
                      <a16:colId xmlns:a16="http://schemas.microsoft.com/office/drawing/2014/main" val="1695128729"/>
                    </a:ext>
                  </a:extLst>
                </a:gridCol>
                <a:gridCol w="5884820">
                  <a:extLst>
                    <a:ext uri="{9D8B030D-6E8A-4147-A177-3AD203B41FA5}">
                      <a16:colId xmlns:a16="http://schemas.microsoft.com/office/drawing/2014/main" val="3214123204"/>
                    </a:ext>
                  </a:extLst>
                </a:gridCol>
                <a:gridCol w="830535">
                  <a:extLst>
                    <a:ext uri="{9D8B030D-6E8A-4147-A177-3AD203B41FA5}">
                      <a16:colId xmlns:a16="http://schemas.microsoft.com/office/drawing/2014/main" val="3423068837"/>
                    </a:ext>
                  </a:extLst>
                </a:gridCol>
                <a:gridCol w="830535">
                  <a:extLst>
                    <a:ext uri="{9D8B030D-6E8A-4147-A177-3AD203B41FA5}">
                      <a16:colId xmlns:a16="http://schemas.microsoft.com/office/drawing/2014/main" val="2788382447"/>
                    </a:ext>
                  </a:extLst>
                </a:gridCol>
                <a:gridCol w="830535">
                  <a:extLst>
                    <a:ext uri="{9D8B030D-6E8A-4147-A177-3AD203B41FA5}">
                      <a16:colId xmlns:a16="http://schemas.microsoft.com/office/drawing/2014/main" val="2411302100"/>
                    </a:ext>
                  </a:extLst>
                </a:gridCol>
                <a:gridCol w="830535">
                  <a:extLst>
                    <a:ext uri="{9D8B030D-6E8A-4147-A177-3AD203B41FA5}">
                      <a16:colId xmlns:a16="http://schemas.microsoft.com/office/drawing/2014/main" val="2435653875"/>
                    </a:ext>
                  </a:extLst>
                </a:gridCol>
                <a:gridCol w="1281220">
                  <a:extLst>
                    <a:ext uri="{9D8B030D-6E8A-4147-A177-3AD203B41FA5}">
                      <a16:colId xmlns:a16="http://schemas.microsoft.com/office/drawing/2014/main" val="2758738574"/>
                    </a:ext>
                  </a:extLst>
                </a:gridCol>
              </a:tblGrid>
              <a:tr h="242268">
                <a:tc rowSpan="2" gridSpan="2">
                  <a:txBody>
                    <a:bodyPr/>
                    <a:lstStyle/>
                    <a:p>
                      <a:pPr algn="ctr" rtl="0" fontAlgn="b"/>
                      <a:r>
                        <a:rPr lang="en-US" sz="1500" b="1" i="0" u="none" strike="noStrike" dirty="0">
                          <a:solidFill>
                            <a:schemeClr val="bg1"/>
                          </a:solidFill>
                          <a:effectLst/>
                          <a:latin typeface="Segoe UI" panose="020B0502040204020203" pitchFamily="34" charset="0"/>
                        </a:rPr>
                        <a:t>Objectives</a:t>
                      </a:r>
                    </a:p>
                  </a:txBody>
                  <a:tcPr marL="3145" marR="3145" marT="31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rowSpan="2" hMerge="1">
                  <a:txBody>
                    <a:bodyPr/>
                    <a:lstStyle/>
                    <a:p>
                      <a:pPr algn="ctr" rtl="0" fontAlgn="b"/>
                      <a:endParaRPr lang="en-US" sz="1300" b="1" i="0" u="none" strike="noStrike" dirty="0">
                        <a:solidFill>
                          <a:schemeClr val="bg1"/>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gridSpan="4">
                  <a:txBody>
                    <a:bodyPr/>
                    <a:lstStyle/>
                    <a:p>
                      <a:pPr algn="ctr" rtl="0" fontAlgn="b"/>
                      <a:endParaRPr lang="en-US" sz="1300" b="1" i="0" u="none" strike="noStrike" dirty="0">
                        <a:solidFill>
                          <a:schemeClr val="bg1"/>
                        </a:solidFill>
                        <a:effectLst/>
                        <a:latin typeface="Segoe UI" panose="020B0502040204020203" pitchFamily="34" charset="0"/>
                      </a:endParaRPr>
                    </a:p>
                  </a:txBody>
                  <a:tcPr marL="3145" marR="3145" marT="31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hMerge="1">
                  <a:txBody>
                    <a:bodyPr/>
                    <a:lstStyle/>
                    <a:p>
                      <a:pPr algn="ctr" rtl="0" fontAlgn="b"/>
                      <a:endParaRPr lang="en-US" sz="1300" b="1" i="0" u="none" strike="noStrike" dirty="0">
                        <a:solidFill>
                          <a:schemeClr val="bg1"/>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hMerge="1">
                  <a:txBody>
                    <a:bodyPr/>
                    <a:lstStyle/>
                    <a:p>
                      <a:pPr algn="ctr" rtl="0" fontAlgn="b"/>
                      <a:endParaRPr lang="en-US" sz="1300" b="1" i="0" u="none" strike="noStrike" dirty="0">
                        <a:solidFill>
                          <a:schemeClr val="bg1"/>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hMerge="1">
                  <a:txBody>
                    <a:bodyPr/>
                    <a:lstStyle/>
                    <a:p>
                      <a:pPr algn="ctr" rtl="0" fontAlgn="b"/>
                      <a:endParaRPr lang="en-US" sz="1300" b="1" i="0" u="none" strike="noStrike" dirty="0">
                        <a:solidFill>
                          <a:schemeClr val="bg1"/>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rowSpan="2">
                  <a:txBody>
                    <a:bodyPr/>
                    <a:lstStyle/>
                    <a:p>
                      <a:pPr algn="ctr" rtl="0" fontAlgn="b"/>
                      <a:r>
                        <a:rPr lang="en-US" sz="1300" b="1" i="0" u="none" strike="noStrike" dirty="0">
                          <a:solidFill>
                            <a:schemeClr val="bg1"/>
                          </a:solidFill>
                          <a:effectLst/>
                          <a:latin typeface="Segoe UI" panose="020B0502040204020203" pitchFamily="34" charset="0"/>
                        </a:rPr>
                        <a:t>Options to consider</a:t>
                      </a:r>
                    </a:p>
                  </a:txBody>
                  <a:tcPr marL="3145" marR="3145" marT="31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938164874"/>
                  </a:ext>
                </a:extLst>
              </a:tr>
              <a:tr h="303613">
                <a:tc gridSpan="2" vMerge="1">
                  <a:txBody>
                    <a:bodyPr/>
                    <a:lstStyle/>
                    <a:p>
                      <a:pPr algn="ctr" rtl="0" fontAlgn="b"/>
                      <a:endParaRPr lang="en-US" sz="1300" b="1" i="0" u="none" strike="noStrike" dirty="0">
                        <a:solidFill>
                          <a:schemeClr val="bg1"/>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hMerge="1" vMerge="1">
                  <a:txBody>
                    <a:bodyPr/>
                    <a:lstStyle/>
                    <a:p>
                      <a:pPr algn="ctr" rtl="0" fontAlgn="b"/>
                      <a:endParaRPr lang="en-US" sz="1300" b="1" i="0" u="none" strike="noStrike" dirty="0">
                        <a:solidFill>
                          <a:schemeClr val="bg1"/>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algn="ctr" rtl="0" fontAlgn="b"/>
                      <a:r>
                        <a:rPr lang="en-US" sz="1150" b="1" i="0" u="none" strike="noStrike" dirty="0" err="1">
                          <a:solidFill>
                            <a:schemeClr val="tx1"/>
                          </a:solidFill>
                          <a:effectLst/>
                          <a:latin typeface="Segoe UI" panose="020B0502040204020203" pitchFamily="34" charset="0"/>
                        </a:rPr>
                        <a:t>Rehost</a:t>
                      </a:r>
                      <a:r>
                        <a:rPr lang="en-US" sz="1150" b="1" i="0" u="none" strike="noStrike" dirty="0">
                          <a:solidFill>
                            <a:schemeClr val="tx1"/>
                          </a:solidFill>
                          <a:effectLst/>
                          <a:latin typeface="Segoe UI" panose="020B0502040204020203" pitchFamily="34" charset="0"/>
                        </a:rPr>
                        <a:t> </a:t>
                      </a: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150" b="1" i="0" u="none" strike="noStrike" dirty="0">
                          <a:solidFill>
                            <a:schemeClr val="tx1"/>
                          </a:solidFill>
                          <a:effectLst/>
                          <a:latin typeface="Segoe UI" panose="020B0502040204020203" pitchFamily="34" charset="0"/>
                        </a:rPr>
                        <a:t>Refactor</a:t>
                      </a: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150" b="1" i="0" u="none" strike="noStrike" dirty="0">
                          <a:solidFill>
                            <a:schemeClr val="tx1"/>
                          </a:solidFill>
                          <a:effectLst/>
                          <a:latin typeface="Segoe UI" panose="020B0502040204020203" pitchFamily="34" charset="0"/>
                        </a:rPr>
                        <a:t>Rearchitect </a:t>
                      </a: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150" b="1" i="0" u="none" strike="noStrike" dirty="0">
                          <a:solidFill>
                            <a:schemeClr val="tx1"/>
                          </a:solidFill>
                          <a:effectLst/>
                          <a:latin typeface="Segoe UI" panose="020B0502040204020203" pitchFamily="34" charset="0"/>
                        </a:rPr>
                        <a:t>Re-build</a:t>
                      </a: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rtl="0" fontAlgn="b"/>
                      <a:endParaRPr lang="en-US" sz="1300" b="1" i="0" u="none" strike="noStrike" dirty="0">
                        <a:solidFill>
                          <a:schemeClr val="bg1"/>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617530855"/>
                  </a:ext>
                </a:extLst>
              </a:tr>
              <a:tr h="265201">
                <a:tc rowSpan="2">
                  <a:txBody>
                    <a:bodyPr/>
                    <a:lstStyle/>
                    <a:p>
                      <a:pPr algn="ctr" rtl="0" fontAlgn="b"/>
                      <a:r>
                        <a:rPr lang="en-US" sz="1500" b="1" i="0" u="none" strike="noStrike" dirty="0">
                          <a:solidFill>
                            <a:srgbClr val="000000"/>
                          </a:solidFill>
                          <a:effectLst/>
                          <a:latin typeface="Segoe UI" panose="020B0502040204020203" pitchFamily="34" charset="0"/>
                        </a:rPr>
                        <a:t>1</a:t>
                      </a:r>
                    </a:p>
                  </a:txBody>
                  <a:tcPr marL="3145" marR="3145" marT="314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500" b="0" i="0" u="none" strike="noStrike" dirty="0">
                          <a:solidFill>
                            <a:srgbClr val="000000"/>
                          </a:solidFill>
                          <a:effectLst/>
                          <a:latin typeface="Segoe UI" panose="020B0502040204020203" pitchFamily="34" charset="0"/>
                        </a:rPr>
                        <a:t>Deliver new and breakthrough capabilities faster </a:t>
                      </a:r>
                    </a:p>
                  </a:txBody>
                  <a:tcPr marL="3145" marR="3145" marT="314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r>
                        <a:rPr lang="en-US" sz="1500" b="0" i="0" u="none" strike="noStrike" dirty="0">
                          <a:solidFill>
                            <a:srgbClr val="000000"/>
                          </a:solidFill>
                          <a:effectLst/>
                          <a:latin typeface="Segoe UI" panose="020B0502040204020203" pitchFamily="34" charset="0"/>
                        </a:rPr>
                        <a:t>PaaS, Serverless </a:t>
                      </a:r>
                    </a:p>
                  </a:txBody>
                  <a:tcPr marR="3145" marT="314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42440566"/>
                  </a:ext>
                </a:extLst>
              </a:tr>
              <a:tr h="265201">
                <a:tc vMerge="1">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300" b="0" i="1" u="none" strike="noStrike" dirty="0">
                          <a:solidFill>
                            <a:srgbClr val="000000"/>
                          </a:solidFill>
                          <a:effectLst/>
                          <a:latin typeface="Segoe UI" panose="020B0502040204020203" pitchFamily="34" charset="0"/>
                        </a:rPr>
                        <a:t>Optimize for developer productivity, build apps faster </a:t>
                      </a:r>
                    </a:p>
                  </a:txBody>
                  <a:tcPr marL="3145" marR="3145" marT="314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93095251"/>
                  </a:ext>
                </a:extLst>
              </a:tr>
              <a:tr h="265201">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2</a:t>
                      </a:r>
                    </a:p>
                  </a:txBody>
                  <a:tcPr marL="3145" marR="3145" marT="314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500" b="0" i="0" u="none" strike="noStrike" dirty="0">
                          <a:solidFill>
                            <a:srgbClr val="000000"/>
                          </a:solidFill>
                          <a:effectLst/>
                          <a:latin typeface="Segoe UI" panose="020B0502040204020203" pitchFamily="34" charset="0"/>
                        </a:rPr>
                        <a:t>Provide multichannel access, including mobile and IoT</a:t>
                      </a:r>
                    </a:p>
                  </a:txBody>
                  <a:tcPr marL="3145" marR="3145" marT="314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500" b="0" i="0" u="none" strike="noStrike" dirty="0">
                          <a:solidFill>
                            <a:srgbClr val="000000"/>
                          </a:solidFill>
                          <a:effectLst/>
                          <a:latin typeface="Segoe UI" panose="020B0502040204020203" pitchFamily="34" charset="0"/>
                        </a:rPr>
                        <a:t>PaaS, </a:t>
                      </a:r>
                      <a:r>
                        <a:rPr lang="en-US" sz="1500" b="0" i="0" u="none" strike="noStrike" dirty="0" err="1">
                          <a:solidFill>
                            <a:srgbClr val="000000"/>
                          </a:solidFill>
                          <a:effectLst/>
                          <a:latin typeface="Segoe UI" panose="020B0502040204020203" pitchFamily="34" charset="0"/>
                        </a:rPr>
                        <a:t>Serverless</a:t>
                      </a:r>
                      <a:endParaRPr lang="en-US" sz="1500" b="0" i="0" u="none" strike="noStrike" dirty="0">
                        <a:solidFill>
                          <a:srgbClr val="000000"/>
                        </a:solidFill>
                        <a:effectLst/>
                        <a:latin typeface="Segoe UI" panose="020B0502040204020203" pitchFamily="34" charset="0"/>
                      </a:endParaRPr>
                    </a:p>
                  </a:txBody>
                  <a:tcPr marR="3145" marT="314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23313973"/>
                  </a:ext>
                </a:extLst>
              </a:tr>
              <a:tr h="265201">
                <a:tc vMerge="1">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300" b="0" i="1" u="none" strike="noStrike" dirty="0">
                          <a:solidFill>
                            <a:srgbClr val="000000"/>
                          </a:solidFill>
                          <a:effectLst/>
                          <a:latin typeface="Segoe UI" panose="020B0502040204020203" pitchFamily="34" charset="0"/>
                        </a:rPr>
                        <a:t>Enable wider, secure access to applications, support range of devices </a:t>
                      </a:r>
                    </a:p>
                  </a:txBody>
                  <a:tcPr marL="3145" marR="3145" marT="314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681910"/>
                  </a:ext>
                </a:extLst>
              </a:tr>
              <a:tr h="265201">
                <a:tc rowSpan="2">
                  <a:txBody>
                    <a:bodyPr/>
                    <a:lstStyle/>
                    <a:p>
                      <a:pPr algn="ctr" rtl="0" fontAlgn="b"/>
                      <a:r>
                        <a:rPr lang="en-US" sz="1500" b="1" i="0" u="none" strike="noStrike" dirty="0">
                          <a:solidFill>
                            <a:srgbClr val="000000"/>
                          </a:solidFill>
                          <a:effectLst/>
                          <a:latin typeface="Segoe UI" panose="020B0502040204020203" pitchFamily="34" charset="0"/>
                        </a:rPr>
                        <a:t>3</a:t>
                      </a:r>
                    </a:p>
                  </a:txBody>
                  <a:tcPr marL="3145" marR="3145" marT="314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500" b="0" i="0" u="none" strike="noStrike" dirty="0">
                          <a:solidFill>
                            <a:srgbClr val="000000"/>
                          </a:solidFill>
                          <a:effectLst/>
                          <a:latin typeface="Segoe UI" panose="020B0502040204020203" pitchFamily="34" charset="0"/>
                        </a:rPr>
                        <a:t>More easily integrate with other web and cloud apps </a:t>
                      </a:r>
                    </a:p>
                  </a:txBody>
                  <a:tcPr marL="3145" marR="3145" marT="314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r>
                        <a:rPr lang="en-US" sz="1500" b="0" i="0" u="none" strike="noStrike" dirty="0">
                          <a:solidFill>
                            <a:srgbClr val="000000"/>
                          </a:solidFill>
                          <a:effectLst/>
                          <a:latin typeface="Segoe UI" panose="020B0502040204020203" pitchFamily="34" charset="0"/>
                        </a:rPr>
                        <a:t>PaaS, </a:t>
                      </a:r>
                    </a:p>
                    <a:p>
                      <a:pPr algn="l" rtl="0" fontAlgn="b"/>
                      <a:r>
                        <a:rPr lang="en-US" sz="1500" b="0" i="0" u="none" strike="noStrike" dirty="0" err="1">
                          <a:solidFill>
                            <a:srgbClr val="000000"/>
                          </a:solidFill>
                          <a:effectLst/>
                          <a:latin typeface="Segoe UI" panose="020B0502040204020203" pitchFamily="34" charset="0"/>
                        </a:rPr>
                        <a:t>Serverless</a:t>
                      </a:r>
                      <a:endParaRPr lang="en-US" sz="1500" b="0" i="0" u="none" strike="noStrike" dirty="0">
                        <a:solidFill>
                          <a:srgbClr val="000000"/>
                        </a:solidFill>
                        <a:effectLst/>
                        <a:latin typeface="Segoe UI" panose="020B0502040204020203" pitchFamily="34" charset="0"/>
                      </a:endParaRPr>
                    </a:p>
                  </a:txBody>
                  <a:tcPr marR="3145" marT="314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2142527"/>
                  </a:ext>
                </a:extLst>
              </a:tr>
              <a:tr h="265201">
                <a:tc vMerge="1">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300" b="0" i="1" u="none" strike="noStrike" dirty="0">
                          <a:solidFill>
                            <a:srgbClr val="000000"/>
                          </a:solidFill>
                          <a:effectLst/>
                          <a:latin typeface="Segoe UI" panose="020B0502040204020203" pitchFamily="34" charset="0"/>
                        </a:rPr>
                        <a:t>Leverage PaaS, increase productivity with </a:t>
                      </a:r>
                      <a:r>
                        <a:rPr lang="en-US" sz="1300" b="0" i="1" u="none" strike="noStrike" dirty="0" err="1">
                          <a:solidFill>
                            <a:srgbClr val="000000"/>
                          </a:solidFill>
                          <a:effectLst/>
                          <a:latin typeface="Segoe UI" panose="020B0502040204020203" pitchFamily="34" charset="0"/>
                        </a:rPr>
                        <a:t>Serverless</a:t>
                      </a:r>
                      <a:r>
                        <a:rPr lang="en-US" sz="1300" b="0" i="1" u="none" strike="noStrike" dirty="0">
                          <a:solidFill>
                            <a:srgbClr val="000000"/>
                          </a:solidFill>
                          <a:effectLst/>
                          <a:latin typeface="Segoe UI" panose="020B0502040204020203" pitchFamily="34" charset="0"/>
                        </a:rPr>
                        <a:t> </a:t>
                      </a:r>
                    </a:p>
                  </a:txBody>
                  <a:tcPr marL="3145" marR="3145" marT="314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51559719"/>
                  </a:ext>
                </a:extLst>
              </a:tr>
              <a:tr h="265201">
                <a:tc rowSpan="2">
                  <a:txBody>
                    <a:bodyPr/>
                    <a:lstStyle/>
                    <a:p>
                      <a:pPr algn="ctr" rtl="0" fontAlgn="b"/>
                      <a:r>
                        <a:rPr lang="en-US" sz="1500" b="1" i="0" u="none" strike="noStrike" dirty="0">
                          <a:solidFill>
                            <a:srgbClr val="000000"/>
                          </a:solidFill>
                          <a:effectLst/>
                          <a:latin typeface="Segoe UI" panose="020B0502040204020203" pitchFamily="34" charset="0"/>
                        </a:rPr>
                        <a:t>4</a:t>
                      </a:r>
                    </a:p>
                  </a:txBody>
                  <a:tcPr marL="3145" marR="3145" marT="314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500" b="0" i="0" u="none" strike="noStrike" dirty="0">
                          <a:solidFill>
                            <a:srgbClr val="000000"/>
                          </a:solidFill>
                          <a:effectLst/>
                          <a:latin typeface="Segoe UI" panose="020B0502040204020203" pitchFamily="34" charset="0"/>
                        </a:rPr>
                        <a:t>Enable business agility with continuous innovation </a:t>
                      </a:r>
                    </a:p>
                  </a:txBody>
                  <a:tcPr marL="3145" marR="3145" marT="314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r>
                        <a:rPr lang="en-US" sz="1500" b="0" i="0" u="none" strike="noStrike" dirty="0">
                          <a:solidFill>
                            <a:srgbClr val="000000"/>
                          </a:solidFill>
                          <a:effectLst/>
                          <a:latin typeface="Segoe UI" panose="020B0502040204020203" pitchFamily="34" charset="0"/>
                        </a:rPr>
                        <a:t>PaaS, Containers </a:t>
                      </a:r>
                    </a:p>
                  </a:txBody>
                  <a:tcPr marR="3145" marT="314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42666700"/>
                  </a:ext>
                </a:extLst>
              </a:tr>
              <a:tr h="265201">
                <a:tc vMerge="1">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300" b="0" i="1" u="none" strike="noStrike" dirty="0">
                          <a:solidFill>
                            <a:srgbClr val="000000"/>
                          </a:solidFill>
                          <a:effectLst/>
                          <a:latin typeface="Segoe UI" panose="020B0502040204020203" pitchFamily="34" charset="0"/>
                        </a:rPr>
                        <a:t>Increase DevOps agility across teams</a:t>
                      </a:r>
                    </a:p>
                  </a:txBody>
                  <a:tcPr marL="3145" marR="3145" marT="314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74807170"/>
                  </a:ext>
                </a:extLst>
              </a:tr>
              <a:tr h="265201">
                <a:tc rowSpan="2">
                  <a:txBody>
                    <a:bodyPr/>
                    <a:lstStyle/>
                    <a:p>
                      <a:pPr algn="ctr" rtl="0" fontAlgn="b"/>
                      <a:r>
                        <a:rPr lang="en-US" sz="1500" b="1" i="0" u="none" strike="noStrike" dirty="0">
                          <a:solidFill>
                            <a:srgbClr val="000000"/>
                          </a:solidFill>
                          <a:effectLst/>
                          <a:latin typeface="Segoe UI" panose="020B0502040204020203" pitchFamily="34" charset="0"/>
                        </a:rPr>
                        <a:t>5</a:t>
                      </a:r>
                    </a:p>
                  </a:txBody>
                  <a:tcPr marL="3145" marR="3145" marT="314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500" b="0" i="0" u="none" strike="noStrike" dirty="0">
                          <a:solidFill>
                            <a:srgbClr val="000000"/>
                          </a:solidFill>
                          <a:effectLst/>
                          <a:latin typeface="Segoe UI" panose="020B0502040204020203" pitchFamily="34" charset="0"/>
                        </a:rPr>
                        <a:t>Meet scalability requirements of existing apps more cost effectively</a:t>
                      </a:r>
                    </a:p>
                  </a:txBody>
                  <a:tcPr marL="3145" marR="3145" marT="314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rowSpan="2">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r>
                        <a:rPr lang="en-US" sz="1500" b="0" i="0" u="none" strike="noStrike" dirty="0">
                          <a:solidFill>
                            <a:srgbClr val="000000"/>
                          </a:solidFill>
                          <a:effectLst/>
                          <a:latin typeface="Segoe UI" panose="020B0502040204020203" pitchFamily="34" charset="0"/>
                        </a:rPr>
                        <a:t>PaaS, Containers</a:t>
                      </a:r>
                    </a:p>
                  </a:txBody>
                  <a:tcPr marR="3145" marT="314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2220843"/>
                  </a:ext>
                </a:extLst>
              </a:tr>
              <a:tr h="0">
                <a:tc vMerge="1">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300" b="0" i="1" u="none" strike="noStrike" dirty="0">
                          <a:solidFill>
                            <a:srgbClr val="000000"/>
                          </a:solidFill>
                          <a:effectLst/>
                          <a:latin typeface="Segoe UI" panose="020B0502040204020203" pitchFamily="34" charset="0"/>
                        </a:rPr>
                        <a:t>Optimize application architecture for cloud scale</a:t>
                      </a:r>
                    </a:p>
                  </a:txBody>
                  <a:tcPr marL="3145" marR="3145" marT="314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27616935"/>
                  </a:ext>
                </a:extLst>
              </a:tr>
              <a:tr h="265201">
                <a:tc rowSpan="2">
                  <a:txBody>
                    <a:bodyPr/>
                    <a:lstStyle/>
                    <a:p>
                      <a:pPr algn="ctr" rtl="0" fontAlgn="b"/>
                      <a:r>
                        <a:rPr lang="en-US" sz="1500" b="1" i="0" u="none" strike="noStrike" dirty="0">
                          <a:solidFill>
                            <a:srgbClr val="000000"/>
                          </a:solidFill>
                          <a:effectLst/>
                          <a:latin typeface="Segoe UI" panose="020B0502040204020203" pitchFamily="34" charset="0"/>
                        </a:rPr>
                        <a:t>6</a:t>
                      </a:r>
                    </a:p>
                  </a:txBody>
                  <a:tcPr marL="3145" marR="3145" marT="314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500" b="0" i="0" u="none" strike="noStrike" dirty="0">
                          <a:solidFill>
                            <a:srgbClr val="000000"/>
                          </a:solidFill>
                          <a:effectLst/>
                          <a:latin typeface="Segoe UI" panose="020B0502040204020203" pitchFamily="34" charset="0"/>
                        </a:rPr>
                        <a:t>Leveraging existing investments </a:t>
                      </a:r>
                    </a:p>
                  </a:txBody>
                  <a:tcPr marL="3145" marR="3145" marT="314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r>
                        <a:rPr lang="en-US" sz="1500" b="0" i="0" u="none" strike="noStrike" dirty="0">
                          <a:solidFill>
                            <a:srgbClr val="000000"/>
                          </a:solidFill>
                          <a:effectLst/>
                          <a:latin typeface="Segoe UI" panose="020B0502040204020203" pitchFamily="34" charset="0"/>
                        </a:rPr>
                        <a:t>PaaS, Containers</a:t>
                      </a:r>
                    </a:p>
                  </a:txBody>
                  <a:tcPr marR="3145" marT="314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92905237"/>
                  </a:ext>
                </a:extLst>
              </a:tr>
              <a:tr h="265201">
                <a:tc vMerge="1">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300" b="0" i="1" u="none" strike="noStrike" dirty="0">
                          <a:solidFill>
                            <a:srgbClr val="000000"/>
                          </a:solidFill>
                          <a:effectLst/>
                          <a:latin typeface="Segoe UI" panose="020B0502040204020203" pitchFamily="34" charset="0"/>
                        </a:rPr>
                        <a:t>Across dev/ops, developer experience, tooling, infrastructure and deployed apps</a:t>
                      </a:r>
                    </a:p>
                  </a:txBody>
                  <a:tcPr marL="3145" marR="3145" marT="314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07621516"/>
                  </a:ext>
                </a:extLst>
              </a:tr>
              <a:tr h="265201">
                <a:tc rowSpan="2">
                  <a:txBody>
                    <a:bodyPr/>
                    <a:lstStyle/>
                    <a:p>
                      <a:pPr algn="ctr" rtl="0" fontAlgn="b"/>
                      <a:r>
                        <a:rPr lang="en-US" sz="1500" b="1" i="0" u="none" strike="noStrike" dirty="0">
                          <a:solidFill>
                            <a:srgbClr val="000000"/>
                          </a:solidFill>
                          <a:effectLst/>
                          <a:latin typeface="Segoe UI" panose="020B0502040204020203" pitchFamily="34" charset="0"/>
                        </a:rPr>
                        <a:t>7</a:t>
                      </a:r>
                    </a:p>
                  </a:txBody>
                  <a:tcPr marL="3145" marR="3145" marT="314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500" b="0" i="0" u="none" strike="noStrike" dirty="0">
                          <a:solidFill>
                            <a:srgbClr val="000000"/>
                          </a:solidFill>
                          <a:effectLst/>
                          <a:latin typeface="Segoe UI" panose="020B0502040204020203" pitchFamily="34" charset="0"/>
                        </a:rPr>
                        <a:t>Free up data center space quickly </a:t>
                      </a:r>
                    </a:p>
                  </a:txBody>
                  <a:tcPr marL="3145" marR="3145" marT="314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endParaRPr lang="en-US" sz="1500" b="0" i="0"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endParaRPr lang="en-US" sz="1500" b="0" i="0"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endParaRPr lang="en-US" sz="1500" b="0" i="0"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endParaRPr lang="en-US" sz="1500" b="0" i="0"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r>
                        <a:rPr lang="en-US" sz="1500" b="0" i="0" u="none" strike="noStrike" dirty="0">
                          <a:solidFill>
                            <a:srgbClr val="000000"/>
                          </a:solidFill>
                          <a:effectLst/>
                          <a:latin typeface="Segoe UI" panose="020B0502040204020203" pitchFamily="34" charset="0"/>
                        </a:rPr>
                        <a:t>IaaS</a:t>
                      </a:r>
                    </a:p>
                  </a:txBody>
                  <a:tcPr marR="3145" marT="314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383517592"/>
                  </a:ext>
                </a:extLst>
              </a:tr>
              <a:tr h="265201">
                <a:tc vMerge="1">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300" b="0" i="1" u="none" strike="noStrike" dirty="0">
                          <a:solidFill>
                            <a:srgbClr val="000000"/>
                          </a:solidFill>
                          <a:effectLst/>
                          <a:latin typeface="Segoe UI" panose="020B0502040204020203" pitchFamily="34" charset="0"/>
                        </a:rPr>
                        <a:t>Free up or consolidate resources for apps that must reside on-premises</a:t>
                      </a:r>
                    </a:p>
                  </a:txBody>
                  <a:tcPr marL="3145" marR="3145" marT="314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dirty="0">
                        <a:solidFill>
                          <a:srgbClr val="000000"/>
                        </a:solidFill>
                        <a:effectLst/>
                        <a:latin typeface="Segoe UI" panose="020B0502040204020203" pitchFamily="34" charset="0"/>
                      </a:endParaRPr>
                    </a:p>
                  </a:txBody>
                  <a:tcPr marR="3145" marT="314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62652634"/>
                  </a:ext>
                </a:extLst>
              </a:tr>
              <a:tr h="265201">
                <a:tc rowSpan="2">
                  <a:txBody>
                    <a:bodyPr/>
                    <a:lstStyle/>
                    <a:p>
                      <a:pPr algn="ctr" rtl="0" fontAlgn="b"/>
                      <a:r>
                        <a:rPr lang="en-US" sz="1500" b="1" i="0" u="none" strike="noStrike" dirty="0">
                          <a:solidFill>
                            <a:srgbClr val="000000"/>
                          </a:solidFill>
                          <a:effectLst/>
                          <a:latin typeface="Segoe UI" panose="020B0502040204020203" pitchFamily="34" charset="0"/>
                        </a:rPr>
                        <a:t>8</a:t>
                      </a:r>
                    </a:p>
                  </a:txBody>
                  <a:tcPr marL="3145" marR="3145" marT="314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500" b="0" i="0" u="none" strike="noStrike" dirty="0">
                          <a:solidFill>
                            <a:srgbClr val="000000"/>
                          </a:solidFill>
                          <a:effectLst/>
                          <a:latin typeface="Segoe UI" panose="020B0502040204020203" pitchFamily="34" charset="0"/>
                        </a:rPr>
                        <a:t>Reduce capital expenditure of existing applications  </a:t>
                      </a:r>
                    </a:p>
                  </a:txBody>
                  <a:tcPr marL="3145" marR="3145" marT="314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endParaRPr lang="en-US" sz="1500" b="0" i="0"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endParaRPr lang="en-US" sz="1500" b="0" i="0"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endParaRPr lang="en-US" sz="1500" b="0" i="0"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endParaRPr lang="en-US" sz="1500" b="0" i="0"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r>
                        <a:rPr lang="en-US" sz="1500" b="0" i="0" u="none" strike="noStrike" dirty="0">
                          <a:solidFill>
                            <a:srgbClr val="000000"/>
                          </a:solidFill>
                          <a:effectLst/>
                          <a:latin typeface="Segoe UI" panose="020B0502040204020203" pitchFamily="34" charset="0"/>
                        </a:rPr>
                        <a:t>IaaS</a:t>
                      </a:r>
                    </a:p>
                  </a:txBody>
                  <a:tcPr marR="3145" marT="314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080610218"/>
                  </a:ext>
                </a:extLst>
              </a:tr>
              <a:tr h="265201">
                <a:tc vMerge="1">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300" b="0" i="1" u="none" strike="noStrike" dirty="0">
                          <a:solidFill>
                            <a:srgbClr val="000000"/>
                          </a:solidFill>
                          <a:effectLst/>
                          <a:latin typeface="Segoe UI" panose="020B0502040204020203" pitchFamily="34" charset="0"/>
                        </a:rPr>
                        <a:t>Switch to pay-as-you-go model, realize better budget forecasting </a:t>
                      </a:r>
                    </a:p>
                  </a:txBody>
                  <a:tcPr marL="3145" marR="3145" marT="314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dirty="0">
                        <a:solidFill>
                          <a:srgbClr val="000000"/>
                        </a:solidFill>
                        <a:effectLst/>
                        <a:latin typeface="Segoe UI" panose="020B0502040204020203" pitchFamily="34" charset="0"/>
                      </a:endParaRPr>
                    </a:p>
                  </a:txBody>
                  <a:tcPr marR="3145" marT="314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24065954"/>
                  </a:ext>
                </a:extLst>
              </a:tr>
              <a:tr h="265201">
                <a:tc rowSpan="2">
                  <a:txBody>
                    <a:bodyPr/>
                    <a:lstStyle/>
                    <a:p>
                      <a:pPr algn="ctr" rtl="0" fontAlgn="b"/>
                      <a:r>
                        <a:rPr lang="en-US" sz="1500" b="1" i="0" u="none" strike="noStrike" dirty="0">
                          <a:solidFill>
                            <a:srgbClr val="000000"/>
                          </a:solidFill>
                          <a:effectLst/>
                          <a:latin typeface="Segoe UI" panose="020B0502040204020203" pitchFamily="34" charset="0"/>
                        </a:rPr>
                        <a:t>9</a:t>
                      </a:r>
                    </a:p>
                  </a:txBody>
                  <a:tcPr marL="3145" marR="3145" marT="314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500" b="0" i="0" u="none" strike="noStrike" dirty="0">
                          <a:solidFill>
                            <a:srgbClr val="000000"/>
                          </a:solidFill>
                          <a:effectLst/>
                          <a:latin typeface="Segoe UI" panose="020B0502040204020203" pitchFamily="34" charset="0"/>
                        </a:rPr>
                        <a:t>Achieve rapid time to cloud</a:t>
                      </a:r>
                    </a:p>
                  </a:txBody>
                  <a:tcPr marL="3145" marR="3145" marT="314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500" b="0" i="0"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500" b="0" i="0"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500" b="0" i="0"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500" b="0" i="0"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500" b="0" i="0" u="none" strike="noStrike" dirty="0">
                          <a:solidFill>
                            <a:srgbClr val="000000"/>
                          </a:solidFill>
                          <a:effectLst/>
                          <a:latin typeface="Segoe UI" panose="020B0502040204020203" pitchFamily="34" charset="0"/>
                        </a:rPr>
                        <a:t>IaaS</a:t>
                      </a:r>
                    </a:p>
                  </a:txBody>
                  <a:tcPr marR="3145" marT="314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83428864"/>
                  </a:ext>
                </a:extLst>
              </a:tr>
              <a:tr h="265201">
                <a:tc vMerge="1">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300" b="0" i="1" u="none" strike="noStrike" dirty="0">
                          <a:solidFill>
                            <a:srgbClr val="000000"/>
                          </a:solidFill>
                          <a:effectLst/>
                          <a:latin typeface="Segoe UI" panose="020B0502040204020203" pitchFamily="34" charset="0"/>
                        </a:rPr>
                        <a:t>Allow migration with minimal architectural impact</a:t>
                      </a:r>
                    </a:p>
                  </a:txBody>
                  <a:tcPr marL="3145" marR="3145" marT="314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dirty="0">
                        <a:solidFill>
                          <a:srgbClr val="000000"/>
                        </a:solidFill>
                        <a:effectLst/>
                        <a:latin typeface="Segoe UI" panose="020B0502040204020203" pitchFamily="34" charset="0"/>
                      </a:endParaRPr>
                    </a:p>
                  </a:txBody>
                  <a:tcPr marR="3145" marT="314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67247706"/>
                  </a:ext>
                </a:extLst>
              </a:tr>
            </a:tbl>
          </a:graphicData>
        </a:graphic>
      </p:graphicFrame>
      <p:sp>
        <p:nvSpPr>
          <p:cNvPr id="30" name="TextBox 29">
            <a:extLst>
              <a:ext uri="{FF2B5EF4-FFF2-40B4-BE49-F238E27FC236}">
                <a16:creationId xmlns:a16="http://schemas.microsoft.com/office/drawing/2014/main" id="{585366FA-042D-4C22-97F6-03E60C1EB605}"/>
              </a:ext>
            </a:extLst>
          </p:cNvPr>
          <p:cNvSpPr txBox="1"/>
          <p:nvPr/>
        </p:nvSpPr>
        <p:spPr>
          <a:xfrm>
            <a:off x="407694" y="6462936"/>
            <a:ext cx="678685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505050"/>
                </a:solidFill>
                <a:effectLst/>
                <a:uLnTx/>
                <a:uFillTx/>
                <a:latin typeface="Segoe UI"/>
                <a:ea typeface="+mn-ea"/>
                <a:cs typeface="+mn-cs"/>
              </a:rPr>
              <a:t>Note: Some of the objective might apply to more than one category of applications</a:t>
            </a:r>
          </a:p>
        </p:txBody>
      </p:sp>
      <p:pic>
        <p:nvPicPr>
          <p:cNvPr id="31" name="Picture 30">
            <a:extLst>
              <a:ext uri="{FF2B5EF4-FFF2-40B4-BE49-F238E27FC236}">
                <a16:creationId xmlns:a16="http://schemas.microsoft.com/office/drawing/2014/main" id="{D3CF55EA-DC4E-4515-8222-C219277EDD68}"/>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699690" y="1680426"/>
            <a:ext cx="264160" cy="264160"/>
          </a:xfrm>
          <a:prstGeom prst="rect">
            <a:avLst/>
          </a:prstGeom>
        </p:spPr>
      </p:pic>
      <p:pic>
        <p:nvPicPr>
          <p:cNvPr id="33" name="Picture 32">
            <a:extLst>
              <a:ext uri="{FF2B5EF4-FFF2-40B4-BE49-F238E27FC236}">
                <a16:creationId xmlns:a16="http://schemas.microsoft.com/office/drawing/2014/main" id="{73CB8636-5C78-4A80-BB2F-A73A80CECEF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699690" y="2208816"/>
            <a:ext cx="264160" cy="264160"/>
          </a:xfrm>
          <a:prstGeom prst="rect">
            <a:avLst/>
          </a:prstGeom>
        </p:spPr>
      </p:pic>
      <p:pic>
        <p:nvPicPr>
          <p:cNvPr id="37" name="Picture 36">
            <a:extLst>
              <a:ext uri="{FF2B5EF4-FFF2-40B4-BE49-F238E27FC236}">
                <a16:creationId xmlns:a16="http://schemas.microsoft.com/office/drawing/2014/main" id="{53D3811D-54B5-4A33-8505-D1DECBA02ED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89610" y="3278701"/>
            <a:ext cx="264160" cy="264160"/>
          </a:xfrm>
          <a:prstGeom prst="rect">
            <a:avLst/>
          </a:prstGeom>
        </p:spPr>
      </p:pic>
      <p:pic>
        <p:nvPicPr>
          <p:cNvPr id="39" name="Picture 38">
            <a:extLst>
              <a:ext uri="{FF2B5EF4-FFF2-40B4-BE49-F238E27FC236}">
                <a16:creationId xmlns:a16="http://schemas.microsoft.com/office/drawing/2014/main" id="{B04215B2-8677-43C8-9B2D-928CB0B6DA86}"/>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902003" y="2755833"/>
            <a:ext cx="264160" cy="264160"/>
          </a:xfrm>
          <a:prstGeom prst="rect">
            <a:avLst/>
          </a:prstGeom>
        </p:spPr>
      </p:pic>
      <p:pic>
        <p:nvPicPr>
          <p:cNvPr id="41" name="Picture 40">
            <a:extLst>
              <a:ext uri="{FF2B5EF4-FFF2-40B4-BE49-F238E27FC236}">
                <a16:creationId xmlns:a16="http://schemas.microsoft.com/office/drawing/2014/main" id="{FE24E002-7A0E-49E5-A159-93772D3CBF1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93131" y="4241224"/>
            <a:ext cx="264160" cy="264160"/>
          </a:xfrm>
          <a:prstGeom prst="rect">
            <a:avLst/>
          </a:prstGeom>
        </p:spPr>
      </p:pic>
      <p:pic>
        <p:nvPicPr>
          <p:cNvPr id="43" name="Picture 42">
            <a:extLst>
              <a:ext uri="{FF2B5EF4-FFF2-40B4-BE49-F238E27FC236}">
                <a16:creationId xmlns:a16="http://schemas.microsoft.com/office/drawing/2014/main" id="{F155E043-ED48-4C29-AE58-A911E5F5FF8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699690" y="3278701"/>
            <a:ext cx="264160" cy="264160"/>
          </a:xfrm>
          <a:prstGeom prst="rect">
            <a:avLst/>
          </a:prstGeom>
        </p:spPr>
      </p:pic>
      <p:pic>
        <p:nvPicPr>
          <p:cNvPr id="45" name="Picture 44">
            <a:extLst>
              <a:ext uri="{FF2B5EF4-FFF2-40B4-BE49-F238E27FC236}">
                <a16:creationId xmlns:a16="http://schemas.microsoft.com/office/drawing/2014/main" id="{66A13789-7BD4-48B8-BB34-6AB1DA54798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900253" y="3278701"/>
            <a:ext cx="264160" cy="264160"/>
          </a:xfrm>
          <a:prstGeom prst="rect">
            <a:avLst/>
          </a:prstGeom>
        </p:spPr>
      </p:pic>
      <p:pic>
        <p:nvPicPr>
          <p:cNvPr id="47" name="Picture 46">
            <a:extLst>
              <a:ext uri="{FF2B5EF4-FFF2-40B4-BE49-F238E27FC236}">
                <a16:creationId xmlns:a16="http://schemas.microsoft.com/office/drawing/2014/main" id="{BAEA6AB6-A3FB-4C4F-A359-AAA0569C66F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906783" y="3777809"/>
            <a:ext cx="264160" cy="264160"/>
          </a:xfrm>
          <a:prstGeom prst="rect">
            <a:avLst/>
          </a:prstGeom>
        </p:spPr>
      </p:pic>
      <p:pic>
        <p:nvPicPr>
          <p:cNvPr id="49" name="Picture 48">
            <a:extLst>
              <a:ext uri="{FF2B5EF4-FFF2-40B4-BE49-F238E27FC236}">
                <a16:creationId xmlns:a16="http://schemas.microsoft.com/office/drawing/2014/main" id="{97DAE484-86E9-4151-8FB1-74D108753E4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89610" y="3754546"/>
            <a:ext cx="264160" cy="264160"/>
          </a:xfrm>
          <a:prstGeom prst="rect">
            <a:avLst/>
          </a:prstGeom>
        </p:spPr>
      </p:pic>
      <p:pic>
        <p:nvPicPr>
          <p:cNvPr id="50" name="Picture 49">
            <a:extLst>
              <a:ext uri="{FF2B5EF4-FFF2-40B4-BE49-F238E27FC236}">
                <a16:creationId xmlns:a16="http://schemas.microsoft.com/office/drawing/2014/main" id="{F1F78059-4FC1-46D8-BEF3-128D05853BE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416936" y="4790565"/>
            <a:ext cx="264160" cy="264160"/>
          </a:xfrm>
          <a:prstGeom prst="rect">
            <a:avLst/>
          </a:prstGeom>
        </p:spPr>
      </p:pic>
      <p:pic>
        <p:nvPicPr>
          <p:cNvPr id="52" name="Picture 51">
            <a:extLst>
              <a:ext uri="{FF2B5EF4-FFF2-40B4-BE49-F238E27FC236}">
                <a16:creationId xmlns:a16="http://schemas.microsoft.com/office/drawing/2014/main" id="{5F41B5B6-C0AC-4877-8235-E8C34A604AD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416936" y="5337582"/>
            <a:ext cx="264160" cy="264160"/>
          </a:xfrm>
          <a:prstGeom prst="rect">
            <a:avLst/>
          </a:prstGeom>
        </p:spPr>
      </p:pic>
      <p:pic>
        <p:nvPicPr>
          <p:cNvPr id="54" name="Picture 53">
            <a:extLst>
              <a:ext uri="{FF2B5EF4-FFF2-40B4-BE49-F238E27FC236}">
                <a16:creationId xmlns:a16="http://schemas.microsoft.com/office/drawing/2014/main" id="{77597312-3295-4B2E-AD4C-1FE64359D06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416936" y="5824902"/>
            <a:ext cx="264160" cy="264160"/>
          </a:xfrm>
          <a:prstGeom prst="rect">
            <a:avLst/>
          </a:prstGeom>
        </p:spPr>
      </p:pic>
      <p:pic>
        <p:nvPicPr>
          <p:cNvPr id="27" name="Picture 26">
            <a:extLst>
              <a:ext uri="{FF2B5EF4-FFF2-40B4-BE49-F238E27FC236}">
                <a16:creationId xmlns:a16="http://schemas.microsoft.com/office/drawing/2014/main" id="{C2361AE1-5D18-43CD-8DE4-9D7262B8247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917070" y="4241224"/>
            <a:ext cx="264160" cy="264160"/>
          </a:xfrm>
          <a:prstGeom prst="rect">
            <a:avLst/>
          </a:prstGeom>
        </p:spPr>
      </p:pic>
      <p:pic>
        <p:nvPicPr>
          <p:cNvPr id="28" name="Picture 27">
            <a:extLst>
              <a:ext uri="{FF2B5EF4-FFF2-40B4-BE49-F238E27FC236}">
                <a16:creationId xmlns:a16="http://schemas.microsoft.com/office/drawing/2014/main" id="{0BF3F265-1EE6-4B94-8675-A0090E181598}"/>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699690" y="2756915"/>
            <a:ext cx="264160" cy="264160"/>
          </a:xfrm>
          <a:prstGeom prst="rect">
            <a:avLst/>
          </a:prstGeom>
        </p:spPr>
      </p:pic>
      <p:sp>
        <p:nvSpPr>
          <p:cNvPr id="3" name="Rectangle 2">
            <a:extLst>
              <a:ext uri="{FF2B5EF4-FFF2-40B4-BE49-F238E27FC236}">
                <a16:creationId xmlns:a16="http://schemas.microsoft.com/office/drawing/2014/main" id="{063297C2-391D-4118-B4A7-CE1A6F8D0141}"/>
              </a:ext>
            </a:extLst>
          </p:cNvPr>
          <p:cNvSpPr/>
          <p:nvPr/>
        </p:nvSpPr>
        <p:spPr>
          <a:xfrm>
            <a:off x="6943319" y="975918"/>
            <a:ext cx="1274851" cy="23937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chemeClr val="bg1"/>
                </a:solidFill>
                <a:effectLst/>
                <a:uLnTx/>
                <a:uFillTx/>
                <a:latin typeface="Segoe UI"/>
                <a:ea typeface="+mn-ea"/>
                <a:cs typeface="+mn-cs"/>
              </a:rPr>
              <a:t>Migrate</a:t>
            </a:r>
          </a:p>
        </p:txBody>
      </p:sp>
      <p:sp>
        <p:nvSpPr>
          <p:cNvPr id="32" name="Rectangle 31">
            <a:extLst>
              <a:ext uri="{FF2B5EF4-FFF2-40B4-BE49-F238E27FC236}">
                <a16:creationId xmlns:a16="http://schemas.microsoft.com/office/drawing/2014/main" id="{AE8CEE85-BDFD-4AAD-B71B-F213FE92026E}"/>
              </a:ext>
            </a:extLst>
          </p:cNvPr>
          <p:cNvSpPr/>
          <p:nvPr/>
        </p:nvSpPr>
        <p:spPr>
          <a:xfrm>
            <a:off x="8089610" y="975917"/>
            <a:ext cx="2181221" cy="23937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FFFFFF">
                    <a:lumMod val="95000"/>
                  </a:srgbClr>
                </a:solidFill>
                <a:effectLst/>
                <a:uLnTx/>
                <a:uFillTx/>
                <a:latin typeface="Segoe UI"/>
                <a:ea typeface="+mn-ea"/>
                <a:cs typeface="+mn-cs"/>
              </a:rPr>
              <a:t>Modernize</a:t>
            </a:r>
          </a:p>
        </p:txBody>
      </p:sp>
      <p:pic>
        <p:nvPicPr>
          <p:cNvPr id="34" name="Picture 33">
            <a:extLst>
              <a:ext uri="{FF2B5EF4-FFF2-40B4-BE49-F238E27FC236}">
                <a16:creationId xmlns:a16="http://schemas.microsoft.com/office/drawing/2014/main" id="{D9C10FCD-F574-46B3-B723-5E7086BF9CC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416936" y="4241224"/>
            <a:ext cx="264160" cy="264160"/>
          </a:xfrm>
          <a:prstGeom prst="rect">
            <a:avLst/>
          </a:prstGeom>
        </p:spPr>
      </p:pic>
    </p:spTree>
    <p:extLst>
      <p:ext uri="{BB962C8B-B14F-4D97-AF65-F5344CB8AC3E}">
        <p14:creationId xmlns:p14="http://schemas.microsoft.com/office/powerpoint/2010/main" val="33729683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7" name="Group 116"/>
          <p:cNvGrpSpPr/>
          <p:nvPr/>
        </p:nvGrpSpPr>
        <p:grpSpPr>
          <a:xfrm>
            <a:off x="699675" y="1768372"/>
            <a:ext cx="11159819" cy="2310682"/>
            <a:chOff x="524182" y="1326102"/>
            <a:chExt cx="8371052" cy="1733257"/>
          </a:xfrm>
        </p:grpSpPr>
        <p:sp>
          <p:nvSpPr>
            <p:cNvPr id="118" name="Rectangle 117"/>
            <p:cNvSpPr/>
            <p:nvPr/>
          </p:nvSpPr>
          <p:spPr>
            <a:xfrm>
              <a:off x="5745634" y="1326102"/>
              <a:ext cx="3149600" cy="1733257"/>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119" name="Right Arrow 118"/>
            <p:cNvSpPr/>
            <p:nvPr/>
          </p:nvSpPr>
          <p:spPr>
            <a:xfrm>
              <a:off x="3981814" y="1769407"/>
              <a:ext cx="1733845" cy="851820"/>
            </a:xfrm>
            <a:prstGeom prst="rightArrow">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20" name="Rectangle 119"/>
            <p:cNvSpPr/>
            <p:nvPr/>
          </p:nvSpPr>
          <p:spPr>
            <a:xfrm>
              <a:off x="7442354" y="1447134"/>
              <a:ext cx="1412377" cy="1382818"/>
            </a:xfrm>
            <a:prstGeom prst="rect">
              <a:avLst/>
            </a:prstGeom>
            <a:noFill/>
            <a:ln>
              <a:noFill/>
            </a:ln>
            <a:effectLst/>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91414" tIns="91414" rIns="91414" bIns="91414" numCol="1" spcCol="1270" anchor="t" anchorCtr="0">
              <a:noAutofit/>
            </a:bodyPr>
            <a:lstStyle/>
            <a:p>
              <a:pPr marL="0" marR="0" lvl="0" indent="0" algn="l" defTabSz="711016"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a:ea typeface="+mn-ea"/>
                  <a:cs typeface="+mn-cs"/>
                </a:rPr>
                <a:t>…To</a:t>
              </a:r>
            </a:p>
            <a:p>
              <a:pPr marL="285676" marR="0" lvl="1" indent="-285676" algn="l" defTabSz="622140" rtl="0" eaLnBrk="1" fontAlgn="t"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Office 365</a:t>
              </a:r>
            </a:p>
            <a:p>
              <a:pPr marL="285676" marR="0" lvl="1" indent="-285676" algn="l" defTabSz="622140" rtl="0" eaLnBrk="1" fontAlgn="t"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SharePoint Online</a:t>
              </a:r>
            </a:p>
            <a:p>
              <a:pPr marL="285676" marR="0" lvl="1" indent="-285676" algn="l" defTabSz="622140" rtl="0" eaLnBrk="1" fontAlgn="t"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CRM Online</a:t>
              </a:r>
            </a:p>
            <a:p>
              <a:pPr marL="285676" marR="0" lvl="1" indent="-285676" algn="l" defTabSz="622140" rtl="0" eaLnBrk="1" fontAlgn="t"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VSO</a:t>
              </a:r>
            </a:p>
            <a:p>
              <a:pPr marL="285676" marR="0" lvl="1" indent="-285676" algn="l" defTabSz="622140" rtl="0" eaLnBrk="1" fontAlgn="t"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ADL + PowerBI</a:t>
              </a:r>
            </a:p>
            <a:p>
              <a:pPr marL="285676" marR="0" lvl="1" indent="-285676" algn="l" defTabSz="622140" rtl="0" eaLnBrk="1" fontAlgn="t"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Best 3</a:t>
              </a:r>
              <a:r>
                <a:rPr kumimoji="0" lang="en-US" sz="1200" b="0" i="0" u="none" strike="noStrike" kern="1200" cap="none" spc="0" normalizeH="0" baseline="30000" noProof="0" dirty="0">
                  <a:ln>
                    <a:noFill/>
                  </a:ln>
                  <a:solidFill>
                    <a:srgbClr val="FFFFFF"/>
                  </a:solidFill>
                  <a:effectLst/>
                  <a:uLnTx/>
                  <a:uFillTx/>
                  <a:latin typeface="Segoe UI"/>
                  <a:ea typeface="+mn-ea"/>
                  <a:cs typeface="+mn-cs"/>
                </a:rPr>
                <a:t>rd</a:t>
              </a:r>
              <a:r>
                <a:rPr kumimoji="0" lang="en-US" sz="1200" b="0" i="0" u="none" strike="noStrike" kern="1200" cap="none" spc="0" normalizeH="0" baseline="0" noProof="0" dirty="0">
                  <a:ln>
                    <a:noFill/>
                  </a:ln>
                  <a:solidFill>
                    <a:srgbClr val="FFFFFF"/>
                  </a:solidFill>
                  <a:effectLst/>
                  <a:uLnTx/>
                  <a:uFillTx/>
                  <a:latin typeface="Segoe UI"/>
                  <a:ea typeface="+mn-ea"/>
                  <a:cs typeface="+mn-cs"/>
                </a:rPr>
                <a:t>-party SaaS</a:t>
              </a:r>
            </a:p>
          </p:txBody>
        </p:sp>
        <p:sp>
          <p:nvSpPr>
            <p:cNvPr id="121" name="TextBox 120"/>
            <p:cNvSpPr txBox="1"/>
            <p:nvPr/>
          </p:nvSpPr>
          <p:spPr>
            <a:xfrm>
              <a:off x="5857394" y="1447134"/>
              <a:ext cx="1584960" cy="1491192"/>
            </a:xfrm>
            <a:prstGeom prst="rect">
              <a:avLst/>
            </a:prstGeom>
            <a:solidFill>
              <a:schemeClr val="bg1">
                <a:lumMod val="85000"/>
              </a:schemeClr>
            </a:solidFill>
          </p:spPr>
          <p:txBody>
            <a:bodyPr wrap="square" lIns="121903" tIns="134093" rIns="121903" bIns="134093" rtlCol="0" anchor="t" anchorCtr="0">
              <a:noAutofit/>
            </a:bodyPr>
            <a:lstStyle/>
            <a:p>
              <a:pPr marL="0" marR="0" lvl="0" indent="0" algn="l" defTabSz="711016"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a:ea typeface="+mn-ea"/>
                  <a:cs typeface="+mn-cs"/>
                </a:rPr>
                <a:t>From…</a:t>
              </a:r>
            </a:p>
            <a:p>
              <a:pPr marL="285676" marR="0" lvl="1" indent="-285676" algn="l" defTabSz="622140"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Office servers</a:t>
              </a:r>
            </a:p>
            <a:p>
              <a:pPr marL="285676" marR="0" lvl="1" indent="-285676" algn="l" defTabSz="622140"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Portals and SPS</a:t>
              </a:r>
            </a:p>
            <a:p>
              <a:pPr marL="285676" marR="0" lvl="1" indent="-285676" algn="l" defTabSz="622140"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Any relationship mgmt</a:t>
              </a:r>
            </a:p>
            <a:p>
              <a:pPr marL="285676" marR="0" lvl="1" indent="-285676" algn="l" defTabSz="622140"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Active Source </a:t>
              </a:r>
              <a:br>
                <a:rPr kumimoji="0" lang="en-US" sz="1200" b="0" i="0" u="none" strike="noStrike" kern="1200" cap="none" spc="0" normalizeH="0" baseline="0" noProof="0" dirty="0">
                  <a:ln>
                    <a:noFill/>
                  </a:ln>
                  <a:solidFill>
                    <a:srgbClr val="FFFFFF"/>
                  </a:solidFill>
                  <a:effectLst/>
                  <a:uLnTx/>
                  <a:uFillTx/>
                  <a:latin typeface="Segoe UI"/>
                  <a:ea typeface="+mn-ea"/>
                  <a:cs typeface="+mn-cs"/>
                </a:rPr>
              </a:br>
              <a:r>
                <a:rPr kumimoji="0" lang="en-US" sz="1200" b="0" i="0" u="none" strike="noStrike" kern="1200" cap="none" spc="0" normalizeH="0" baseline="0" noProof="0" dirty="0">
                  <a:ln>
                    <a:noFill/>
                  </a:ln>
                  <a:solidFill>
                    <a:srgbClr val="FFFFFF"/>
                  </a:solidFill>
                  <a:effectLst/>
                  <a:uLnTx/>
                  <a:uFillTx/>
                  <a:latin typeface="Segoe UI"/>
                  <a:ea typeface="+mn-ea"/>
                  <a:cs typeface="+mn-cs"/>
                </a:rPr>
                <a:t>Control &amp; WIT</a:t>
              </a:r>
            </a:p>
            <a:p>
              <a:pPr marL="285676" marR="0" lvl="1" indent="-285676" algn="l" defTabSz="622140"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Data warehouses</a:t>
              </a:r>
            </a:p>
            <a:p>
              <a:pPr marL="285676" marR="0" lvl="1" indent="-285676" algn="l" defTabSz="622140"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Industry standard verticals</a:t>
              </a:r>
            </a:p>
          </p:txBody>
        </p:sp>
        <p:grpSp>
          <p:nvGrpSpPr>
            <p:cNvPr id="122" name="Group 121"/>
            <p:cNvGrpSpPr/>
            <p:nvPr/>
          </p:nvGrpSpPr>
          <p:grpSpPr>
            <a:xfrm>
              <a:off x="524182" y="1980420"/>
              <a:ext cx="4157520" cy="437297"/>
              <a:chOff x="524182" y="1980420"/>
              <a:chExt cx="4157520" cy="437297"/>
            </a:xfrm>
          </p:grpSpPr>
          <p:sp>
            <p:nvSpPr>
              <p:cNvPr id="123" name="Trapezoid 122"/>
              <p:cNvSpPr/>
              <p:nvPr/>
            </p:nvSpPr>
            <p:spPr bwMode="auto">
              <a:xfrm rot="10800000">
                <a:off x="524182" y="1980420"/>
                <a:ext cx="4157520" cy="437297"/>
              </a:xfrm>
              <a:prstGeom prst="trapezoid">
                <a:avLst>
                  <a:gd name="adj" fmla="val 74936"/>
                </a:avLst>
              </a:prstGeom>
              <a:solidFill>
                <a:srgbClr val="BFBFBF"/>
              </a:solidFill>
              <a:ln>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bodyPr>
              <a:lstStyle/>
              <a:p>
                <a:pPr marL="0" marR="0" lvl="0" indent="0" algn="ctr" defTabSz="1243088" rtl="0" eaLnBrk="1" fontAlgn="base" latinLnBrk="0" hangingPunct="1">
                  <a:lnSpc>
                    <a:spcPct val="100000"/>
                  </a:lnSpc>
                  <a:spcBef>
                    <a:spcPct val="0"/>
                  </a:spcBef>
                  <a:spcAft>
                    <a:spcPct val="0"/>
                  </a:spcAft>
                  <a:buClrTx/>
                  <a:buSzTx/>
                  <a:buFontTx/>
                  <a:buNone/>
                  <a:tabLst/>
                  <a:defRPr/>
                </a:pPr>
                <a:endParaRPr kumimoji="0" lang="en-US" sz="266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4" name="TextBox 123"/>
              <p:cNvSpPr txBox="1"/>
              <p:nvPr/>
            </p:nvSpPr>
            <p:spPr>
              <a:xfrm>
                <a:off x="1770155" y="1991315"/>
                <a:ext cx="1671963" cy="415510"/>
              </a:xfrm>
              <a:prstGeom prst="rect">
                <a:avLst/>
              </a:prstGeom>
              <a:noFill/>
            </p:spPr>
            <p:txBody>
              <a:bodyPr wrap="none" lIns="121903" tIns="60952" rIns="121903" bIns="60952" rtlCol="0" anchor="ctr" anchorCtr="1">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Use or convert to a SaaS </a:t>
                </a:r>
                <a:br>
                  <a:rPr kumimoji="0" lang="en-US" sz="1400" b="0" i="0" u="none" strike="noStrike" kern="1200" cap="none" spc="0" normalizeH="0" baseline="0" noProof="0" dirty="0">
                    <a:ln>
                      <a:noFill/>
                    </a:ln>
                    <a:solidFill>
                      <a:srgbClr val="FFFFFF"/>
                    </a:solidFill>
                    <a:effectLst/>
                    <a:uLnTx/>
                    <a:uFillTx/>
                    <a:latin typeface="Segoe UI"/>
                    <a:ea typeface="+mn-ea"/>
                    <a:cs typeface="+mn-cs"/>
                  </a:rPr>
                </a:br>
                <a:r>
                  <a:rPr kumimoji="0" lang="en-US" sz="1400" b="0" i="0" u="none" strike="noStrike" kern="1200" cap="none" spc="0" normalizeH="0" baseline="0" noProof="0" dirty="0">
                    <a:ln>
                      <a:noFill/>
                    </a:ln>
                    <a:solidFill>
                      <a:srgbClr val="FFFFFF"/>
                    </a:solidFill>
                    <a:effectLst/>
                    <a:uLnTx/>
                    <a:uFillTx/>
                    <a:latin typeface="Segoe UI"/>
                    <a:ea typeface="+mn-ea"/>
                    <a:cs typeface="+mn-cs"/>
                  </a:rPr>
                  <a:t>(1</a:t>
                </a:r>
                <a:r>
                  <a:rPr kumimoji="0" lang="en-US" sz="1400" b="0" i="0" u="none" strike="noStrike" kern="1200" cap="none" spc="0" normalizeH="0" baseline="30000" noProof="0" dirty="0">
                    <a:ln>
                      <a:noFill/>
                    </a:ln>
                    <a:solidFill>
                      <a:srgbClr val="FFFFFF"/>
                    </a:solidFill>
                    <a:effectLst/>
                    <a:uLnTx/>
                    <a:uFillTx/>
                    <a:latin typeface="Segoe UI"/>
                    <a:ea typeface="+mn-ea"/>
                    <a:cs typeface="+mn-cs"/>
                  </a:rPr>
                  <a:t>st</a:t>
                </a:r>
                <a:r>
                  <a:rPr kumimoji="0" lang="en-US" sz="1400" b="0" i="0" u="none" strike="noStrike" kern="1200" cap="none" spc="0" normalizeH="0" baseline="0" noProof="0" dirty="0">
                    <a:ln>
                      <a:noFill/>
                    </a:ln>
                    <a:solidFill>
                      <a:srgbClr val="FFFFFF"/>
                    </a:solidFill>
                    <a:effectLst/>
                    <a:uLnTx/>
                    <a:uFillTx/>
                    <a:latin typeface="Segoe UI"/>
                    <a:ea typeface="+mn-ea"/>
                    <a:cs typeface="+mn-cs"/>
                  </a:rPr>
                  <a:t> or 3</a:t>
                </a:r>
                <a:r>
                  <a:rPr kumimoji="0" lang="en-US" sz="1400" b="0" i="0" u="none" strike="noStrike" kern="1200" cap="none" spc="0" normalizeH="0" baseline="30000" noProof="0" dirty="0">
                    <a:ln>
                      <a:noFill/>
                    </a:ln>
                    <a:solidFill>
                      <a:srgbClr val="FFFFFF"/>
                    </a:solidFill>
                    <a:effectLst/>
                    <a:uLnTx/>
                    <a:uFillTx/>
                    <a:latin typeface="Segoe UI"/>
                    <a:ea typeface="+mn-ea"/>
                    <a:cs typeface="+mn-cs"/>
                  </a:rPr>
                  <a:t>rd </a:t>
                </a:r>
                <a:r>
                  <a:rPr kumimoji="0" lang="en-US" sz="1400" b="0" i="0" u="none" strike="noStrike" kern="1200" cap="none" spc="0" normalizeH="0" baseline="0" noProof="0" dirty="0">
                    <a:ln>
                      <a:noFill/>
                    </a:ln>
                    <a:solidFill>
                      <a:srgbClr val="FFFFFF"/>
                    </a:solidFill>
                    <a:effectLst/>
                    <a:uLnTx/>
                    <a:uFillTx/>
                    <a:latin typeface="Segoe UI"/>
                    <a:ea typeface="+mn-ea"/>
                    <a:cs typeface="+mn-cs"/>
                  </a:rPr>
                  <a:t>party) solution</a:t>
                </a:r>
              </a:p>
            </p:txBody>
          </p:sp>
        </p:grpSp>
      </p:grpSp>
      <p:grpSp>
        <p:nvGrpSpPr>
          <p:cNvPr id="18" name="Group 17"/>
          <p:cNvGrpSpPr/>
          <p:nvPr/>
        </p:nvGrpSpPr>
        <p:grpSpPr>
          <a:xfrm>
            <a:off x="232470" y="2036927"/>
            <a:ext cx="6476987" cy="582980"/>
            <a:chOff x="98482" y="2716284"/>
            <a:chExt cx="4858429" cy="437297"/>
          </a:xfrm>
        </p:grpSpPr>
        <p:sp>
          <p:nvSpPr>
            <p:cNvPr id="79" name="Trapezoid 78"/>
            <p:cNvSpPr/>
            <p:nvPr/>
          </p:nvSpPr>
          <p:spPr bwMode="auto">
            <a:xfrm rot="10800000">
              <a:off x="98482" y="2716284"/>
              <a:ext cx="4858429" cy="437297"/>
            </a:xfrm>
            <a:prstGeom prst="trapezoid">
              <a:avLst>
                <a:gd name="adj" fmla="val 74936"/>
              </a:avLst>
            </a:prstGeom>
            <a:solidFill>
              <a:schemeClr val="bg1">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bodyPr>
            <a:lstStyle/>
            <a:p>
              <a:pPr marL="0" marR="0" lvl="0" indent="0" algn="ctr" defTabSz="1243088" rtl="0" eaLnBrk="1" fontAlgn="base" latinLnBrk="0" hangingPunct="1">
                <a:lnSpc>
                  <a:spcPct val="100000"/>
                </a:lnSpc>
                <a:spcBef>
                  <a:spcPct val="0"/>
                </a:spcBef>
                <a:spcAft>
                  <a:spcPct val="0"/>
                </a:spcAft>
                <a:buClrTx/>
                <a:buSzTx/>
                <a:buFontTx/>
                <a:buNone/>
                <a:tabLst/>
                <a:defRPr/>
              </a:pPr>
              <a:endParaRPr kumimoji="0" lang="en-US" sz="266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0" name="TextBox 79"/>
            <p:cNvSpPr txBox="1"/>
            <p:nvPr/>
          </p:nvSpPr>
          <p:spPr>
            <a:xfrm>
              <a:off x="1167873" y="2816059"/>
              <a:ext cx="2726033" cy="237749"/>
            </a:xfrm>
            <a:prstGeom prst="rect">
              <a:avLst/>
            </a:prstGeom>
            <a:noFill/>
          </p:spPr>
          <p:txBody>
            <a:bodyPr wrap="none" lIns="121903" tIns="60952" rIns="121903" bIns="60952" rtlCol="0" anchor="ctr" anchorCtr="1">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Retire it, right-size, eliminate environments</a:t>
              </a:r>
              <a:endParaRPr kumimoji="0" lang="en-US" sz="1400" b="1"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47" name="Title 1"/>
          <p:cNvSpPr>
            <a:spLocks noGrp="1"/>
          </p:cNvSpPr>
          <p:nvPr>
            <p:ph type="title"/>
          </p:nvPr>
        </p:nvSpPr>
        <p:spPr/>
        <p:txBody>
          <a:bodyPr>
            <a:noAutofit/>
          </a:bodyPr>
          <a:lstStyle/>
          <a:p>
            <a:pPr defTabSz="1243209"/>
            <a:r>
              <a:rPr lang="en-US" sz="4800" dirty="0"/>
              <a:t>MSIT’s own Cloud adoption approach</a:t>
            </a:r>
            <a:endParaRPr lang="en-US" sz="4800" dirty="0">
              <a:ln w="3175">
                <a:noFill/>
              </a:ln>
              <a:solidFill>
                <a:schemeClr val="tx1"/>
              </a:solidFill>
              <a:ea typeface="+mn-ea"/>
            </a:endParaRPr>
          </a:p>
        </p:txBody>
      </p:sp>
      <p:sp>
        <p:nvSpPr>
          <p:cNvPr id="9" name="Text Placeholder 8"/>
          <p:cNvSpPr>
            <a:spLocks noGrp="1"/>
          </p:cNvSpPr>
          <p:nvPr>
            <p:ph type="body" sz="quarter" idx="10"/>
          </p:nvPr>
        </p:nvSpPr>
        <p:spPr>
          <a:xfrm>
            <a:off x="270066" y="1189496"/>
            <a:ext cx="11651870" cy="724143"/>
          </a:xfrm>
        </p:spPr>
        <p:txBody>
          <a:bodyPr/>
          <a:lstStyle/>
          <a:p>
            <a:r>
              <a:rPr lang="en-US" dirty="0"/>
              <a:t>Roadmap planning</a:t>
            </a:r>
          </a:p>
        </p:txBody>
      </p:sp>
      <p:grpSp>
        <p:nvGrpSpPr>
          <p:cNvPr id="5" name="Group 4"/>
          <p:cNvGrpSpPr/>
          <p:nvPr/>
        </p:nvGrpSpPr>
        <p:grpSpPr>
          <a:xfrm>
            <a:off x="739637" y="1768372"/>
            <a:ext cx="11119859" cy="2310682"/>
            <a:chOff x="554157" y="1326102"/>
            <a:chExt cx="8341077" cy="1733257"/>
          </a:xfrm>
        </p:grpSpPr>
        <p:sp>
          <p:nvSpPr>
            <p:cNvPr id="48" name="Rectangle 47"/>
            <p:cNvSpPr/>
            <p:nvPr/>
          </p:nvSpPr>
          <p:spPr>
            <a:xfrm>
              <a:off x="5745634" y="1326102"/>
              <a:ext cx="3149600" cy="1733257"/>
            </a:xfrm>
            <a:prstGeom prst="rect">
              <a:avLst/>
            </a:prstGeom>
            <a:solidFill>
              <a:srgbClr val="0E71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50" name="Right Arrow 49"/>
            <p:cNvSpPr/>
            <p:nvPr/>
          </p:nvSpPr>
          <p:spPr>
            <a:xfrm>
              <a:off x="3981814" y="1769407"/>
              <a:ext cx="1733845" cy="851820"/>
            </a:xfrm>
            <a:prstGeom prst="rightArrow">
              <a:avLst/>
            </a:prstGeom>
            <a:solidFill>
              <a:srgbClr val="0E71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1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~15%</a:t>
              </a:r>
            </a:p>
          </p:txBody>
        </p:sp>
        <p:sp>
          <p:nvSpPr>
            <p:cNvPr id="54" name="Rectangle 53"/>
            <p:cNvSpPr/>
            <p:nvPr/>
          </p:nvSpPr>
          <p:spPr>
            <a:xfrm>
              <a:off x="7442354" y="1447134"/>
              <a:ext cx="1412377" cy="1382818"/>
            </a:xfrm>
            <a:prstGeom prst="rect">
              <a:avLst/>
            </a:prstGeom>
            <a:noFill/>
            <a:ln>
              <a:noFill/>
            </a:ln>
            <a:effectLst/>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91414" tIns="91414" rIns="91414" bIns="91414" numCol="1" spcCol="1270" anchor="t" anchorCtr="0">
              <a:noAutofit/>
            </a:bodyPr>
            <a:lstStyle/>
            <a:p>
              <a:pPr marL="0" marR="0" lvl="0" indent="0" algn="l" defTabSz="711016"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a:ea typeface="+mn-ea"/>
                  <a:cs typeface="+mn-cs"/>
                </a:rPr>
                <a:t>…To</a:t>
              </a:r>
            </a:p>
            <a:p>
              <a:pPr marL="285676" marR="0" lvl="1" indent="-285676" algn="l" defTabSz="622140" rtl="0" eaLnBrk="1" fontAlgn="t"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Office 365</a:t>
              </a:r>
            </a:p>
            <a:p>
              <a:pPr marL="285676" marR="0" lvl="1" indent="-285676" algn="l" defTabSz="622140" rtl="0" eaLnBrk="1" fontAlgn="t"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SharePoint Online</a:t>
              </a:r>
            </a:p>
            <a:p>
              <a:pPr marL="285676" marR="0" lvl="1" indent="-285676" algn="l" defTabSz="622140" rtl="0" eaLnBrk="1" fontAlgn="t"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CRM Online</a:t>
              </a:r>
            </a:p>
            <a:p>
              <a:pPr marL="285676" marR="0" lvl="1" indent="-285676" algn="l" defTabSz="622140" rtl="0" eaLnBrk="1" fontAlgn="t"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VSO</a:t>
              </a:r>
            </a:p>
            <a:p>
              <a:pPr marL="285676" marR="0" lvl="1" indent="-285676" algn="l" defTabSz="622140" rtl="0" eaLnBrk="1" fontAlgn="t"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ADL + PowerBI</a:t>
              </a:r>
            </a:p>
            <a:p>
              <a:pPr marL="285676" marR="0" lvl="1" indent="-285676" algn="l" defTabSz="622140" rtl="0" eaLnBrk="1" fontAlgn="t"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Best 3</a:t>
              </a:r>
              <a:r>
                <a:rPr kumimoji="0" lang="en-US" sz="1200" b="0" i="0" u="none" strike="noStrike" kern="1200" cap="none" spc="0" normalizeH="0" baseline="30000" noProof="0" dirty="0">
                  <a:ln>
                    <a:noFill/>
                  </a:ln>
                  <a:solidFill>
                    <a:srgbClr val="FFFFFF"/>
                  </a:solidFill>
                  <a:effectLst/>
                  <a:uLnTx/>
                  <a:uFillTx/>
                  <a:latin typeface="Segoe UI"/>
                  <a:ea typeface="+mn-ea"/>
                  <a:cs typeface="+mn-cs"/>
                </a:rPr>
                <a:t>rd</a:t>
              </a:r>
              <a:r>
                <a:rPr kumimoji="0" lang="en-US" sz="1200" b="0" i="0" u="none" strike="noStrike" kern="1200" cap="none" spc="0" normalizeH="0" baseline="0" noProof="0" dirty="0">
                  <a:ln>
                    <a:noFill/>
                  </a:ln>
                  <a:solidFill>
                    <a:srgbClr val="FFFFFF"/>
                  </a:solidFill>
                  <a:effectLst/>
                  <a:uLnTx/>
                  <a:uFillTx/>
                  <a:latin typeface="Segoe UI"/>
                  <a:ea typeface="+mn-ea"/>
                  <a:cs typeface="+mn-cs"/>
                </a:rPr>
                <a:t>-party SaaS</a:t>
              </a:r>
            </a:p>
          </p:txBody>
        </p:sp>
        <p:sp>
          <p:nvSpPr>
            <p:cNvPr id="77" name="TextBox 76"/>
            <p:cNvSpPr txBox="1"/>
            <p:nvPr/>
          </p:nvSpPr>
          <p:spPr>
            <a:xfrm>
              <a:off x="5857394" y="1447134"/>
              <a:ext cx="1584960" cy="1491192"/>
            </a:xfrm>
            <a:prstGeom prst="rect">
              <a:avLst/>
            </a:prstGeom>
            <a:solidFill>
              <a:schemeClr val="bg1"/>
            </a:solidFill>
          </p:spPr>
          <p:txBody>
            <a:bodyPr wrap="square" lIns="121903" tIns="134093" rIns="121903" bIns="134093" rtlCol="0" anchor="t" anchorCtr="0">
              <a:noAutofit/>
            </a:bodyPr>
            <a:lstStyle/>
            <a:p>
              <a:pPr marL="0" marR="0" lvl="0" indent="0" algn="l" defTabSz="711016"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a:ea typeface="+mn-ea"/>
                  <a:cs typeface="+mn-cs"/>
                </a:rPr>
                <a:t>From…</a:t>
              </a:r>
            </a:p>
            <a:p>
              <a:pPr marL="285676" marR="0" lvl="1" indent="-285676" algn="l" defTabSz="622140"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Office servers</a:t>
              </a:r>
            </a:p>
            <a:p>
              <a:pPr marL="285676" marR="0" lvl="1" indent="-285676" algn="l" defTabSz="622140"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Portals and SPS</a:t>
              </a:r>
            </a:p>
            <a:p>
              <a:pPr marL="285676" marR="0" lvl="1" indent="-285676" algn="l" defTabSz="622140"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Any relationship mgmt</a:t>
              </a:r>
            </a:p>
            <a:p>
              <a:pPr marL="285676" marR="0" lvl="1" indent="-285676" algn="l" defTabSz="622140"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Active Source </a:t>
              </a:r>
              <a:br>
                <a:rPr kumimoji="0" lang="en-US" sz="1200" b="0" i="0" u="none" strike="noStrike" kern="1200" cap="none" spc="0" normalizeH="0" baseline="0" noProof="0" dirty="0">
                  <a:ln>
                    <a:noFill/>
                  </a:ln>
                  <a:solidFill>
                    <a:srgbClr val="505050"/>
                  </a:solidFill>
                  <a:effectLst/>
                  <a:uLnTx/>
                  <a:uFillTx/>
                  <a:latin typeface="Segoe UI"/>
                  <a:ea typeface="+mn-ea"/>
                  <a:cs typeface="+mn-cs"/>
                </a:rPr>
              </a:br>
              <a:r>
                <a:rPr kumimoji="0" lang="en-US" sz="1200" b="0" i="0" u="none" strike="noStrike" kern="1200" cap="none" spc="0" normalizeH="0" baseline="0" noProof="0" dirty="0">
                  <a:ln>
                    <a:noFill/>
                  </a:ln>
                  <a:solidFill>
                    <a:srgbClr val="505050"/>
                  </a:solidFill>
                  <a:effectLst/>
                  <a:uLnTx/>
                  <a:uFillTx/>
                  <a:latin typeface="Segoe UI"/>
                  <a:ea typeface="+mn-ea"/>
                  <a:cs typeface="+mn-cs"/>
                </a:rPr>
                <a:t>Control &amp; WIT</a:t>
              </a:r>
            </a:p>
            <a:p>
              <a:pPr marL="285676" marR="0" lvl="1" indent="-285676" algn="l" defTabSz="622140"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Data warehouses</a:t>
              </a:r>
            </a:p>
            <a:p>
              <a:pPr marL="285676" marR="0" lvl="1" indent="-285676" algn="l" defTabSz="622140"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Industry standard verticals</a:t>
              </a:r>
            </a:p>
          </p:txBody>
        </p:sp>
        <p:grpSp>
          <p:nvGrpSpPr>
            <p:cNvPr id="11" name="Group 10"/>
            <p:cNvGrpSpPr/>
            <p:nvPr/>
          </p:nvGrpSpPr>
          <p:grpSpPr>
            <a:xfrm>
              <a:off x="554157" y="1974104"/>
              <a:ext cx="4157520" cy="437297"/>
              <a:chOff x="554157" y="1974104"/>
              <a:chExt cx="4157520" cy="437297"/>
            </a:xfrm>
          </p:grpSpPr>
          <p:sp>
            <p:nvSpPr>
              <p:cNvPr id="42" name="Trapezoid 41"/>
              <p:cNvSpPr/>
              <p:nvPr/>
            </p:nvSpPr>
            <p:spPr bwMode="auto">
              <a:xfrm rot="10800000">
                <a:off x="554157" y="1974104"/>
                <a:ext cx="4157520" cy="437297"/>
              </a:xfrm>
              <a:prstGeom prst="trapezoid">
                <a:avLst>
                  <a:gd name="adj" fmla="val 74936"/>
                </a:avLst>
              </a:prstGeom>
              <a:solidFill>
                <a:schemeClr val="accent5"/>
              </a:solidFill>
              <a:ln>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bodyPr>
              <a:lstStyle/>
              <a:p>
                <a:pPr marL="0" marR="0" lvl="0" indent="0" algn="ctr" defTabSz="1243088" rtl="0" eaLnBrk="1" fontAlgn="base" latinLnBrk="0" hangingPunct="1">
                  <a:lnSpc>
                    <a:spcPct val="100000"/>
                  </a:lnSpc>
                  <a:spcBef>
                    <a:spcPct val="0"/>
                  </a:spcBef>
                  <a:spcAft>
                    <a:spcPct val="0"/>
                  </a:spcAft>
                  <a:buClrTx/>
                  <a:buSzTx/>
                  <a:buFontTx/>
                  <a:buNone/>
                  <a:tabLst/>
                  <a:defRPr/>
                </a:pPr>
                <a:endParaRPr kumimoji="0" lang="en-US" sz="266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 name="TextBox 33"/>
              <p:cNvSpPr txBox="1"/>
              <p:nvPr/>
            </p:nvSpPr>
            <p:spPr>
              <a:xfrm>
                <a:off x="1770155" y="1991315"/>
                <a:ext cx="1671963" cy="415510"/>
              </a:xfrm>
              <a:prstGeom prst="rect">
                <a:avLst/>
              </a:prstGeom>
              <a:noFill/>
            </p:spPr>
            <p:txBody>
              <a:bodyPr wrap="none" lIns="121903" tIns="60952" rIns="121903" bIns="60952" rtlCol="0" anchor="ctr" anchorCtr="1">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Use or convert to a SaaS </a:t>
                </a:r>
                <a:br>
                  <a:rPr kumimoji="0" lang="en-US" sz="1400" b="0" i="0" u="none" strike="noStrike" kern="1200" cap="none" spc="0" normalizeH="0" baseline="0" noProof="0" dirty="0">
                    <a:ln>
                      <a:noFill/>
                    </a:ln>
                    <a:solidFill>
                      <a:srgbClr val="FFFFFF"/>
                    </a:solidFill>
                    <a:effectLst/>
                    <a:uLnTx/>
                    <a:uFillTx/>
                    <a:latin typeface="Segoe UI"/>
                    <a:ea typeface="+mn-ea"/>
                    <a:cs typeface="+mn-cs"/>
                  </a:rPr>
                </a:br>
                <a:r>
                  <a:rPr kumimoji="0" lang="en-US" sz="1400" b="0" i="0" u="none" strike="noStrike" kern="1200" cap="none" spc="0" normalizeH="0" baseline="0" noProof="0" dirty="0">
                    <a:ln>
                      <a:noFill/>
                    </a:ln>
                    <a:solidFill>
                      <a:srgbClr val="FFFFFF"/>
                    </a:solidFill>
                    <a:effectLst/>
                    <a:uLnTx/>
                    <a:uFillTx/>
                    <a:latin typeface="Segoe UI"/>
                    <a:ea typeface="+mn-ea"/>
                    <a:cs typeface="+mn-cs"/>
                  </a:rPr>
                  <a:t>(1</a:t>
                </a:r>
                <a:r>
                  <a:rPr kumimoji="0" lang="en-US" sz="1400" b="0" i="0" u="none" strike="noStrike" kern="1200" cap="none" spc="0" normalizeH="0" baseline="30000" noProof="0" dirty="0">
                    <a:ln>
                      <a:noFill/>
                    </a:ln>
                    <a:solidFill>
                      <a:srgbClr val="FFFFFF"/>
                    </a:solidFill>
                    <a:effectLst/>
                    <a:uLnTx/>
                    <a:uFillTx/>
                    <a:latin typeface="Segoe UI"/>
                    <a:ea typeface="+mn-ea"/>
                    <a:cs typeface="+mn-cs"/>
                  </a:rPr>
                  <a:t>st</a:t>
                </a:r>
                <a:r>
                  <a:rPr kumimoji="0" lang="en-US" sz="1400" b="0" i="0" u="none" strike="noStrike" kern="1200" cap="none" spc="0" normalizeH="0" baseline="0" noProof="0" dirty="0">
                    <a:ln>
                      <a:noFill/>
                    </a:ln>
                    <a:solidFill>
                      <a:srgbClr val="FFFFFF"/>
                    </a:solidFill>
                    <a:effectLst/>
                    <a:uLnTx/>
                    <a:uFillTx/>
                    <a:latin typeface="Segoe UI"/>
                    <a:ea typeface="+mn-ea"/>
                    <a:cs typeface="+mn-cs"/>
                  </a:rPr>
                  <a:t> or 3</a:t>
                </a:r>
                <a:r>
                  <a:rPr kumimoji="0" lang="en-US" sz="1400" b="0" i="0" u="none" strike="noStrike" kern="1200" cap="none" spc="0" normalizeH="0" baseline="30000" noProof="0" dirty="0">
                    <a:ln>
                      <a:noFill/>
                    </a:ln>
                    <a:solidFill>
                      <a:srgbClr val="FFFFFF"/>
                    </a:solidFill>
                    <a:effectLst/>
                    <a:uLnTx/>
                    <a:uFillTx/>
                    <a:latin typeface="Segoe UI"/>
                    <a:ea typeface="+mn-ea"/>
                    <a:cs typeface="+mn-cs"/>
                  </a:rPr>
                  <a:t>rd </a:t>
                </a:r>
                <a:r>
                  <a:rPr kumimoji="0" lang="en-US" sz="1400" b="0" i="0" u="none" strike="noStrike" kern="1200" cap="none" spc="0" normalizeH="0" baseline="0" noProof="0" dirty="0">
                    <a:ln>
                      <a:noFill/>
                    </a:ln>
                    <a:solidFill>
                      <a:srgbClr val="FFFFFF"/>
                    </a:solidFill>
                    <a:effectLst/>
                    <a:uLnTx/>
                    <a:uFillTx/>
                    <a:latin typeface="Segoe UI"/>
                    <a:ea typeface="+mn-ea"/>
                    <a:cs typeface="+mn-cs"/>
                  </a:rPr>
                  <a:t>party) solution</a:t>
                </a:r>
              </a:p>
            </p:txBody>
          </p:sp>
        </p:grpSp>
      </p:grpSp>
      <p:grpSp>
        <p:nvGrpSpPr>
          <p:cNvPr id="20" name="Group 19"/>
          <p:cNvGrpSpPr/>
          <p:nvPr/>
        </p:nvGrpSpPr>
        <p:grpSpPr>
          <a:xfrm>
            <a:off x="4890518" y="4726421"/>
            <a:ext cx="7110991" cy="2032894"/>
            <a:chOff x="3667760" y="3544953"/>
            <a:chExt cx="5334000" cy="1524887"/>
          </a:xfrm>
        </p:grpSpPr>
        <p:sp>
          <p:nvSpPr>
            <p:cNvPr id="49" name="Rectangle 48"/>
            <p:cNvSpPr/>
            <p:nvPr/>
          </p:nvSpPr>
          <p:spPr>
            <a:xfrm>
              <a:off x="3667760" y="3544953"/>
              <a:ext cx="5120640" cy="1524887"/>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64" name="TextBox 63"/>
            <p:cNvSpPr txBox="1"/>
            <p:nvPr/>
          </p:nvSpPr>
          <p:spPr>
            <a:xfrm>
              <a:off x="3749040" y="3647440"/>
              <a:ext cx="1463040" cy="1097280"/>
            </a:xfrm>
            <a:prstGeom prst="rect">
              <a:avLst/>
            </a:prstGeom>
            <a:solidFill>
              <a:schemeClr val="bg1"/>
            </a:solidFill>
          </p:spPr>
          <p:txBody>
            <a:bodyPr wrap="square" lIns="121903" tIns="134093" rIns="121903" bIns="134093" rtlCol="0" anchor="t" anchorCtr="0">
              <a:noAutofit/>
            </a:bodyPr>
            <a:lstStyle/>
            <a:p>
              <a:pPr marL="0" marR="0" lvl="0" indent="0" algn="l" defTabSz="711016"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a:ea typeface="+mn-ea"/>
                  <a:cs typeface="+mn-cs"/>
                </a:rPr>
                <a:t>First to move</a:t>
              </a:r>
            </a:p>
            <a:p>
              <a:pPr marL="285676" marR="0" lvl="1" indent="-285676" algn="l" defTabSz="622140"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Basic web apps</a:t>
              </a:r>
            </a:p>
            <a:p>
              <a:pPr marL="285676" marR="0" lvl="1" indent="-285676" algn="l" defTabSz="622140"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Advanced portals</a:t>
              </a:r>
            </a:p>
            <a:p>
              <a:pPr marL="285676" marR="0" lvl="1" indent="-285676" algn="l" defTabSz="622140"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Any new solutions</a:t>
              </a:r>
            </a:p>
            <a:p>
              <a:pPr marL="285676" marR="0" lvl="1" indent="-285676" algn="l" defTabSz="622140"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Any re-architected solutions</a:t>
              </a:r>
            </a:p>
          </p:txBody>
        </p:sp>
        <p:sp>
          <p:nvSpPr>
            <p:cNvPr id="65" name="TextBox 64"/>
            <p:cNvSpPr txBox="1"/>
            <p:nvPr/>
          </p:nvSpPr>
          <p:spPr>
            <a:xfrm>
              <a:off x="5491480" y="3647440"/>
              <a:ext cx="1463040" cy="1097280"/>
            </a:xfrm>
            <a:prstGeom prst="rect">
              <a:avLst/>
            </a:prstGeom>
            <a:solidFill>
              <a:schemeClr val="bg1"/>
            </a:solidFill>
          </p:spPr>
          <p:txBody>
            <a:bodyPr wrap="square" lIns="121903" tIns="134093" rIns="121903" bIns="134093" rtlCol="0" anchor="t" anchorCtr="0">
              <a:noAutofit/>
            </a:bodyPr>
            <a:lstStyle/>
            <a:p>
              <a:pPr marL="0" marR="0" lvl="0" indent="0" algn="l" defTabSz="711016"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a:ea typeface="+mn-ea"/>
                  <a:cs typeface="+mn-cs"/>
                </a:rPr>
                <a:t>Next to move</a:t>
              </a:r>
            </a:p>
            <a:p>
              <a:pPr marL="285676" marR="0" lvl="1" indent="-285676" algn="l" defTabSz="622140"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High I/O OLTP</a:t>
              </a:r>
            </a:p>
            <a:p>
              <a:pPr marL="285676" marR="0" lvl="1" indent="-285676" algn="l" defTabSz="622140"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Regulatory and</a:t>
              </a:r>
              <a:br>
                <a:rPr kumimoji="0" lang="en-US" sz="1200" b="0" i="0" u="none" strike="noStrike" kern="1200" cap="none" spc="0" normalizeH="0" baseline="0" noProof="0" dirty="0">
                  <a:ln>
                    <a:noFill/>
                  </a:ln>
                  <a:solidFill>
                    <a:srgbClr val="505050"/>
                  </a:solidFill>
                  <a:effectLst/>
                  <a:uLnTx/>
                  <a:uFillTx/>
                  <a:latin typeface="Segoe UI"/>
                  <a:ea typeface="+mn-ea"/>
                  <a:cs typeface="+mn-cs"/>
                </a:rPr>
              </a:br>
              <a:r>
                <a:rPr kumimoji="0" lang="en-US" sz="1200" b="0" i="0" u="none" strike="noStrike" kern="1200" cap="none" spc="0" normalizeH="0" baseline="0" noProof="0" dirty="0">
                  <a:ln>
                    <a:noFill/>
                  </a:ln>
                  <a:solidFill>
                    <a:srgbClr val="505050"/>
                  </a:solidFill>
                  <a:effectLst/>
                  <a:uLnTx/>
                  <a:uFillTx/>
                  <a:latin typeface="Segoe UI"/>
                  <a:ea typeface="+mn-ea"/>
                  <a:cs typeface="+mn-cs"/>
                </a:rPr>
                <a:t>high business impact</a:t>
              </a:r>
            </a:p>
          </p:txBody>
        </p:sp>
        <p:sp>
          <p:nvSpPr>
            <p:cNvPr id="66" name="TextBox 65"/>
            <p:cNvSpPr txBox="1"/>
            <p:nvPr/>
          </p:nvSpPr>
          <p:spPr>
            <a:xfrm>
              <a:off x="7233920" y="3647440"/>
              <a:ext cx="1463040" cy="1097280"/>
            </a:xfrm>
            <a:prstGeom prst="rect">
              <a:avLst/>
            </a:prstGeom>
            <a:solidFill>
              <a:schemeClr val="bg1"/>
            </a:solidFill>
          </p:spPr>
          <p:txBody>
            <a:bodyPr wrap="square" lIns="121903" tIns="134093" rIns="121903" bIns="134093" rtlCol="0" anchor="t" anchorCtr="0">
              <a:noAutofit/>
            </a:bodyPr>
            <a:lstStyle/>
            <a:p>
              <a:pPr marL="0" marR="0" lvl="0" indent="0" algn="l" defTabSz="711016"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a:ea typeface="+mn-ea"/>
                  <a:cs typeface="+mn-cs"/>
                </a:rPr>
                <a:t>Hard or costly </a:t>
              </a:r>
              <a:br>
                <a:rPr kumimoji="0" lang="en-US" sz="1600" b="1" i="0" u="none" strike="noStrike" kern="1200" cap="none" spc="0" normalizeH="0" baseline="0" noProof="0" dirty="0">
                  <a:ln>
                    <a:noFill/>
                  </a:ln>
                  <a:solidFill>
                    <a:srgbClr val="505050"/>
                  </a:solidFill>
                  <a:effectLst/>
                  <a:uLnTx/>
                  <a:uFillTx/>
                  <a:latin typeface="Segoe UI"/>
                  <a:ea typeface="+mn-ea"/>
                  <a:cs typeface="+mn-cs"/>
                </a:rPr>
              </a:br>
              <a:r>
                <a:rPr kumimoji="0" lang="en-US" sz="1600" b="1" i="0" u="none" strike="noStrike" kern="1200" cap="none" spc="0" normalizeH="0" baseline="0" noProof="0" dirty="0">
                  <a:ln>
                    <a:noFill/>
                  </a:ln>
                  <a:solidFill>
                    <a:srgbClr val="505050"/>
                  </a:solidFill>
                  <a:effectLst/>
                  <a:uLnTx/>
                  <a:uFillTx/>
                  <a:latin typeface="Segoe UI"/>
                  <a:ea typeface="+mn-ea"/>
                  <a:cs typeface="+mn-cs"/>
                </a:rPr>
                <a:t>to Move</a:t>
              </a:r>
            </a:p>
            <a:p>
              <a:pPr marL="285676" marR="0" lvl="1" indent="-285676" algn="l" defTabSz="622140"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HVA Systems</a:t>
              </a:r>
            </a:p>
            <a:p>
              <a:pPr marL="285676" marR="0" lvl="1" indent="-285676" algn="l" defTabSz="622140"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PKI Systems </a:t>
              </a:r>
            </a:p>
            <a:p>
              <a:pPr marL="285676" marR="0" lvl="1" indent="-285676" algn="l" defTabSz="622140"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Legacy source control</a:t>
              </a:r>
            </a:p>
          </p:txBody>
        </p:sp>
        <p:sp>
          <p:nvSpPr>
            <p:cNvPr id="76" name="Right Arrow 75"/>
            <p:cNvSpPr/>
            <p:nvPr/>
          </p:nvSpPr>
          <p:spPr>
            <a:xfrm>
              <a:off x="3671456" y="4572415"/>
              <a:ext cx="5330304" cy="488525"/>
            </a:xfrm>
            <a:prstGeom prst="rightArrow">
              <a:avLst/>
            </a:prstGeom>
            <a:solidFill>
              <a:srgbClr val="002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Segoe UI"/>
                  <a:ea typeface="+mn-ea"/>
                  <a:cs typeface="+mn-cs"/>
                </a:rPr>
                <a:t>Azure IT Roadmap</a:t>
              </a:r>
            </a:p>
          </p:txBody>
        </p:sp>
      </p:grpSp>
      <p:grpSp>
        <p:nvGrpSpPr>
          <p:cNvPr id="3" name="Group 2"/>
          <p:cNvGrpSpPr/>
          <p:nvPr/>
        </p:nvGrpSpPr>
        <p:grpSpPr>
          <a:xfrm>
            <a:off x="1158893" y="3003091"/>
            <a:ext cx="4624136" cy="3712491"/>
            <a:chOff x="868645" y="2252273"/>
            <a:chExt cx="3468594" cy="2784763"/>
          </a:xfrm>
        </p:grpSpPr>
        <p:sp>
          <p:nvSpPr>
            <p:cNvPr id="46" name="Trapezoid 45"/>
            <p:cNvSpPr/>
            <p:nvPr/>
          </p:nvSpPr>
          <p:spPr bwMode="auto">
            <a:xfrm rot="10800000">
              <a:off x="1890499" y="3795650"/>
              <a:ext cx="1424888" cy="437297"/>
            </a:xfrm>
            <a:prstGeom prst="trapezoid">
              <a:avLst>
                <a:gd name="adj" fmla="val 74936"/>
              </a:avLst>
            </a:prstGeom>
            <a:solidFill>
              <a:schemeClr val="accent2"/>
            </a:solidFill>
            <a:ln>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bodyPr>
            <a:lstStyle/>
            <a:p>
              <a:pPr marL="0" marR="0" lvl="0" indent="0" algn="ctr" defTabSz="1243088" rtl="0" eaLnBrk="1" fontAlgn="base" latinLnBrk="0" hangingPunct="1">
                <a:lnSpc>
                  <a:spcPct val="100000"/>
                </a:lnSpc>
                <a:spcBef>
                  <a:spcPct val="0"/>
                </a:spcBef>
                <a:spcAft>
                  <a:spcPct val="0"/>
                </a:spcAft>
                <a:buClrTx/>
                <a:buSzTx/>
                <a:buFontTx/>
                <a:buNone/>
                <a:tabLst/>
                <a:defRPr/>
              </a:pPr>
              <a:endParaRPr kumimoji="0" lang="en-US" sz="266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1" name="Group 20"/>
            <p:cNvGrpSpPr/>
            <p:nvPr/>
          </p:nvGrpSpPr>
          <p:grpSpPr>
            <a:xfrm>
              <a:off x="868645" y="2252273"/>
              <a:ext cx="3468594" cy="2784763"/>
              <a:chOff x="868645" y="2252273"/>
              <a:chExt cx="3468594" cy="2784763"/>
            </a:xfrm>
          </p:grpSpPr>
          <p:sp>
            <p:nvSpPr>
              <p:cNvPr id="53" name="Rectangle 52"/>
              <p:cNvSpPr/>
              <p:nvPr/>
            </p:nvSpPr>
            <p:spPr>
              <a:xfrm>
                <a:off x="2222536" y="4248023"/>
                <a:ext cx="760815" cy="789013"/>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FFFFFF"/>
                    </a:solidFill>
                    <a:effectLst/>
                    <a:uLnTx/>
                    <a:uFillTx/>
                    <a:latin typeface="Segoe UI"/>
                    <a:ea typeface="+mn-ea"/>
                    <a:cs typeface="+mn-cs"/>
                  </a:rPr>
                  <a:t>Remain on-premise</a:t>
                </a:r>
              </a:p>
            </p:txBody>
          </p:sp>
          <p:sp>
            <p:nvSpPr>
              <p:cNvPr id="55" name="Right Brace 54"/>
              <p:cNvSpPr/>
              <p:nvPr/>
            </p:nvSpPr>
            <p:spPr>
              <a:xfrm rot="2280000">
                <a:off x="3574955" y="2252273"/>
                <a:ext cx="346792" cy="2305222"/>
              </a:xfrm>
              <a:prstGeom prst="rightBrace">
                <a:avLst/>
              </a:prstGeom>
              <a:ln w="127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10" name="Group 9"/>
              <p:cNvGrpSpPr/>
              <p:nvPr/>
            </p:nvGrpSpPr>
            <p:grpSpPr>
              <a:xfrm>
                <a:off x="868645" y="2433292"/>
                <a:ext cx="3468594" cy="437297"/>
                <a:chOff x="868645" y="2433292"/>
                <a:chExt cx="3468594" cy="437297"/>
              </a:xfrm>
            </p:grpSpPr>
            <p:sp>
              <p:nvSpPr>
                <p:cNvPr id="43" name="Trapezoid 42"/>
                <p:cNvSpPr/>
                <p:nvPr/>
              </p:nvSpPr>
              <p:spPr bwMode="auto">
                <a:xfrm rot="10800000">
                  <a:off x="868645" y="2433292"/>
                  <a:ext cx="3468594" cy="437297"/>
                </a:xfrm>
                <a:prstGeom prst="trapezoid">
                  <a:avLst>
                    <a:gd name="adj" fmla="val 74936"/>
                  </a:avLst>
                </a:prstGeom>
                <a:solidFill>
                  <a:schemeClr val="accent2"/>
                </a:solidFill>
                <a:ln>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bodyPr>
                <a:lstStyle/>
                <a:p>
                  <a:pPr marL="0" marR="0" lvl="0" indent="0" algn="ctr" defTabSz="1243088" rtl="0" eaLnBrk="1" fontAlgn="base" latinLnBrk="0" hangingPunct="1">
                    <a:lnSpc>
                      <a:spcPct val="100000"/>
                    </a:lnSpc>
                    <a:spcBef>
                      <a:spcPct val="0"/>
                    </a:spcBef>
                    <a:spcAft>
                      <a:spcPct val="0"/>
                    </a:spcAft>
                    <a:buClrTx/>
                    <a:buSzTx/>
                    <a:buFontTx/>
                    <a:buNone/>
                    <a:tabLst/>
                    <a:defRPr/>
                  </a:pPr>
                  <a:endParaRPr kumimoji="0" lang="en-US" sz="266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TextBox 35"/>
                <p:cNvSpPr txBox="1"/>
                <p:nvPr/>
              </p:nvSpPr>
              <p:spPr>
                <a:xfrm>
                  <a:off x="1702610" y="2444188"/>
                  <a:ext cx="1807052" cy="415510"/>
                </a:xfrm>
                <a:prstGeom prst="rect">
                  <a:avLst/>
                </a:prstGeom>
                <a:noFill/>
              </p:spPr>
              <p:txBody>
                <a:bodyPr wrap="none" lIns="121903" tIns="60952" rIns="121903" bIns="60952" rtlCol="0" anchor="ctr" anchorCtr="1">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Expose functionality in </a:t>
                  </a:r>
                  <a:br>
                    <a:rPr kumimoji="0" lang="en-US" sz="1400" b="0" i="0" u="none" strike="noStrike" kern="1200" cap="none" spc="0" normalizeH="0" baseline="0" noProof="0" dirty="0">
                      <a:ln>
                        <a:noFill/>
                      </a:ln>
                      <a:solidFill>
                        <a:srgbClr val="FFFFFF"/>
                      </a:solidFill>
                      <a:effectLst/>
                      <a:uLnTx/>
                      <a:uFillTx/>
                      <a:latin typeface="Segoe UI"/>
                      <a:ea typeface="+mn-ea"/>
                      <a:cs typeface="+mn-cs"/>
                    </a:rPr>
                  </a:br>
                  <a:r>
                    <a:rPr kumimoji="0" lang="en-US" sz="1400" b="0" i="0" u="none" strike="noStrike" kern="1200" cap="none" spc="0" normalizeH="0" baseline="0" noProof="0" dirty="0">
                      <a:ln>
                        <a:noFill/>
                      </a:ln>
                      <a:solidFill>
                        <a:srgbClr val="FFFFFF"/>
                      </a:solidFill>
                      <a:effectLst/>
                      <a:uLnTx/>
                      <a:uFillTx/>
                      <a:latin typeface="Segoe UI"/>
                      <a:ea typeface="+mn-ea"/>
                      <a:cs typeface="+mn-cs"/>
                    </a:rPr>
                    <a:t>existing SaaS/PaaS solution</a:t>
                  </a:r>
                </a:p>
              </p:txBody>
            </p:sp>
          </p:grpSp>
          <p:grpSp>
            <p:nvGrpSpPr>
              <p:cNvPr id="8" name="Group 7"/>
              <p:cNvGrpSpPr/>
              <p:nvPr/>
            </p:nvGrpSpPr>
            <p:grpSpPr>
              <a:xfrm>
                <a:off x="1214590" y="2886166"/>
                <a:ext cx="2776705" cy="437297"/>
                <a:chOff x="1214590" y="2886166"/>
                <a:chExt cx="2776705" cy="437297"/>
              </a:xfrm>
            </p:grpSpPr>
            <p:sp>
              <p:nvSpPr>
                <p:cNvPr id="44" name="Trapezoid 43"/>
                <p:cNvSpPr/>
                <p:nvPr/>
              </p:nvSpPr>
              <p:spPr bwMode="auto">
                <a:xfrm rot="10800000">
                  <a:off x="1214590" y="2886166"/>
                  <a:ext cx="2776705" cy="437297"/>
                </a:xfrm>
                <a:prstGeom prst="trapezoid">
                  <a:avLst>
                    <a:gd name="adj" fmla="val 74936"/>
                  </a:avLst>
                </a:prstGeom>
                <a:solidFill>
                  <a:schemeClr val="accent2"/>
                </a:solidFill>
                <a:ln>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bodyPr>
                <a:lstStyle/>
                <a:p>
                  <a:pPr marL="0" marR="0" lvl="0" indent="0" algn="ctr" defTabSz="1243088" rtl="0" eaLnBrk="1" fontAlgn="base" latinLnBrk="0" hangingPunct="1">
                    <a:lnSpc>
                      <a:spcPct val="100000"/>
                    </a:lnSpc>
                    <a:spcBef>
                      <a:spcPct val="0"/>
                    </a:spcBef>
                    <a:spcAft>
                      <a:spcPct val="0"/>
                    </a:spcAft>
                    <a:buClrTx/>
                    <a:buSzTx/>
                    <a:buFontTx/>
                    <a:buNone/>
                    <a:tabLst/>
                    <a:defRPr/>
                  </a:pPr>
                  <a:endParaRPr kumimoji="0" lang="en-US" sz="266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TextBox 36"/>
                <p:cNvSpPr txBox="1"/>
                <p:nvPr/>
              </p:nvSpPr>
              <p:spPr>
                <a:xfrm>
                  <a:off x="1592866" y="2985941"/>
                  <a:ext cx="2026542" cy="237749"/>
                </a:xfrm>
                <a:prstGeom prst="rect">
                  <a:avLst/>
                </a:prstGeom>
                <a:noFill/>
              </p:spPr>
              <p:txBody>
                <a:bodyPr wrap="none" lIns="121903" tIns="60952" rIns="121903" bIns="60952" rtlCol="0" anchor="ctr" anchorCtr="1">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Convert to Azure PaaS solution</a:t>
                  </a:r>
                </a:p>
              </p:txBody>
            </p:sp>
          </p:grpSp>
          <p:grpSp>
            <p:nvGrpSpPr>
              <p:cNvPr id="7" name="Group 6"/>
              <p:cNvGrpSpPr/>
              <p:nvPr/>
            </p:nvGrpSpPr>
            <p:grpSpPr>
              <a:xfrm>
                <a:off x="1551581" y="3339038"/>
                <a:ext cx="2102722" cy="437297"/>
                <a:chOff x="1551581" y="3339038"/>
                <a:chExt cx="2102722" cy="437297"/>
              </a:xfrm>
            </p:grpSpPr>
            <p:sp>
              <p:nvSpPr>
                <p:cNvPr id="45" name="Trapezoid 44"/>
                <p:cNvSpPr/>
                <p:nvPr/>
              </p:nvSpPr>
              <p:spPr bwMode="auto">
                <a:xfrm rot="10800000">
                  <a:off x="1551581" y="3339038"/>
                  <a:ext cx="2102722" cy="437297"/>
                </a:xfrm>
                <a:prstGeom prst="trapezoid">
                  <a:avLst>
                    <a:gd name="adj" fmla="val 74936"/>
                  </a:avLst>
                </a:prstGeom>
                <a:solidFill>
                  <a:schemeClr val="accent2"/>
                </a:solidFill>
                <a:ln>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bodyPr>
                <a:lstStyle/>
                <a:p>
                  <a:pPr marL="0" marR="0" lvl="0" indent="0" algn="ctr" defTabSz="1243088" rtl="0" eaLnBrk="1" fontAlgn="base" latinLnBrk="0" hangingPunct="1">
                    <a:lnSpc>
                      <a:spcPct val="100000"/>
                    </a:lnSpc>
                    <a:spcBef>
                      <a:spcPct val="0"/>
                    </a:spcBef>
                    <a:spcAft>
                      <a:spcPct val="0"/>
                    </a:spcAft>
                    <a:buClrTx/>
                    <a:buSzTx/>
                    <a:buFontTx/>
                    <a:buNone/>
                    <a:tabLst/>
                    <a:defRPr/>
                  </a:pPr>
                  <a:endParaRPr kumimoji="0" lang="en-US" sz="266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TextBox 37"/>
                <p:cNvSpPr txBox="1"/>
                <p:nvPr/>
              </p:nvSpPr>
              <p:spPr>
                <a:xfrm>
                  <a:off x="1809879" y="3349933"/>
                  <a:ext cx="1592513" cy="415510"/>
                </a:xfrm>
                <a:prstGeom prst="rect">
                  <a:avLst/>
                </a:prstGeom>
                <a:noFill/>
              </p:spPr>
              <p:txBody>
                <a:bodyPr wrap="none" lIns="121903" tIns="60952" rIns="121903" bIns="60952" rtlCol="0" anchor="ctr" anchorCtr="1">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Optimize for and move </a:t>
                  </a:r>
                  <a:br>
                    <a:rPr kumimoji="0" lang="en-US" sz="1400" b="0" i="0" u="none" strike="noStrike" kern="1200" cap="none" spc="0" normalizeH="0" baseline="0" noProof="0" dirty="0">
                      <a:ln>
                        <a:noFill/>
                      </a:ln>
                      <a:solidFill>
                        <a:srgbClr val="FFFFFF"/>
                      </a:solidFill>
                      <a:effectLst/>
                      <a:uLnTx/>
                      <a:uFillTx/>
                      <a:latin typeface="Segoe UI"/>
                      <a:ea typeface="+mn-ea"/>
                      <a:cs typeface="+mn-cs"/>
                    </a:rPr>
                  </a:br>
                  <a:r>
                    <a:rPr kumimoji="0" lang="en-US" sz="1400" b="0" i="0" u="none" strike="noStrike" kern="1200" cap="none" spc="0" normalizeH="0" baseline="0" noProof="0" dirty="0">
                      <a:ln>
                        <a:noFill/>
                      </a:ln>
                      <a:solidFill>
                        <a:srgbClr val="FFFFFF"/>
                      </a:solidFill>
                      <a:effectLst/>
                      <a:uLnTx/>
                      <a:uFillTx/>
                      <a:latin typeface="Segoe UI"/>
                      <a:ea typeface="+mn-ea"/>
                      <a:cs typeface="+mn-cs"/>
                    </a:rPr>
                    <a:t>to Azure IaaS</a:t>
                  </a:r>
                </a:p>
              </p:txBody>
            </p:sp>
          </p:grpSp>
          <p:sp>
            <p:nvSpPr>
              <p:cNvPr id="39" name="TextBox 38"/>
              <p:cNvSpPr txBox="1"/>
              <p:nvPr/>
            </p:nvSpPr>
            <p:spPr>
              <a:xfrm>
                <a:off x="2012254" y="3814229"/>
                <a:ext cx="1187765" cy="400138"/>
              </a:xfrm>
              <a:prstGeom prst="rect">
                <a:avLst/>
              </a:prstGeom>
              <a:noFill/>
            </p:spPr>
            <p:txBody>
              <a:bodyPr wrap="none" lIns="121903" tIns="60952" rIns="121903" bIns="60952" rtlCol="0" anchor="ctr" anchorCtr="1">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FFFFFF"/>
                    </a:solidFill>
                    <a:effectLst/>
                    <a:uLnTx/>
                    <a:uFillTx/>
                    <a:latin typeface="Segoe UI"/>
                    <a:ea typeface="+mn-ea"/>
                    <a:cs typeface="+mn-cs"/>
                  </a:rPr>
                  <a:t>No change, lift ‘n </a:t>
                </a:r>
                <a:br>
                  <a:rPr kumimoji="0" lang="en-US" sz="1333" b="0" i="0" u="none" strike="noStrike" kern="1200" cap="none" spc="0" normalizeH="0" baseline="0" noProof="0" dirty="0">
                    <a:ln>
                      <a:noFill/>
                    </a:ln>
                    <a:solidFill>
                      <a:srgbClr val="FFFFFF"/>
                    </a:solidFill>
                    <a:effectLst/>
                    <a:uLnTx/>
                    <a:uFillTx/>
                    <a:latin typeface="Segoe UI"/>
                    <a:ea typeface="+mn-ea"/>
                    <a:cs typeface="+mn-cs"/>
                  </a:rPr>
                </a:br>
                <a:r>
                  <a:rPr kumimoji="0" lang="en-US" sz="1333" b="0" i="0" u="none" strike="noStrike" kern="1200" cap="none" spc="0" normalizeH="0" baseline="0" noProof="0" dirty="0">
                    <a:ln>
                      <a:noFill/>
                    </a:ln>
                    <a:solidFill>
                      <a:srgbClr val="FFFFFF"/>
                    </a:solidFill>
                    <a:effectLst/>
                    <a:uLnTx/>
                    <a:uFillTx/>
                    <a:latin typeface="Segoe UI"/>
                    <a:ea typeface="+mn-ea"/>
                    <a:cs typeface="+mn-cs"/>
                  </a:rPr>
                  <a:t>shift to IaaS</a:t>
                </a:r>
              </a:p>
            </p:txBody>
          </p:sp>
        </p:grpSp>
      </p:grpSp>
      <p:grpSp>
        <p:nvGrpSpPr>
          <p:cNvPr id="16" name="Group 15"/>
          <p:cNvGrpSpPr/>
          <p:nvPr/>
        </p:nvGrpSpPr>
        <p:grpSpPr>
          <a:xfrm>
            <a:off x="3898806" y="5662939"/>
            <a:ext cx="898118" cy="790869"/>
            <a:chOff x="2923870" y="4247442"/>
            <a:chExt cx="673684" cy="593236"/>
          </a:xfrm>
        </p:grpSpPr>
        <p:sp>
          <p:nvSpPr>
            <p:cNvPr id="62" name="Oval 61"/>
            <p:cNvSpPr/>
            <p:nvPr/>
          </p:nvSpPr>
          <p:spPr>
            <a:xfrm>
              <a:off x="2977075" y="4247442"/>
              <a:ext cx="593235" cy="593236"/>
            </a:xfrm>
            <a:prstGeom prst="ellipse">
              <a:avLst/>
            </a:prstGeom>
            <a:solidFill>
              <a:srgbClr val="00205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white"/>
                </a:solidFill>
                <a:effectLst/>
                <a:uLnTx/>
                <a:uFillTx/>
                <a:latin typeface="Segoe UI"/>
                <a:ea typeface="+mn-ea"/>
                <a:cs typeface="+mn-cs"/>
              </a:endParaRPr>
            </a:p>
          </p:txBody>
        </p:sp>
        <p:sp>
          <p:nvSpPr>
            <p:cNvPr id="63" name="TextBox 62"/>
            <p:cNvSpPr txBox="1"/>
            <p:nvPr/>
          </p:nvSpPr>
          <p:spPr>
            <a:xfrm>
              <a:off x="2923870" y="4415078"/>
              <a:ext cx="673684" cy="264142"/>
            </a:xfrm>
            <a:prstGeom prst="rect">
              <a:avLst/>
            </a:prstGeom>
            <a:noFill/>
          </p:spPr>
          <p:txBody>
            <a:bodyPr wrap="square" rtlCol="0" anchor="ctr">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prstClr val="white"/>
                  </a:solidFill>
                  <a:effectLst/>
                  <a:uLnTx/>
                  <a:uFillTx/>
                  <a:latin typeface="Segoe UI"/>
                  <a:ea typeface="+mn-ea"/>
                  <a:cs typeface="+mn-cs"/>
                </a:rPr>
                <a:t>&lt;5%</a:t>
              </a:r>
            </a:p>
          </p:txBody>
        </p:sp>
      </p:grpSp>
      <p:grpSp>
        <p:nvGrpSpPr>
          <p:cNvPr id="13" name="Group 12"/>
          <p:cNvGrpSpPr/>
          <p:nvPr/>
        </p:nvGrpSpPr>
        <p:grpSpPr>
          <a:xfrm>
            <a:off x="6498986" y="4294920"/>
            <a:ext cx="898118" cy="790869"/>
            <a:chOff x="4874282" y="3221282"/>
            <a:chExt cx="673684" cy="593236"/>
          </a:xfrm>
        </p:grpSpPr>
        <p:sp>
          <p:nvSpPr>
            <p:cNvPr id="68" name="Oval 67"/>
            <p:cNvSpPr/>
            <p:nvPr/>
          </p:nvSpPr>
          <p:spPr>
            <a:xfrm>
              <a:off x="4923202" y="3221282"/>
              <a:ext cx="593235" cy="593236"/>
            </a:xfrm>
            <a:prstGeom prst="ellipse">
              <a:avLst/>
            </a:prstGeom>
            <a:solidFill>
              <a:srgbClr val="00205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white"/>
                </a:solidFill>
                <a:effectLst/>
                <a:uLnTx/>
                <a:uFillTx/>
                <a:latin typeface="Segoe UI"/>
                <a:ea typeface="+mn-ea"/>
                <a:cs typeface="+mn-cs"/>
              </a:endParaRPr>
            </a:p>
          </p:txBody>
        </p:sp>
        <p:sp>
          <p:nvSpPr>
            <p:cNvPr id="69" name="TextBox 68"/>
            <p:cNvSpPr txBox="1"/>
            <p:nvPr/>
          </p:nvSpPr>
          <p:spPr>
            <a:xfrm>
              <a:off x="4874282" y="3388918"/>
              <a:ext cx="673684" cy="264142"/>
            </a:xfrm>
            <a:prstGeom prst="rect">
              <a:avLst/>
            </a:prstGeom>
            <a:noFill/>
          </p:spPr>
          <p:txBody>
            <a:bodyPr wrap="square" rtlCol="0" anchor="ctr">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prstClr val="white"/>
                  </a:solidFill>
                  <a:effectLst/>
                  <a:uLnTx/>
                  <a:uFillTx/>
                  <a:latin typeface="Segoe UI"/>
                  <a:ea typeface="+mn-ea"/>
                  <a:cs typeface="+mn-cs"/>
                </a:rPr>
                <a:t>~35%</a:t>
              </a:r>
            </a:p>
          </p:txBody>
        </p:sp>
      </p:grpSp>
      <p:grpSp>
        <p:nvGrpSpPr>
          <p:cNvPr id="14" name="Group 13"/>
          <p:cNvGrpSpPr/>
          <p:nvPr/>
        </p:nvGrpSpPr>
        <p:grpSpPr>
          <a:xfrm>
            <a:off x="8828682" y="4294920"/>
            <a:ext cx="898118" cy="790869"/>
            <a:chOff x="6621802" y="3221282"/>
            <a:chExt cx="673684" cy="593236"/>
          </a:xfrm>
        </p:grpSpPr>
        <p:sp>
          <p:nvSpPr>
            <p:cNvPr id="71" name="Oval 70"/>
            <p:cNvSpPr/>
            <p:nvPr/>
          </p:nvSpPr>
          <p:spPr>
            <a:xfrm>
              <a:off x="6670722" y="3221282"/>
              <a:ext cx="593235" cy="593236"/>
            </a:xfrm>
            <a:prstGeom prst="ellipse">
              <a:avLst/>
            </a:prstGeom>
            <a:solidFill>
              <a:srgbClr val="00205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white"/>
                </a:solidFill>
                <a:effectLst/>
                <a:uLnTx/>
                <a:uFillTx/>
                <a:latin typeface="Segoe UI"/>
                <a:ea typeface="+mn-ea"/>
                <a:cs typeface="+mn-cs"/>
              </a:endParaRPr>
            </a:p>
          </p:txBody>
        </p:sp>
        <p:sp>
          <p:nvSpPr>
            <p:cNvPr id="72" name="TextBox 71"/>
            <p:cNvSpPr txBox="1"/>
            <p:nvPr/>
          </p:nvSpPr>
          <p:spPr>
            <a:xfrm>
              <a:off x="6621802" y="3388918"/>
              <a:ext cx="673684" cy="264142"/>
            </a:xfrm>
            <a:prstGeom prst="rect">
              <a:avLst/>
            </a:prstGeom>
            <a:noFill/>
          </p:spPr>
          <p:txBody>
            <a:bodyPr wrap="square" rtlCol="0" anchor="ctr">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prstClr val="white"/>
                  </a:solidFill>
                  <a:effectLst/>
                  <a:uLnTx/>
                  <a:uFillTx/>
                  <a:latin typeface="Segoe UI"/>
                  <a:ea typeface="+mn-ea"/>
                  <a:cs typeface="+mn-cs"/>
                </a:rPr>
                <a:t>~10%</a:t>
              </a:r>
            </a:p>
          </p:txBody>
        </p:sp>
      </p:grpSp>
      <p:grpSp>
        <p:nvGrpSpPr>
          <p:cNvPr id="15" name="Group 14"/>
          <p:cNvGrpSpPr/>
          <p:nvPr/>
        </p:nvGrpSpPr>
        <p:grpSpPr>
          <a:xfrm>
            <a:off x="11144026" y="4294920"/>
            <a:ext cx="898118" cy="790869"/>
            <a:chOff x="8358556" y="3221282"/>
            <a:chExt cx="673684" cy="593236"/>
          </a:xfrm>
        </p:grpSpPr>
        <p:sp>
          <p:nvSpPr>
            <p:cNvPr id="74" name="Oval 73"/>
            <p:cNvSpPr/>
            <p:nvPr/>
          </p:nvSpPr>
          <p:spPr>
            <a:xfrm>
              <a:off x="8407476" y="3221282"/>
              <a:ext cx="593235" cy="593236"/>
            </a:xfrm>
            <a:prstGeom prst="ellipse">
              <a:avLst/>
            </a:prstGeom>
            <a:solidFill>
              <a:srgbClr val="00205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white"/>
                </a:solidFill>
                <a:effectLst/>
                <a:uLnTx/>
                <a:uFillTx/>
                <a:latin typeface="Segoe UI"/>
                <a:ea typeface="+mn-ea"/>
                <a:cs typeface="+mn-cs"/>
              </a:endParaRPr>
            </a:p>
          </p:txBody>
        </p:sp>
        <p:sp>
          <p:nvSpPr>
            <p:cNvPr id="75" name="TextBox 74"/>
            <p:cNvSpPr txBox="1"/>
            <p:nvPr/>
          </p:nvSpPr>
          <p:spPr>
            <a:xfrm>
              <a:off x="8358556" y="3388918"/>
              <a:ext cx="673684" cy="264142"/>
            </a:xfrm>
            <a:prstGeom prst="rect">
              <a:avLst/>
            </a:prstGeom>
            <a:noFill/>
          </p:spPr>
          <p:txBody>
            <a:bodyPr wrap="square" rtlCol="0" anchor="ctr">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prstClr val="white"/>
                  </a:solidFill>
                  <a:effectLst/>
                  <a:uLnTx/>
                  <a:uFillTx/>
                  <a:latin typeface="Segoe UI"/>
                  <a:ea typeface="+mn-ea"/>
                  <a:cs typeface="+mn-cs"/>
                </a:rPr>
                <a:t>~5%</a:t>
              </a:r>
            </a:p>
          </p:txBody>
        </p:sp>
      </p:grpSp>
      <p:grpSp>
        <p:nvGrpSpPr>
          <p:cNvPr id="4" name="Group 3"/>
          <p:cNvGrpSpPr/>
          <p:nvPr/>
        </p:nvGrpSpPr>
        <p:grpSpPr>
          <a:xfrm>
            <a:off x="232469" y="1744962"/>
            <a:ext cx="6934373" cy="874946"/>
            <a:chOff x="173728" y="1308542"/>
            <a:chExt cx="5201518" cy="656302"/>
          </a:xfrm>
        </p:grpSpPr>
        <p:grpSp>
          <p:nvGrpSpPr>
            <p:cNvPr id="12" name="Group 11"/>
            <p:cNvGrpSpPr/>
            <p:nvPr/>
          </p:nvGrpSpPr>
          <p:grpSpPr>
            <a:xfrm>
              <a:off x="173728" y="1527547"/>
              <a:ext cx="4858429" cy="437297"/>
              <a:chOff x="173728" y="1527547"/>
              <a:chExt cx="4858429" cy="437297"/>
            </a:xfrm>
          </p:grpSpPr>
          <p:sp>
            <p:nvSpPr>
              <p:cNvPr id="6" name="Trapezoid 5"/>
              <p:cNvSpPr/>
              <p:nvPr/>
            </p:nvSpPr>
            <p:spPr bwMode="auto">
              <a:xfrm rot="10800000">
                <a:off x="173728" y="1527547"/>
                <a:ext cx="4858429" cy="437297"/>
              </a:xfrm>
              <a:prstGeom prst="trapezoid">
                <a:avLst>
                  <a:gd name="adj" fmla="val 74936"/>
                </a:avLst>
              </a:prstGeom>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bodyPr>
              <a:lstStyle/>
              <a:p>
                <a:pPr marL="0" marR="0" lvl="0" indent="0" algn="ctr" defTabSz="1243088" rtl="0" eaLnBrk="1" fontAlgn="base" latinLnBrk="0" hangingPunct="1">
                  <a:lnSpc>
                    <a:spcPct val="100000"/>
                  </a:lnSpc>
                  <a:spcBef>
                    <a:spcPct val="0"/>
                  </a:spcBef>
                  <a:spcAft>
                    <a:spcPct val="0"/>
                  </a:spcAft>
                  <a:buClrTx/>
                  <a:buSzTx/>
                  <a:buFontTx/>
                  <a:buNone/>
                  <a:tabLst/>
                  <a:defRPr/>
                </a:pPr>
                <a:endParaRPr kumimoji="0" lang="en-US" sz="266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extBox 1"/>
              <p:cNvSpPr txBox="1"/>
              <p:nvPr/>
            </p:nvSpPr>
            <p:spPr>
              <a:xfrm>
                <a:off x="1243119" y="1627322"/>
                <a:ext cx="2726034" cy="237749"/>
              </a:xfrm>
              <a:prstGeom prst="rect">
                <a:avLst/>
              </a:prstGeom>
              <a:noFill/>
            </p:spPr>
            <p:txBody>
              <a:bodyPr wrap="none" lIns="121903" tIns="60952" rIns="121903" bIns="60952" rtlCol="0" anchor="ctr" anchorCtr="1">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Retire it, right-size, eliminate environments</a:t>
                </a:r>
                <a:endParaRPr kumimoji="0" lang="en-US" sz="1400" b="1"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52" name="Group 51"/>
            <p:cNvGrpSpPr/>
            <p:nvPr/>
          </p:nvGrpSpPr>
          <p:grpSpPr>
            <a:xfrm>
              <a:off x="4701562" y="1308542"/>
              <a:ext cx="673684" cy="593236"/>
              <a:chOff x="4701562" y="1308542"/>
              <a:chExt cx="673684" cy="593236"/>
            </a:xfrm>
          </p:grpSpPr>
          <p:sp>
            <p:nvSpPr>
              <p:cNvPr id="56" name="Oval 55"/>
              <p:cNvSpPr/>
              <p:nvPr/>
            </p:nvSpPr>
            <p:spPr>
              <a:xfrm>
                <a:off x="4750482" y="1308542"/>
                <a:ext cx="593235" cy="593236"/>
              </a:xfrm>
              <a:prstGeom prst="ellipse">
                <a:avLst/>
              </a:prstGeom>
              <a:solidFill>
                <a:srgbClr val="00205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white"/>
                  </a:solidFill>
                  <a:effectLst/>
                  <a:uLnTx/>
                  <a:uFillTx/>
                  <a:latin typeface="Segoe UI"/>
                  <a:ea typeface="+mn-ea"/>
                  <a:cs typeface="+mn-cs"/>
                </a:endParaRPr>
              </a:p>
            </p:txBody>
          </p:sp>
          <p:sp>
            <p:nvSpPr>
              <p:cNvPr id="57" name="TextBox 56"/>
              <p:cNvSpPr txBox="1"/>
              <p:nvPr/>
            </p:nvSpPr>
            <p:spPr>
              <a:xfrm>
                <a:off x="4701562" y="1476178"/>
                <a:ext cx="673684" cy="264142"/>
              </a:xfrm>
              <a:prstGeom prst="rect">
                <a:avLst/>
              </a:prstGeom>
              <a:noFill/>
            </p:spPr>
            <p:txBody>
              <a:bodyPr wrap="square" rtlCol="0" anchor="ctr">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prstClr val="white"/>
                    </a:solidFill>
                    <a:effectLst/>
                    <a:uLnTx/>
                    <a:uFillTx/>
                    <a:latin typeface="Segoe UI"/>
                    <a:ea typeface="+mn-ea"/>
                    <a:cs typeface="+mn-cs"/>
                  </a:rPr>
                  <a:t>~30%</a:t>
                </a:r>
              </a:p>
            </p:txBody>
          </p:sp>
        </p:grpSp>
      </p:grpSp>
    </p:spTree>
    <p:extLst>
      <p:ext uri="{BB962C8B-B14F-4D97-AF65-F5344CB8AC3E}">
        <p14:creationId xmlns:p14="http://schemas.microsoft.com/office/powerpoint/2010/main" val="290953376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932959" y="2618854"/>
            <a:ext cx="4706162" cy="275624"/>
            <a:chOff x="3768874" y="494577"/>
            <a:chExt cx="5703041" cy="334007"/>
          </a:xfrm>
        </p:grpSpPr>
        <p:sp>
          <p:nvSpPr>
            <p:cNvPr id="6" name="ShoppingCart_E7BF">
              <a:extLst>
                <a:ext uri="{FF2B5EF4-FFF2-40B4-BE49-F238E27FC236}">
                  <a16:creationId xmlns:a16="http://schemas.microsoft.com/office/drawing/2014/main" id="{E19B74B6-8E56-4067-8816-E90711136EA0}"/>
                </a:ext>
              </a:extLst>
            </p:cNvPr>
            <p:cNvSpPr>
              <a:spLocks noChangeAspect="1" noEditPoints="1"/>
            </p:cNvSpPr>
            <p:nvPr/>
          </p:nvSpPr>
          <p:spPr bwMode="auto">
            <a:xfrm>
              <a:off x="3768874" y="509754"/>
              <a:ext cx="357088" cy="303653"/>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nvGrpSpPr>
            <p:cNvPr id="7" name="Group 6"/>
            <p:cNvGrpSpPr/>
            <p:nvPr/>
          </p:nvGrpSpPr>
          <p:grpSpPr>
            <a:xfrm>
              <a:off x="5837305" y="519750"/>
              <a:ext cx="316510" cy="283660"/>
              <a:chOff x="5381211" y="5822591"/>
              <a:chExt cx="1439523" cy="1290119"/>
            </a:xfrm>
          </p:grpSpPr>
          <p:cxnSp>
            <p:nvCxnSpPr>
              <p:cNvPr id="26" name="Straight Connector 25"/>
              <p:cNvCxnSpPr>
                <a:cxnSpLocks/>
              </p:cNvCxnSpPr>
              <p:nvPr/>
            </p:nvCxnSpPr>
            <p:spPr>
              <a:xfrm flipV="1">
                <a:off x="6057900" y="6623850"/>
                <a:ext cx="64441" cy="30527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p:cNvCxnSpPr>
              <p:nvPr/>
            </p:nvCxnSpPr>
            <p:spPr>
              <a:xfrm flipH="1" flipV="1">
                <a:off x="6187440" y="6596380"/>
                <a:ext cx="266700" cy="19050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cxnSpLocks/>
              </p:cNvCxnSpPr>
              <p:nvPr/>
            </p:nvCxnSpPr>
            <p:spPr>
              <a:xfrm flipH="1">
                <a:off x="6205220" y="6555740"/>
                <a:ext cx="436881" cy="254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cxnSpLocks/>
              </p:cNvCxnSpPr>
              <p:nvPr/>
            </p:nvCxnSpPr>
            <p:spPr>
              <a:xfrm flipH="1">
                <a:off x="5798821" y="6588760"/>
                <a:ext cx="274319" cy="15748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cxnSpLocks/>
              </p:cNvCxnSpPr>
              <p:nvPr/>
            </p:nvCxnSpPr>
            <p:spPr>
              <a:xfrm flipH="1" flipV="1">
                <a:off x="5570220" y="6406515"/>
                <a:ext cx="489585" cy="13144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p:nvCxnSpPr>
            <p:spPr>
              <a:xfrm flipH="1" flipV="1">
                <a:off x="5785485" y="6122670"/>
                <a:ext cx="297180" cy="37338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cxnSpLocks/>
              </p:cNvCxnSpPr>
              <p:nvPr/>
            </p:nvCxnSpPr>
            <p:spPr>
              <a:xfrm flipV="1">
                <a:off x="6162040" y="6012180"/>
                <a:ext cx="187960" cy="46990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Oval 32"/>
              <p:cNvSpPr/>
              <p:nvPr/>
            </p:nvSpPr>
            <p:spPr bwMode="auto">
              <a:xfrm>
                <a:off x="6030684" y="6445998"/>
                <a:ext cx="208390" cy="208390"/>
              </a:xfrm>
              <a:prstGeom prst="ellipse">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Oval 33"/>
              <p:cNvSpPr/>
              <p:nvPr/>
            </p:nvSpPr>
            <p:spPr bwMode="auto">
              <a:xfrm>
                <a:off x="6612344" y="6445998"/>
                <a:ext cx="208390" cy="20839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Oval 34"/>
              <p:cNvSpPr/>
              <p:nvPr/>
            </p:nvSpPr>
            <p:spPr bwMode="auto">
              <a:xfrm>
                <a:off x="6415326" y="6722858"/>
                <a:ext cx="208390" cy="20839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Oval 35"/>
              <p:cNvSpPr/>
              <p:nvPr/>
            </p:nvSpPr>
            <p:spPr bwMode="auto">
              <a:xfrm>
                <a:off x="6271983" y="5822591"/>
                <a:ext cx="208390" cy="20839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Oval 36"/>
              <p:cNvSpPr/>
              <p:nvPr/>
            </p:nvSpPr>
            <p:spPr bwMode="auto">
              <a:xfrm>
                <a:off x="5634443" y="5952138"/>
                <a:ext cx="208390" cy="20839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Oval 37"/>
              <p:cNvSpPr/>
              <p:nvPr/>
            </p:nvSpPr>
            <p:spPr bwMode="auto">
              <a:xfrm>
                <a:off x="5381211" y="6285981"/>
                <a:ext cx="208390" cy="20839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Oval 38"/>
              <p:cNvSpPr/>
              <p:nvPr/>
            </p:nvSpPr>
            <p:spPr bwMode="auto">
              <a:xfrm>
                <a:off x="5618093" y="6677155"/>
                <a:ext cx="208390" cy="20839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Oval 39"/>
              <p:cNvSpPr/>
              <p:nvPr/>
            </p:nvSpPr>
            <p:spPr bwMode="auto">
              <a:xfrm>
                <a:off x="5941777" y="6904320"/>
                <a:ext cx="208390" cy="20839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 name="Group 7"/>
            <p:cNvGrpSpPr/>
            <p:nvPr/>
          </p:nvGrpSpPr>
          <p:grpSpPr>
            <a:xfrm>
              <a:off x="7005651" y="545448"/>
              <a:ext cx="257217" cy="232264"/>
              <a:chOff x="2760401" y="1824177"/>
              <a:chExt cx="285697" cy="257980"/>
            </a:xfrm>
          </p:grpSpPr>
          <p:sp>
            <p:nvSpPr>
              <p:cNvPr id="23" name="Rectangle 48"/>
              <p:cNvSpPr>
                <a:spLocks noChangeArrowheads="1"/>
              </p:cNvSpPr>
              <p:nvPr/>
            </p:nvSpPr>
            <p:spPr bwMode="auto">
              <a:xfrm>
                <a:off x="2760401" y="1824177"/>
                <a:ext cx="285697" cy="25798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49"/>
              <p:cNvSpPr>
                <a:spLocks/>
              </p:cNvSpPr>
              <p:nvPr/>
            </p:nvSpPr>
            <p:spPr bwMode="auto">
              <a:xfrm>
                <a:off x="2760401"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25" name="Oval 24"/>
              <p:cNvSpPr>
                <a:spLocks noChangeArrowheads="1"/>
              </p:cNvSpPr>
              <p:nvPr/>
            </p:nvSpPr>
            <p:spPr bwMode="auto">
              <a:xfrm>
                <a:off x="2951221" y="1871082"/>
                <a:ext cx="47971" cy="46905"/>
              </a:xfrm>
              <a:prstGeom prst="ellipse">
                <a:avLst/>
              </a:prstGeom>
              <a:no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9" name="Freeform 8"/>
            <p:cNvSpPr/>
            <p:nvPr/>
          </p:nvSpPr>
          <p:spPr bwMode="auto">
            <a:xfrm>
              <a:off x="8109453" y="548874"/>
              <a:ext cx="273461" cy="225413"/>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 name="Group 9"/>
            <p:cNvGrpSpPr/>
            <p:nvPr/>
          </p:nvGrpSpPr>
          <p:grpSpPr>
            <a:xfrm>
              <a:off x="4810710" y="494577"/>
              <a:ext cx="266872" cy="334007"/>
              <a:chOff x="1564614" y="1427406"/>
              <a:chExt cx="256236" cy="320693"/>
            </a:xfrm>
          </p:grpSpPr>
          <p:grpSp>
            <p:nvGrpSpPr>
              <p:cNvPr id="17" name="Group 16"/>
              <p:cNvGrpSpPr/>
              <p:nvPr/>
            </p:nvGrpSpPr>
            <p:grpSpPr>
              <a:xfrm>
                <a:off x="1591509" y="1483819"/>
                <a:ext cx="229341" cy="264280"/>
                <a:chOff x="6498112" y="3330497"/>
                <a:chExt cx="1259085" cy="1450900"/>
              </a:xfrm>
            </p:grpSpPr>
            <p:sp>
              <p:nvSpPr>
                <p:cNvPr id="19" name="Oval 8"/>
                <p:cNvSpPr>
                  <a:spLocks noChangeArrowheads="1"/>
                </p:cNvSpPr>
                <p:nvPr/>
              </p:nvSpPr>
              <p:spPr bwMode="auto">
                <a:xfrm>
                  <a:off x="7243234" y="3330497"/>
                  <a:ext cx="472157" cy="459861"/>
                </a:xfrm>
                <a:prstGeom prst="ellipse">
                  <a:avLst/>
                </a:prstGeom>
                <a:no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20" name="Oval 9"/>
                <p:cNvSpPr>
                  <a:spLocks noChangeArrowheads="1"/>
                </p:cNvSpPr>
                <p:nvPr/>
              </p:nvSpPr>
              <p:spPr bwMode="auto">
                <a:xfrm>
                  <a:off x="6611233" y="3790359"/>
                  <a:ext cx="572982" cy="575442"/>
                </a:xfrm>
                <a:prstGeom prst="ellipse">
                  <a:avLst/>
                </a:prstGeom>
                <a:no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Freeform 12"/>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13"/>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8" name="Freeform: Shape 168"/>
              <p:cNvSpPr>
                <a:spLocks/>
              </p:cNvSpPr>
              <p:nvPr/>
            </p:nvSpPr>
            <p:spPr bwMode="auto">
              <a:xfrm flipH="1">
                <a:off x="1564614" y="1427406"/>
                <a:ext cx="122892" cy="10346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 name="Group 10"/>
            <p:cNvGrpSpPr/>
            <p:nvPr/>
          </p:nvGrpSpPr>
          <p:grpSpPr>
            <a:xfrm>
              <a:off x="9141203" y="521466"/>
              <a:ext cx="330712" cy="280229"/>
              <a:chOff x="2907342" y="5439822"/>
              <a:chExt cx="478274" cy="405267"/>
            </a:xfrm>
          </p:grpSpPr>
          <p:grpSp>
            <p:nvGrpSpPr>
              <p:cNvPr id="12" name="Group 11">
                <a:extLst>
                  <a:ext uri="{FF2B5EF4-FFF2-40B4-BE49-F238E27FC236}">
                    <a16:creationId xmlns:a16="http://schemas.microsoft.com/office/drawing/2014/main" id="{6D77326F-83AC-420B-BDBC-A7A00EDFEB2B}"/>
                  </a:ext>
                </a:extLst>
              </p:cNvPr>
              <p:cNvGrpSpPr/>
              <p:nvPr/>
            </p:nvGrpSpPr>
            <p:grpSpPr>
              <a:xfrm rot="2348880">
                <a:off x="3117544" y="5439822"/>
                <a:ext cx="268072" cy="138560"/>
                <a:chOff x="2946400" y="1075143"/>
                <a:chExt cx="6491514" cy="3355305"/>
              </a:xfrm>
            </p:grpSpPr>
            <p:sp>
              <p:nvSpPr>
                <p:cNvPr id="14" name="Freeform: Shape 70">
                  <a:extLst>
                    <a:ext uri="{FF2B5EF4-FFF2-40B4-BE49-F238E27FC236}">
                      <a16:creationId xmlns:a16="http://schemas.microsoft.com/office/drawing/2014/main" id="{DE885987-9665-4507-B1E6-BD590596ADB9}"/>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Shape 71">
                  <a:extLst>
                    <a:ext uri="{FF2B5EF4-FFF2-40B4-BE49-F238E27FC236}">
                      <a16:creationId xmlns:a16="http://schemas.microsoft.com/office/drawing/2014/main" id="{BC9C6B85-C1BC-42F0-A90A-1D84B94719F5}"/>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 name="Freeform: Shape 72">
                  <a:extLst>
                    <a:ext uri="{FF2B5EF4-FFF2-40B4-BE49-F238E27FC236}">
                      <a16:creationId xmlns:a16="http://schemas.microsoft.com/office/drawing/2014/main" id="{10E6C104-7475-4863-A30F-3462B3666B15}"/>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 name="Freeform 5">
                <a:extLst>
                  <a:ext uri="{FF2B5EF4-FFF2-40B4-BE49-F238E27FC236}">
                    <a16:creationId xmlns:a16="http://schemas.microsoft.com/office/drawing/2014/main" id="{7A39893A-A243-47C3-8C3B-4320F2C726C9}"/>
                  </a:ext>
                </a:extLst>
              </p:cNvPr>
              <p:cNvSpPr>
                <a:spLocks noEditPoints="1"/>
              </p:cNvSpPr>
              <p:nvPr/>
            </p:nvSpPr>
            <p:spPr bwMode="auto">
              <a:xfrm>
                <a:off x="2907342" y="5583169"/>
                <a:ext cx="435355" cy="26192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sp>
        <p:nvSpPr>
          <p:cNvPr id="50" name="Freeform: Shape 27">
            <a:extLst/>
          </p:cNvPr>
          <p:cNvSpPr/>
          <p:nvPr/>
        </p:nvSpPr>
        <p:spPr bwMode="auto">
          <a:xfrm flipV="1">
            <a:off x="5474991" y="5749077"/>
            <a:ext cx="1435515" cy="659400"/>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nvGrpSpPr>
          <p:cNvPr id="52" name="Group 51"/>
          <p:cNvGrpSpPr/>
          <p:nvPr/>
        </p:nvGrpSpPr>
        <p:grpSpPr>
          <a:xfrm>
            <a:off x="2531028" y="2899490"/>
            <a:ext cx="7589520" cy="854336"/>
            <a:chOff x="3916078" y="1065351"/>
            <a:chExt cx="7589520" cy="220571"/>
          </a:xfrm>
        </p:grpSpPr>
        <p:sp>
          <p:nvSpPr>
            <p:cNvPr id="53" name="Right Bracket 52"/>
            <p:cNvSpPr/>
            <p:nvPr/>
          </p:nvSpPr>
          <p:spPr>
            <a:xfrm rot="5400000" flipV="1">
              <a:off x="7678819" y="-2697390"/>
              <a:ext cx="64038" cy="7589520"/>
            </a:xfrm>
            <a:prstGeom prst="rightBracket">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cxnSp>
          <p:nvCxnSpPr>
            <p:cNvPr id="54" name="Straight Arrow Connector 53"/>
            <p:cNvCxnSpPr/>
            <p:nvPr/>
          </p:nvCxnSpPr>
          <p:spPr>
            <a:xfrm rot="5400000">
              <a:off x="7646799" y="1221883"/>
              <a:ext cx="1280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E18B41F1-03F6-4D10-A127-A1148D174E2F}"/>
              </a:ext>
            </a:extLst>
          </p:cNvPr>
          <p:cNvSpPr txBox="1"/>
          <p:nvPr/>
        </p:nvSpPr>
        <p:spPr>
          <a:xfrm>
            <a:off x="543215" y="1825145"/>
            <a:ext cx="3047679" cy="530915"/>
          </a:xfrm>
          <a:prstGeom prst="rect">
            <a:avLst/>
          </a:prstGeom>
          <a:noFill/>
        </p:spPr>
        <p:txBody>
          <a:bodyPr wrap="square" rtlCol="0">
            <a:spAutoFit/>
          </a:bodyPr>
          <a:lstStyle/>
          <a:p>
            <a:pPr algn="ctr" defTabSz="914102" fontAlgn="base">
              <a:lnSpc>
                <a:spcPct val="95000"/>
              </a:lnSpc>
              <a:spcBef>
                <a:spcPct val="0"/>
              </a:spcBef>
              <a:spcAft>
                <a:spcPct val="0"/>
              </a:spcAft>
              <a:defRPr/>
            </a:pPr>
            <a:r>
              <a:rPr lang="en-US" sz="1600" kern="0" spc="49" dirty="0">
                <a:solidFill>
                  <a:srgbClr val="505050"/>
                </a:solidFill>
                <a:latin typeface="Segoe UI Semilight" charset="0"/>
                <a:cs typeface="Segoe UI Semilight" charset="0"/>
              </a:rPr>
              <a:t> </a:t>
            </a:r>
            <a:r>
              <a:rPr lang="en-US" sz="1600" kern="0" spc="49" dirty="0">
                <a:solidFill>
                  <a:srgbClr val="0078D7"/>
                </a:solidFill>
                <a:latin typeface="Segoe UI Semilight" panose="020B0402040204020203" pitchFamily="34" charset="0"/>
                <a:cs typeface="Segoe UI Semilight" panose="020B0402040204020203" pitchFamily="34" charset="0"/>
              </a:rPr>
              <a:t>Packaged LOB Apps </a:t>
            </a:r>
          </a:p>
          <a:p>
            <a:pPr algn="ctr" defTabSz="914102" fontAlgn="base">
              <a:lnSpc>
                <a:spcPct val="95000"/>
              </a:lnSpc>
              <a:spcBef>
                <a:spcPct val="0"/>
              </a:spcBef>
              <a:spcAft>
                <a:spcPct val="0"/>
              </a:spcAft>
              <a:defRPr/>
            </a:pPr>
            <a:r>
              <a:rPr lang="en-US" sz="1400" kern="0" spc="49" dirty="0">
                <a:solidFill>
                  <a:srgbClr val="505050"/>
                </a:solidFill>
                <a:latin typeface="Segoe UI Semilight" charset="0"/>
                <a:cs typeface="Segoe UI Semilight" charset="0"/>
              </a:rPr>
              <a:t>e.g. SAP, Microsoft Dynamics..</a:t>
            </a:r>
          </a:p>
        </p:txBody>
      </p:sp>
      <p:sp>
        <p:nvSpPr>
          <p:cNvPr id="56" name="TextBox 55">
            <a:extLst>
              <a:ext uri="{FF2B5EF4-FFF2-40B4-BE49-F238E27FC236}">
                <a16:creationId xmlns:a16="http://schemas.microsoft.com/office/drawing/2014/main" id="{54B53E57-AB4E-4765-AC75-833C84FE26B5}"/>
              </a:ext>
            </a:extLst>
          </p:cNvPr>
          <p:cNvSpPr txBox="1"/>
          <p:nvPr/>
        </p:nvSpPr>
        <p:spPr>
          <a:xfrm>
            <a:off x="3448810" y="1810918"/>
            <a:ext cx="2948793" cy="530915"/>
          </a:xfrm>
          <a:prstGeom prst="rect">
            <a:avLst/>
          </a:prstGeom>
          <a:noFill/>
        </p:spPr>
        <p:txBody>
          <a:bodyPr wrap="square" rtlCol="0">
            <a:spAutoFit/>
          </a:bodyPr>
          <a:lstStyle/>
          <a:p>
            <a:pPr algn="ctr" defTabSz="914102" fontAlgn="base">
              <a:lnSpc>
                <a:spcPct val="95000"/>
              </a:lnSpc>
              <a:spcBef>
                <a:spcPct val="0"/>
              </a:spcBef>
              <a:spcAft>
                <a:spcPct val="0"/>
              </a:spcAft>
              <a:defRPr/>
            </a:pPr>
            <a:r>
              <a:rPr lang="en-US" sz="1600" kern="0" spc="49" dirty="0">
                <a:solidFill>
                  <a:srgbClr val="0078D7"/>
                </a:solidFill>
                <a:latin typeface="Segoe UI Semilight" panose="020B0402040204020203" pitchFamily="34" charset="0"/>
                <a:cs typeface="Segoe UI Semilight" panose="020B0402040204020203" pitchFamily="34" charset="0"/>
              </a:rPr>
              <a:t>Custom Internal LOB Apps</a:t>
            </a:r>
          </a:p>
          <a:p>
            <a:pPr algn="ctr" defTabSz="914102" fontAlgn="base">
              <a:lnSpc>
                <a:spcPct val="95000"/>
              </a:lnSpc>
              <a:spcBef>
                <a:spcPct val="0"/>
              </a:spcBef>
              <a:spcAft>
                <a:spcPct val="0"/>
              </a:spcAft>
              <a:defRPr/>
            </a:pPr>
            <a:r>
              <a:rPr lang="en-US" sz="1400" kern="0" spc="49" dirty="0">
                <a:solidFill>
                  <a:srgbClr val="505050"/>
                </a:solidFill>
                <a:latin typeface="Segoe UI Semilight" charset="0"/>
                <a:cs typeface="Segoe UI Semilight" charset="0"/>
              </a:rPr>
              <a:t>e.g. payroll system</a:t>
            </a:r>
          </a:p>
        </p:txBody>
      </p:sp>
      <p:sp>
        <p:nvSpPr>
          <p:cNvPr id="57" name="TextBox 56">
            <a:extLst>
              <a:ext uri="{FF2B5EF4-FFF2-40B4-BE49-F238E27FC236}">
                <a16:creationId xmlns:a16="http://schemas.microsoft.com/office/drawing/2014/main" id="{9D604D48-FFC7-4D39-85C9-B0CDBCA74ABA}"/>
              </a:ext>
            </a:extLst>
          </p:cNvPr>
          <p:cNvSpPr txBox="1"/>
          <p:nvPr/>
        </p:nvSpPr>
        <p:spPr>
          <a:xfrm>
            <a:off x="6603955" y="1810918"/>
            <a:ext cx="2948793" cy="530915"/>
          </a:xfrm>
          <a:prstGeom prst="rect">
            <a:avLst/>
          </a:prstGeom>
          <a:noFill/>
        </p:spPr>
        <p:txBody>
          <a:bodyPr wrap="square" rtlCol="0">
            <a:spAutoFit/>
          </a:bodyPr>
          <a:lstStyle/>
          <a:p>
            <a:pPr algn="ctr" defTabSz="914102" fontAlgn="base">
              <a:lnSpc>
                <a:spcPct val="95000"/>
              </a:lnSpc>
              <a:spcBef>
                <a:spcPct val="0"/>
              </a:spcBef>
              <a:spcAft>
                <a:spcPct val="0"/>
              </a:spcAft>
              <a:defRPr/>
            </a:pPr>
            <a:r>
              <a:rPr lang="en-US" sz="1600" kern="0" spc="49" dirty="0">
                <a:solidFill>
                  <a:srgbClr val="0078D7"/>
                </a:solidFill>
                <a:latin typeface="Segoe UI Semilight" panose="020B0402040204020203" pitchFamily="34" charset="0"/>
                <a:cs typeface="Segoe UI Semilight" panose="020B0402040204020203" pitchFamily="34" charset="0"/>
              </a:rPr>
              <a:t>Custom External facing Apps</a:t>
            </a:r>
          </a:p>
          <a:p>
            <a:pPr algn="ctr" defTabSz="914102" fontAlgn="base">
              <a:lnSpc>
                <a:spcPct val="95000"/>
              </a:lnSpc>
              <a:spcBef>
                <a:spcPct val="0"/>
              </a:spcBef>
              <a:spcAft>
                <a:spcPct val="0"/>
              </a:spcAft>
              <a:defRPr/>
            </a:pPr>
            <a:r>
              <a:rPr lang="en-US" sz="1400" kern="0" spc="49" dirty="0">
                <a:solidFill>
                  <a:srgbClr val="505050"/>
                </a:solidFill>
                <a:latin typeface="Segoe UI Semilight" charset="0"/>
                <a:cs typeface="Segoe UI Semilight" charset="0"/>
              </a:rPr>
              <a:t>e.g. company website</a:t>
            </a:r>
            <a:endParaRPr lang="en-US" sz="1600" kern="0" spc="49" dirty="0">
              <a:solidFill>
                <a:srgbClr val="505050"/>
              </a:solidFill>
              <a:latin typeface="Segoe UI Semilight" charset="0"/>
              <a:cs typeface="Segoe UI Semilight" charset="0"/>
            </a:endParaRPr>
          </a:p>
        </p:txBody>
      </p:sp>
      <p:sp>
        <p:nvSpPr>
          <p:cNvPr id="58" name="TextBox 57">
            <a:extLst>
              <a:ext uri="{FF2B5EF4-FFF2-40B4-BE49-F238E27FC236}">
                <a16:creationId xmlns:a16="http://schemas.microsoft.com/office/drawing/2014/main" id="{1EF8EFEC-407C-4169-9647-D1D32D40018C}"/>
              </a:ext>
            </a:extLst>
          </p:cNvPr>
          <p:cNvSpPr txBox="1"/>
          <p:nvPr/>
        </p:nvSpPr>
        <p:spPr>
          <a:xfrm>
            <a:off x="9397387" y="1791118"/>
            <a:ext cx="2948793" cy="794064"/>
          </a:xfrm>
          <a:prstGeom prst="rect">
            <a:avLst/>
          </a:prstGeom>
          <a:noFill/>
        </p:spPr>
        <p:txBody>
          <a:bodyPr wrap="square" rtlCol="0">
            <a:spAutoFit/>
          </a:bodyPr>
          <a:lstStyle/>
          <a:p>
            <a:pPr algn="ctr" defTabSz="914102" fontAlgn="base">
              <a:lnSpc>
                <a:spcPct val="95000"/>
              </a:lnSpc>
              <a:spcBef>
                <a:spcPct val="0"/>
              </a:spcBef>
              <a:spcAft>
                <a:spcPct val="0"/>
              </a:spcAft>
              <a:defRPr/>
            </a:pPr>
            <a:r>
              <a:rPr lang="en-US" sz="1600" kern="0" spc="49" dirty="0">
                <a:solidFill>
                  <a:srgbClr val="0078D7"/>
                </a:solidFill>
                <a:latin typeface="Segoe UI Semilight" panose="020B0402040204020203" pitchFamily="34" charset="0"/>
                <a:cs typeface="Segoe UI Semilight" panose="020B0402040204020203" pitchFamily="34" charset="0"/>
              </a:rPr>
              <a:t>New AI /Intelligent Apps</a:t>
            </a:r>
          </a:p>
          <a:p>
            <a:pPr algn="ctr" defTabSz="914102" fontAlgn="base">
              <a:lnSpc>
                <a:spcPct val="95000"/>
              </a:lnSpc>
              <a:spcBef>
                <a:spcPct val="0"/>
              </a:spcBef>
              <a:spcAft>
                <a:spcPct val="0"/>
              </a:spcAft>
              <a:defRPr/>
            </a:pPr>
            <a:r>
              <a:rPr lang="en-US" sz="1400" kern="0" spc="49" dirty="0">
                <a:solidFill>
                  <a:srgbClr val="505050"/>
                </a:solidFill>
                <a:latin typeface="Segoe UI Semilight" charset="0"/>
                <a:cs typeface="Segoe UI Semilight" charset="0"/>
              </a:rPr>
              <a:t>e.g. real-time bot messaging</a:t>
            </a:r>
          </a:p>
          <a:p>
            <a:pPr algn="ctr" defTabSz="914102" fontAlgn="base">
              <a:lnSpc>
                <a:spcPct val="95000"/>
              </a:lnSpc>
              <a:spcBef>
                <a:spcPct val="0"/>
              </a:spcBef>
              <a:spcAft>
                <a:spcPct val="0"/>
              </a:spcAft>
              <a:defRPr/>
            </a:pPr>
            <a:endParaRPr lang="en-US" sz="1600" kern="0" spc="49" dirty="0">
              <a:solidFill>
                <a:srgbClr val="505050"/>
              </a:solidFill>
              <a:latin typeface="Segoe UI Semilight" charset="0"/>
              <a:cs typeface="Segoe UI Semilight" charset="0"/>
            </a:endParaRPr>
          </a:p>
        </p:txBody>
      </p:sp>
      <p:sp>
        <p:nvSpPr>
          <p:cNvPr id="59" name="Rectangle 58">
            <a:extLst>
              <a:ext uri="{FF2B5EF4-FFF2-40B4-BE49-F238E27FC236}">
                <a16:creationId xmlns:a16="http://schemas.microsoft.com/office/drawing/2014/main" id="{AA90F421-D4F4-4D2F-9973-809484354F41}"/>
              </a:ext>
            </a:extLst>
          </p:cNvPr>
          <p:cNvSpPr/>
          <p:nvPr/>
        </p:nvSpPr>
        <p:spPr>
          <a:xfrm>
            <a:off x="2622468" y="4680235"/>
            <a:ext cx="2468880" cy="640080"/>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600" b="0" i="0" u="none" strike="noStrike" kern="0" cap="none" spc="49" normalizeH="0" baseline="0" noProof="0" dirty="0">
                <a:ln>
                  <a:noFill/>
                </a:ln>
                <a:solidFill>
                  <a:srgbClr val="505050"/>
                </a:solidFill>
                <a:effectLst/>
                <a:uLnTx/>
                <a:uFillTx/>
                <a:latin typeface="Segoe UI Semilight" charset="0"/>
                <a:ea typeface="Segoe UI Semilight" charset="0"/>
                <a:cs typeface="Segoe UI Semilight" charset="0"/>
              </a:rPr>
              <a:t>Life Cycle of App</a:t>
            </a:r>
          </a:p>
        </p:txBody>
      </p:sp>
      <p:sp>
        <p:nvSpPr>
          <p:cNvPr id="60" name="Rectangle 59">
            <a:extLst>
              <a:ext uri="{FF2B5EF4-FFF2-40B4-BE49-F238E27FC236}">
                <a16:creationId xmlns:a16="http://schemas.microsoft.com/office/drawing/2014/main" id="{D4DA4778-B354-4982-A1A4-C6D3BE58A6FA}"/>
              </a:ext>
            </a:extLst>
          </p:cNvPr>
          <p:cNvSpPr/>
          <p:nvPr/>
        </p:nvSpPr>
        <p:spPr>
          <a:xfrm>
            <a:off x="5091348" y="4673452"/>
            <a:ext cx="2468880" cy="640080"/>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600" b="0" i="0" u="none" strike="noStrike" kern="0" cap="none" spc="49" normalizeH="0" baseline="0" noProof="0" dirty="0">
                <a:ln>
                  <a:noFill/>
                </a:ln>
                <a:solidFill>
                  <a:srgbClr val="505050"/>
                </a:solidFill>
                <a:effectLst/>
                <a:uLnTx/>
                <a:uFillTx/>
                <a:latin typeface="Segoe UI Semilight" charset="0"/>
                <a:ea typeface="Segoe UI Semilight" charset="0"/>
                <a:cs typeface="Segoe UI Semilight" charset="0"/>
              </a:rPr>
              <a:t>Regulatory, Compliance and other requirements</a:t>
            </a:r>
            <a:r>
              <a:rPr lang="en-US" sz="1600" kern="0" spc="49" dirty="0">
                <a:solidFill>
                  <a:srgbClr val="505050"/>
                </a:solidFill>
                <a:latin typeface="Segoe UI Semilight" charset="0"/>
                <a:ea typeface="Segoe UI Semilight" charset="0"/>
                <a:cs typeface="Segoe UI Semilight" charset="0"/>
              </a:rPr>
              <a:t>..</a:t>
            </a:r>
            <a:endParaRPr kumimoji="0" lang="en-US" sz="1600" b="0" i="0" u="none" strike="noStrike" kern="0" cap="none" spc="49" normalizeH="0" baseline="0" noProof="0" dirty="0">
              <a:ln>
                <a:noFill/>
              </a:ln>
              <a:solidFill>
                <a:srgbClr val="505050"/>
              </a:solidFill>
              <a:effectLst/>
              <a:uLnTx/>
              <a:uFillTx/>
              <a:latin typeface="Segoe UI Semilight" charset="0"/>
              <a:ea typeface="Segoe UI Semilight" charset="0"/>
              <a:cs typeface="Segoe UI Semilight" charset="0"/>
            </a:endParaRPr>
          </a:p>
        </p:txBody>
      </p:sp>
      <p:sp>
        <p:nvSpPr>
          <p:cNvPr id="61" name="Rectangle 60">
            <a:extLst>
              <a:ext uri="{FF2B5EF4-FFF2-40B4-BE49-F238E27FC236}">
                <a16:creationId xmlns:a16="http://schemas.microsoft.com/office/drawing/2014/main" id="{EF76039F-D344-455B-80DC-656BA5D3FC55}"/>
              </a:ext>
            </a:extLst>
          </p:cNvPr>
          <p:cNvSpPr/>
          <p:nvPr/>
        </p:nvSpPr>
        <p:spPr>
          <a:xfrm>
            <a:off x="7560228" y="4690860"/>
            <a:ext cx="2468880" cy="640080"/>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lang="en-US" sz="1600" kern="0" spc="49" dirty="0">
                <a:solidFill>
                  <a:srgbClr val="505050"/>
                </a:solidFill>
                <a:latin typeface="Segoe UI Semilight" charset="0"/>
                <a:ea typeface="Segoe UI Semilight" charset="0"/>
                <a:cs typeface="Segoe UI Semilight" charset="0"/>
              </a:rPr>
              <a:t>Complexity of App</a:t>
            </a:r>
            <a:endParaRPr kumimoji="0" lang="en-US" sz="1600" b="0" i="0" u="none" strike="noStrike" kern="0" cap="none" spc="49" normalizeH="0" baseline="0" noProof="0" dirty="0">
              <a:ln>
                <a:noFill/>
              </a:ln>
              <a:solidFill>
                <a:srgbClr val="505050"/>
              </a:solidFill>
              <a:effectLst/>
              <a:uLnTx/>
              <a:uFillTx/>
              <a:latin typeface="Segoe UI Semilight" charset="0"/>
              <a:ea typeface="Segoe UI Semilight" charset="0"/>
              <a:cs typeface="Segoe UI Semilight" charset="0"/>
            </a:endParaRPr>
          </a:p>
        </p:txBody>
      </p:sp>
      <p:sp>
        <p:nvSpPr>
          <p:cNvPr id="62" name="Title 4">
            <a:extLst>
              <a:ext uri="{FF2B5EF4-FFF2-40B4-BE49-F238E27FC236}">
                <a16:creationId xmlns:a16="http://schemas.microsoft.com/office/drawing/2014/main" id="{792BA58B-06E0-4A12-96EF-EFAC178EA7D8}"/>
              </a:ext>
            </a:extLst>
          </p:cNvPr>
          <p:cNvSpPr>
            <a:spLocks noGrp="1"/>
          </p:cNvSpPr>
          <p:nvPr>
            <p:ph type="title"/>
          </p:nvPr>
        </p:nvSpPr>
        <p:spPr>
          <a:xfrm>
            <a:off x="776035" y="389101"/>
            <a:ext cx="11655840" cy="899665"/>
          </a:xfrm>
        </p:spPr>
        <p:txBody>
          <a:bodyPr/>
          <a:lstStyle/>
          <a:p>
            <a:r>
              <a:rPr lang="en-US" sz="4000" dirty="0"/>
              <a:t>Assessing your App Portfolio</a:t>
            </a:r>
            <a:endParaRPr lang="en-US" sz="4000" dirty="0">
              <a:cs typeface="Segoe UI Light"/>
            </a:endParaRPr>
          </a:p>
        </p:txBody>
      </p:sp>
      <p:sp>
        <p:nvSpPr>
          <p:cNvPr id="63" name="Rectangle 62">
            <a:extLst>
              <a:ext uri="{FF2B5EF4-FFF2-40B4-BE49-F238E27FC236}">
                <a16:creationId xmlns:a16="http://schemas.microsoft.com/office/drawing/2014/main" id="{AA90F421-D4F4-4D2F-9973-809484354F41}"/>
              </a:ext>
            </a:extLst>
          </p:cNvPr>
          <p:cNvSpPr/>
          <p:nvPr/>
        </p:nvSpPr>
        <p:spPr>
          <a:xfrm>
            <a:off x="267550" y="4668594"/>
            <a:ext cx="2705806" cy="640080"/>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600" b="0" i="0" u="none" strike="noStrike" kern="0" cap="none" spc="49" normalizeH="0" baseline="0" noProof="0" dirty="0">
                <a:ln>
                  <a:noFill/>
                </a:ln>
                <a:solidFill>
                  <a:srgbClr val="505050"/>
                </a:solidFill>
                <a:effectLst/>
                <a:uLnTx/>
                <a:uFillTx/>
                <a:latin typeface="Segoe UI Semilight" charset="0"/>
                <a:ea typeface="Segoe UI Semilight" charset="0"/>
                <a:cs typeface="Segoe UI Semilight" charset="0"/>
              </a:rPr>
              <a:t>Core</a:t>
            </a:r>
            <a:r>
              <a:rPr kumimoji="0" lang="en-US" sz="1600" b="0" i="0" u="none" strike="noStrike" kern="0" cap="none" spc="49" normalizeH="0" noProof="0" dirty="0">
                <a:ln>
                  <a:noFill/>
                </a:ln>
                <a:solidFill>
                  <a:srgbClr val="505050"/>
                </a:solidFill>
                <a:effectLst/>
                <a:uLnTx/>
                <a:uFillTx/>
                <a:latin typeface="Segoe UI Semilight" charset="0"/>
                <a:ea typeface="Segoe UI Semilight" charset="0"/>
                <a:cs typeface="Segoe UI Semilight" charset="0"/>
              </a:rPr>
              <a:t> Transactional vs. Differentiated or Innovative</a:t>
            </a:r>
            <a:endParaRPr kumimoji="0" lang="en-US" sz="1600" b="0" i="0" u="none" strike="noStrike" kern="0" cap="none" spc="49" normalizeH="0" baseline="0" noProof="0" dirty="0">
              <a:ln>
                <a:noFill/>
              </a:ln>
              <a:solidFill>
                <a:srgbClr val="505050"/>
              </a:solidFill>
              <a:effectLst/>
              <a:uLnTx/>
              <a:uFillTx/>
              <a:latin typeface="Segoe UI Semilight" charset="0"/>
              <a:ea typeface="Segoe UI Semilight" charset="0"/>
              <a:cs typeface="Segoe UI Semilight" charset="0"/>
            </a:endParaRPr>
          </a:p>
        </p:txBody>
      </p:sp>
      <p:sp>
        <p:nvSpPr>
          <p:cNvPr id="64" name="Rectangle 63">
            <a:extLst>
              <a:ext uri="{FF2B5EF4-FFF2-40B4-BE49-F238E27FC236}">
                <a16:creationId xmlns:a16="http://schemas.microsoft.com/office/drawing/2014/main" id="{EF76039F-D344-455B-80DC-656BA5D3FC55}"/>
              </a:ext>
            </a:extLst>
          </p:cNvPr>
          <p:cNvSpPr/>
          <p:nvPr/>
        </p:nvSpPr>
        <p:spPr>
          <a:xfrm>
            <a:off x="9816123" y="4680235"/>
            <a:ext cx="2375877" cy="640080"/>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600" b="0" i="0" u="none" strike="noStrike" kern="0" cap="none" spc="49" normalizeH="0" baseline="0" noProof="0" dirty="0">
                <a:ln>
                  <a:noFill/>
                </a:ln>
                <a:solidFill>
                  <a:srgbClr val="505050"/>
                </a:solidFill>
                <a:effectLst/>
                <a:uLnTx/>
                <a:uFillTx/>
                <a:latin typeface="Segoe UI Semilight" charset="0"/>
                <a:ea typeface="Segoe UI Semilight" charset="0"/>
                <a:cs typeface="Segoe UI Semilight" charset="0"/>
              </a:rPr>
              <a:t> Architecture</a:t>
            </a:r>
            <a:r>
              <a:rPr kumimoji="0" lang="en-US" sz="1600" b="0" i="0" u="none" strike="noStrike" kern="0" cap="none" spc="49" normalizeH="0" noProof="0" dirty="0">
                <a:ln>
                  <a:noFill/>
                </a:ln>
                <a:solidFill>
                  <a:srgbClr val="505050"/>
                </a:solidFill>
                <a:effectLst/>
                <a:uLnTx/>
                <a:uFillTx/>
                <a:latin typeface="Segoe UI Semilight" charset="0"/>
                <a:ea typeface="Segoe UI Semilight" charset="0"/>
                <a:cs typeface="Segoe UI Semilight" charset="0"/>
              </a:rPr>
              <a:t> of existing apps</a:t>
            </a:r>
            <a:endParaRPr kumimoji="0" lang="en-US" sz="1600" b="0" i="0" u="none" strike="noStrike" kern="0" cap="none" spc="49" normalizeH="0" baseline="0" noProof="0" dirty="0">
              <a:ln>
                <a:noFill/>
              </a:ln>
              <a:solidFill>
                <a:srgbClr val="505050"/>
              </a:solidFill>
              <a:effectLst/>
              <a:uLnTx/>
              <a:uFillTx/>
              <a:latin typeface="Segoe UI Semilight" charset="0"/>
              <a:ea typeface="Segoe UI Semilight" charset="0"/>
              <a:cs typeface="Segoe UI Semilight" charset="0"/>
            </a:endParaRPr>
          </a:p>
        </p:txBody>
      </p:sp>
      <p:sp>
        <p:nvSpPr>
          <p:cNvPr id="65" name="Rectangle 64">
            <a:extLst>
              <a:ext uri="{FF2B5EF4-FFF2-40B4-BE49-F238E27FC236}">
                <a16:creationId xmlns:a16="http://schemas.microsoft.com/office/drawing/2014/main" id="{A9DBF35B-EAB2-43C5-89F0-0DCEC385053A}"/>
              </a:ext>
            </a:extLst>
          </p:cNvPr>
          <p:cNvSpPr/>
          <p:nvPr/>
        </p:nvSpPr>
        <p:spPr>
          <a:xfrm>
            <a:off x="4239719" y="3651911"/>
            <a:ext cx="4172138" cy="640080"/>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lang="en-US" sz="1400" kern="0" spc="49" dirty="0">
                <a:solidFill>
                  <a:schemeClr val="accent1"/>
                </a:solidFill>
                <a:latin typeface="Segoe UI Semilight" charset="0"/>
                <a:cs typeface="Segoe UI Semilight" charset="0"/>
              </a:rPr>
              <a:t>App characteristics to consider when determining approach</a:t>
            </a:r>
            <a:r>
              <a:rPr lang="en-US" sz="1400" kern="0" spc="49" noProof="0" dirty="0">
                <a:solidFill>
                  <a:schemeClr val="accent1"/>
                </a:solidFill>
                <a:latin typeface="Segoe UI Semilight" charset="0"/>
                <a:cs typeface="Segoe UI Semilight" charset="0"/>
              </a:rPr>
              <a:t> </a:t>
            </a:r>
            <a:endParaRPr kumimoji="0" lang="en-US" sz="1400" i="0" u="none" strike="noStrike" kern="0" cap="none" spc="49" normalizeH="0" baseline="0" noProof="0" dirty="0">
              <a:ln>
                <a:noFill/>
              </a:ln>
              <a:solidFill>
                <a:srgbClr val="505050"/>
              </a:solidFill>
              <a:effectLst/>
              <a:uLnTx/>
              <a:uFillTx/>
              <a:latin typeface="Segoe UI Semilight" charset="0"/>
              <a:ea typeface="Segoe UI Semilight" charset="0"/>
              <a:cs typeface="Segoe UI Semilight" charset="0"/>
            </a:endParaRPr>
          </a:p>
        </p:txBody>
      </p:sp>
    </p:spTree>
    <p:extLst>
      <p:ext uri="{BB962C8B-B14F-4D97-AF65-F5344CB8AC3E}">
        <p14:creationId xmlns:p14="http://schemas.microsoft.com/office/powerpoint/2010/main" val="119286171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TextBox 10">
            <a:extLst>
              <a:ext uri="{FF2B5EF4-FFF2-40B4-BE49-F238E27FC236}">
                <a16:creationId xmlns:a16="http://schemas.microsoft.com/office/drawing/2014/main" id="{896338E4-5E15-43CE-8AF9-7CEA7FF4CEDC}"/>
              </a:ext>
            </a:extLst>
          </p:cNvPr>
          <p:cNvSpPr txBox="1"/>
          <p:nvPr/>
        </p:nvSpPr>
        <p:spPr>
          <a:xfrm>
            <a:off x="8608253"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Trusted</a:t>
            </a:r>
          </a:p>
        </p:txBody>
      </p:sp>
      <p:sp>
        <p:nvSpPr>
          <p:cNvPr id="25" name="TextBox 10">
            <a:extLst>
              <a:ext uri="{FF2B5EF4-FFF2-40B4-BE49-F238E27FC236}">
                <a16:creationId xmlns:a16="http://schemas.microsoft.com/office/drawing/2014/main" id="{8BD8644E-02C1-4F61-928F-E8902B1F0AC2}"/>
              </a:ext>
            </a:extLst>
          </p:cNvPr>
          <p:cNvSpPr txBox="1"/>
          <p:nvPr/>
        </p:nvSpPr>
        <p:spPr>
          <a:xfrm>
            <a:off x="1689528"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Productive</a:t>
            </a:r>
          </a:p>
        </p:txBody>
      </p:sp>
      <p:sp>
        <p:nvSpPr>
          <p:cNvPr id="26" name="TextBox 10">
            <a:extLst>
              <a:ext uri="{FF2B5EF4-FFF2-40B4-BE49-F238E27FC236}">
                <a16:creationId xmlns:a16="http://schemas.microsoft.com/office/drawing/2014/main" id="{FF250B0B-16D0-4242-B609-FCD6071403FF}"/>
              </a:ext>
            </a:extLst>
          </p:cNvPr>
          <p:cNvSpPr txBox="1"/>
          <p:nvPr/>
        </p:nvSpPr>
        <p:spPr>
          <a:xfrm>
            <a:off x="6277979"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Intelligent</a:t>
            </a:r>
          </a:p>
        </p:txBody>
      </p:sp>
      <p:sp>
        <p:nvSpPr>
          <p:cNvPr id="27" name="TextBox 10">
            <a:extLst>
              <a:ext uri="{FF2B5EF4-FFF2-40B4-BE49-F238E27FC236}">
                <a16:creationId xmlns:a16="http://schemas.microsoft.com/office/drawing/2014/main" id="{2F69F83B-0A06-4322-8678-085D0848E284}"/>
              </a:ext>
            </a:extLst>
          </p:cNvPr>
          <p:cNvSpPr txBox="1"/>
          <p:nvPr/>
        </p:nvSpPr>
        <p:spPr>
          <a:xfrm>
            <a:off x="4014635"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Hybrid</a:t>
            </a:r>
          </a:p>
        </p:txBody>
      </p:sp>
      <p:sp>
        <p:nvSpPr>
          <p:cNvPr id="35" name="speedometer_2">
            <a:extLst>
              <a:ext uri="{FF2B5EF4-FFF2-40B4-BE49-F238E27FC236}">
                <a16:creationId xmlns:a16="http://schemas.microsoft.com/office/drawing/2014/main" id="{46821C48-C0E2-4818-81B4-7D5236DC9004}"/>
              </a:ext>
            </a:extLst>
          </p:cNvPr>
          <p:cNvSpPr>
            <a:spLocks noChangeAspect="1" noEditPoints="1"/>
          </p:cNvSpPr>
          <p:nvPr/>
        </p:nvSpPr>
        <p:spPr bwMode="auto">
          <a:xfrm>
            <a:off x="2417600" y="3752932"/>
            <a:ext cx="640154" cy="640152"/>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3492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36" name="Group 35">
            <a:extLst>
              <a:ext uri="{FF2B5EF4-FFF2-40B4-BE49-F238E27FC236}">
                <a16:creationId xmlns:a16="http://schemas.microsoft.com/office/drawing/2014/main" id="{77AD9DD7-EB86-45CE-9B27-089347C7D079}"/>
              </a:ext>
            </a:extLst>
          </p:cNvPr>
          <p:cNvGrpSpPr/>
          <p:nvPr/>
        </p:nvGrpSpPr>
        <p:grpSpPr>
          <a:xfrm>
            <a:off x="4748286" y="3785231"/>
            <a:ext cx="589266" cy="575554"/>
            <a:chOff x="2088630" y="3287843"/>
            <a:chExt cx="429718" cy="419725"/>
          </a:xfrm>
          <a:noFill/>
        </p:grpSpPr>
        <p:sp>
          <p:nvSpPr>
            <p:cNvPr id="37" name="Rectangle 36">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3492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8" name="Rectangle 37">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3492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39"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7109952" y="3747628"/>
            <a:ext cx="438324" cy="650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3492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Freeform 39"/>
          <p:cNvSpPr>
            <a:spLocks noChangeArrowheads="1"/>
          </p:cNvSpPr>
          <p:nvPr/>
        </p:nvSpPr>
        <p:spPr bwMode="auto">
          <a:xfrm>
            <a:off x="9312242" y="3757138"/>
            <a:ext cx="690740" cy="68348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3492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MS cloud text">
            <a:extLst>
              <a:ext uri="{FF2B5EF4-FFF2-40B4-BE49-F238E27FC236}">
                <a16:creationId xmlns:a16="http://schemas.microsoft.com/office/drawing/2014/main" id="{9E59C516-6363-4A74-B86F-292983DE1AF7}"/>
              </a:ext>
            </a:extLst>
          </p:cNvPr>
          <p:cNvSpPr txBox="1">
            <a:spLocks/>
          </p:cNvSpPr>
          <p:nvPr/>
        </p:nvSpPr>
        <p:spPr>
          <a:xfrm>
            <a:off x="0" y="2055473"/>
            <a:ext cx="12192000" cy="1144502"/>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5500" b="0" i="0" u="none" strike="noStrike" kern="0" cap="none" spc="-100" normalizeH="0" baseline="0" noProof="0" dirty="0">
                <a:ln w="3175">
                  <a:noFill/>
                </a:ln>
                <a:solidFill>
                  <a:srgbClr val="002050"/>
                </a:solidFill>
                <a:effectLst/>
                <a:uLnTx/>
                <a:uFillTx/>
                <a:latin typeface="Segoe UI Semilight"/>
                <a:ea typeface="+mn-ea"/>
                <a:cs typeface="Segoe UI Semilight" panose="020B0402040204020203" pitchFamily="34" charset="0"/>
              </a:rPr>
              <a:t>Azure. Cloud for all.</a:t>
            </a:r>
            <a:endParaRPr kumimoji="0" lang="en-US" sz="55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a:p>
            <a:pPr marL="0" marR="0" lvl="0" indent="0" algn="ctr" defTabSz="896386" rtl="0" eaLnBrk="1" fontAlgn="auto" latinLnBrk="0" hangingPunct="1">
              <a:lnSpc>
                <a:spcPct val="90000"/>
              </a:lnSpc>
              <a:spcBef>
                <a:spcPct val="0"/>
              </a:spcBef>
              <a:spcAft>
                <a:spcPts val="0"/>
              </a:spcAft>
              <a:buClrTx/>
              <a:buSzTx/>
              <a:buFontTx/>
              <a:buNone/>
              <a:tabLst/>
              <a:defRPr/>
            </a:pPr>
            <a:endParaRPr kumimoji="0" lang="en-US" sz="55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p:txBody>
      </p:sp>
      <p:sp>
        <p:nvSpPr>
          <p:cNvPr id="13" name="Oval 12">
            <a:extLst>
              <a:ext uri="{FF2B5EF4-FFF2-40B4-BE49-F238E27FC236}">
                <a16:creationId xmlns:a16="http://schemas.microsoft.com/office/drawing/2014/main" id="{8356B447-D388-4785-B3F6-4488C99BB77B}"/>
              </a:ext>
            </a:extLst>
          </p:cNvPr>
          <p:cNvSpPr/>
          <p:nvPr/>
        </p:nvSpPr>
        <p:spPr bwMode="auto">
          <a:xfrm rot="16200000">
            <a:off x="2637677" y="476897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 name="Oval 14">
            <a:extLst>
              <a:ext uri="{FF2B5EF4-FFF2-40B4-BE49-F238E27FC236}">
                <a16:creationId xmlns:a16="http://schemas.microsoft.com/office/drawing/2014/main" id="{8356B447-D388-4785-B3F6-4488C99BB77B}"/>
              </a:ext>
            </a:extLst>
          </p:cNvPr>
          <p:cNvSpPr/>
          <p:nvPr/>
        </p:nvSpPr>
        <p:spPr bwMode="auto">
          <a:xfrm rot="16200000">
            <a:off x="4962276" y="4768978"/>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 name="Oval 15">
            <a:extLst>
              <a:ext uri="{FF2B5EF4-FFF2-40B4-BE49-F238E27FC236}">
                <a16:creationId xmlns:a16="http://schemas.microsoft.com/office/drawing/2014/main" id="{8356B447-D388-4785-B3F6-4488C99BB77B}"/>
              </a:ext>
            </a:extLst>
          </p:cNvPr>
          <p:cNvSpPr/>
          <p:nvPr/>
        </p:nvSpPr>
        <p:spPr bwMode="auto">
          <a:xfrm rot="16200000">
            <a:off x="7250545" y="4768978"/>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 name="Oval 16">
            <a:extLst>
              <a:ext uri="{FF2B5EF4-FFF2-40B4-BE49-F238E27FC236}">
                <a16:creationId xmlns:a16="http://schemas.microsoft.com/office/drawing/2014/main" id="{8356B447-D388-4785-B3F6-4488C99BB77B}"/>
              </a:ext>
            </a:extLst>
          </p:cNvPr>
          <p:cNvSpPr/>
          <p:nvPr/>
        </p:nvSpPr>
        <p:spPr bwMode="auto">
          <a:xfrm rot="16200000">
            <a:off x="9606693" y="4768978"/>
            <a:ext cx="146910" cy="14691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32" name="Straight Connector 31">
            <a:extLst>
              <a:ext uri="{FF2B5EF4-FFF2-40B4-BE49-F238E27FC236}">
                <a16:creationId xmlns:a16="http://schemas.microsoft.com/office/drawing/2014/main" id="{0E56090D-DF36-436E-BAD8-6044593294A5}"/>
              </a:ext>
            </a:extLst>
          </p:cNvPr>
          <p:cNvCxnSpPr/>
          <p:nvPr/>
        </p:nvCxnSpPr>
        <p:spPr>
          <a:xfrm flipV="1">
            <a:off x="2860066" y="4837471"/>
            <a:ext cx="2042298" cy="4962"/>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E56090D-DF36-436E-BAD8-6044593294A5}"/>
              </a:ext>
            </a:extLst>
          </p:cNvPr>
          <p:cNvCxnSpPr/>
          <p:nvPr/>
        </p:nvCxnSpPr>
        <p:spPr>
          <a:xfrm>
            <a:off x="5160278" y="4835555"/>
            <a:ext cx="2019237" cy="7815"/>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E56090D-DF36-436E-BAD8-6044593294A5}"/>
              </a:ext>
            </a:extLst>
          </p:cNvPr>
          <p:cNvCxnSpPr/>
          <p:nvPr/>
        </p:nvCxnSpPr>
        <p:spPr>
          <a:xfrm>
            <a:off x="7467599" y="4835506"/>
            <a:ext cx="2071215" cy="6927"/>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6898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23312-6FFA-4119-9700-4FB01634257F}"/>
              </a:ext>
            </a:extLst>
          </p:cNvPr>
          <p:cNvSpPr>
            <a:spLocks noGrp="1"/>
          </p:cNvSpPr>
          <p:nvPr>
            <p:ph type="title"/>
          </p:nvPr>
        </p:nvSpPr>
        <p:spPr/>
        <p:txBody>
          <a:bodyPr/>
          <a:lstStyle/>
          <a:p>
            <a:r>
              <a:rPr lang="en-US">
                <a:solidFill>
                  <a:schemeClr val="bg1">
                    <a:lumMod val="50000"/>
                  </a:schemeClr>
                </a:solidFill>
              </a:rPr>
              <a:t>Current Tooling Landscape</a:t>
            </a:r>
            <a:endParaRPr lang="en-GB"/>
          </a:p>
        </p:txBody>
      </p:sp>
      <p:sp>
        <p:nvSpPr>
          <p:cNvPr id="6" name="Rectangle 5">
            <a:extLst>
              <a:ext uri="{FF2B5EF4-FFF2-40B4-BE49-F238E27FC236}">
                <a16:creationId xmlns:a16="http://schemas.microsoft.com/office/drawing/2014/main" id="{01AF28C7-5A67-4D7E-9DBD-ED72BC892A18}"/>
              </a:ext>
            </a:extLst>
          </p:cNvPr>
          <p:cNvSpPr/>
          <p:nvPr/>
        </p:nvSpPr>
        <p:spPr bwMode="auto">
          <a:xfrm>
            <a:off x="301925" y="1453009"/>
            <a:ext cx="2688510" cy="22529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34425" rIns="179234" bIns="134425" numCol="1" spcCol="0" rtlCol="0" fromWordArt="0" anchor="ctr" anchorCtr="0" forceAA="0" compatLnSpc="1">
            <a:prstTxWarp prst="textNoShape">
              <a:avLst/>
            </a:prstTxWarp>
            <a:noAutofit/>
          </a:bodyPr>
          <a:lstStyle/>
          <a:p>
            <a:pPr marL="0" marR="0" lvl="0" indent="0" algn="l" defTabSz="914225"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Microsoft</a:t>
            </a:r>
          </a:p>
        </p:txBody>
      </p:sp>
      <p:sp>
        <p:nvSpPr>
          <p:cNvPr id="8" name="TextBox 7">
            <a:extLst>
              <a:ext uri="{FF2B5EF4-FFF2-40B4-BE49-F238E27FC236}">
                <a16:creationId xmlns:a16="http://schemas.microsoft.com/office/drawing/2014/main" id="{43ECB1E1-82C3-4A88-87FC-F5F76227BCFD}"/>
              </a:ext>
            </a:extLst>
          </p:cNvPr>
          <p:cNvSpPr txBox="1"/>
          <p:nvPr/>
        </p:nvSpPr>
        <p:spPr>
          <a:xfrm>
            <a:off x="6801596" y="2342181"/>
            <a:ext cx="2183117" cy="123381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2050"/>
                </a:solidFill>
                <a:effectLst/>
                <a:uLnTx/>
                <a:uFillTx/>
                <a:latin typeface="Segoe UI" panose="020B0502040204020203" pitchFamily="34" charset="0"/>
                <a:ea typeface="Segoe UI" panose="020B0502040204020203" pitchFamily="34" charset="0"/>
                <a:cs typeface="Segoe UI" panose="020B0502040204020203" pitchFamily="34" charset="0"/>
              </a:rPr>
              <a:t>Azure Site</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2050"/>
                </a:solidFill>
                <a:effectLst/>
                <a:uLnTx/>
                <a:uFillTx/>
                <a:latin typeface="Segoe UI" panose="020B0502040204020203" pitchFamily="34" charset="0"/>
                <a:ea typeface="Segoe UI" panose="020B0502040204020203" pitchFamily="34" charset="0"/>
                <a:cs typeface="Segoe UI" panose="020B0502040204020203" pitchFamily="34" charset="0"/>
              </a:rPr>
              <a:t>Recovery</a:t>
            </a: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29" b="0" i="0" u="none" strike="noStrike" kern="1200" cap="none" spc="0" normalizeH="0" baseline="0" noProof="0">
              <a:ln>
                <a:noFill/>
              </a:ln>
              <a:solidFill>
                <a:srgbClr val="002050"/>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2050"/>
                </a:solidFill>
                <a:effectLst/>
                <a:uLnTx/>
                <a:uFillTx/>
                <a:latin typeface="Segoe UI" panose="020B0502040204020203" pitchFamily="34" charset="0"/>
                <a:ea typeface="Segoe UI" panose="020B0502040204020203" pitchFamily="34" charset="0"/>
                <a:cs typeface="Segoe UI" panose="020B0502040204020203" pitchFamily="34" charset="0"/>
              </a:rPr>
              <a:t>Database Migration</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2050"/>
                </a:solidFill>
                <a:effectLst/>
                <a:uLnTx/>
                <a:uFillTx/>
                <a:latin typeface="Segoe UI" panose="020B0502040204020203" pitchFamily="34" charset="0"/>
                <a:ea typeface="Segoe UI" panose="020B0502040204020203" pitchFamily="34" charset="0"/>
                <a:cs typeface="Segoe UI" panose="020B0502040204020203" pitchFamily="34" charset="0"/>
              </a:rPr>
              <a:t>Service</a:t>
            </a:r>
          </a:p>
        </p:txBody>
      </p:sp>
      <p:sp>
        <p:nvSpPr>
          <p:cNvPr id="11" name="TextBox 10">
            <a:extLst>
              <a:ext uri="{FF2B5EF4-FFF2-40B4-BE49-F238E27FC236}">
                <a16:creationId xmlns:a16="http://schemas.microsoft.com/office/drawing/2014/main" id="{2208CE56-4854-4D96-84C7-E7427ADD2224}"/>
              </a:ext>
            </a:extLst>
          </p:cNvPr>
          <p:cNvSpPr txBox="1"/>
          <p:nvPr/>
        </p:nvSpPr>
        <p:spPr>
          <a:xfrm>
            <a:off x="9912140" y="2310256"/>
            <a:ext cx="1928397" cy="845689"/>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2050"/>
                </a:solidFill>
                <a:effectLst/>
                <a:uLnTx/>
                <a:uFillTx/>
                <a:latin typeface="Segoe UI" panose="020B0502040204020203" pitchFamily="34" charset="0"/>
                <a:ea typeface="Segoe UI" panose="020B0502040204020203" pitchFamily="34" charset="0"/>
                <a:cs typeface="Segoe UI" panose="020B0502040204020203" pitchFamily="34" charset="0"/>
              </a:rPr>
              <a:t>Operations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2050"/>
                </a:solidFill>
                <a:effectLst/>
                <a:uLnTx/>
                <a:uFillTx/>
                <a:latin typeface="Segoe UI" panose="020B0502040204020203" pitchFamily="34" charset="0"/>
                <a:ea typeface="Segoe UI" panose="020B0502040204020203" pitchFamily="34" charset="0"/>
                <a:cs typeface="Segoe UI" panose="020B0502040204020203" pitchFamily="34" charset="0"/>
              </a:rPr>
              <a:t>Management Suite</a:t>
            </a: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205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13" name="Picture 12">
            <a:extLst>
              <a:ext uri="{FF2B5EF4-FFF2-40B4-BE49-F238E27FC236}">
                <a16:creationId xmlns:a16="http://schemas.microsoft.com/office/drawing/2014/main" id="{88493E76-4450-4C30-B4F3-17716ED24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2418" y="3060833"/>
            <a:ext cx="770588" cy="546312"/>
          </a:xfrm>
          <a:prstGeom prst="rect">
            <a:avLst/>
          </a:prstGeom>
        </p:spPr>
      </p:pic>
      <p:cxnSp>
        <p:nvCxnSpPr>
          <p:cNvPr id="15" name="Straight Connector 14">
            <a:extLst>
              <a:ext uri="{FF2B5EF4-FFF2-40B4-BE49-F238E27FC236}">
                <a16:creationId xmlns:a16="http://schemas.microsoft.com/office/drawing/2014/main" id="{F32D3132-9629-4ACA-9FA7-62C2E36EC42D}"/>
              </a:ext>
            </a:extLst>
          </p:cNvPr>
          <p:cNvCxnSpPr/>
          <p:nvPr/>
        </p:nvCxnSpPr>
        <p:spPr>
          <a:xfrm flipV="1">
            <a:off x="6369136" y="2078461"/>
            <a:ext cx="0" cy="1824896"/>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3FE0189-D68B-4121-B383-0525EAD12324}"/>
              </a:ext>
            </a:extLst>
          </p:cNvPr>
          <p:cNvCxnSpPr/>
          <p:nvPr/>
        </p:nvCxnSpPr>
        <p:spPr>
          <a:xfrm flipV="1">
            <a:off x="9465654" y="2078461"/>
            <a:ext cx="0" cy="1824896"/>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46AA510-6006-49DD-8350-604F9B793A4C}"/>
              </a:ext>
            </a:extLst>
          </p:cNvPr>
          <p:cNvSpPr txBox="1"/>
          <p:nvPr/>
        </p:nvSpPr>
        <p:spPr>
          <a:xfrm>
            <a:off x="3570381" y="1170563"/>
            <a:ext cx="1962631" cy="406208"/>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Discover</a:t>
            </a:r>
          </a:p>
        </p:txBody>
      </p:sp>
      <p:sp>
        <p:nvSpPr>
          <p:cNvPr id="20" name="TextBox 19">
            <a:extLst>
              <a:ext uri="{FF2B5EF4-FFF2-40B4-BE49-F238E27FC236}">
                <a16:creationId xmlns:a16="http://schemas.microsoft.com/office/drawing/2014/main" id="{25CB3921-3325-4DB9-890E-6A9BDBF444A7}"/>
              </a:ext>
            </a:extLst>
          </p:cNvPr>
          <p:cNvSpPr txBox="1"/>
          <p:nvPr/>
        </p:nvSpPr>
        <p:spPr>
          <a:xfrm>
            <a:off x="6803152" y="1176100"/>
            <a:ext cx="2183116" cy="406208"/>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2000" b="1" i="0" u="none" strike="noStrike" cap="none" spc="0" normalizeH="0" baseline="0">
                <a:ln>
                  <a:noFill/>
                </a:ln>
                <a:effectLst/>
                <a:uLnTx/>
                <a:uFillTx/>
                <a:latin typeface="Segoe UI" panose="020B0502040204020203" pitchFamily="34" charset="0"/>
                <a:ea typeface="Segoe UI" panose="020B0502040204020203" pitchFamily="34" charset="0"/>
                <a:cs typeface="Segoe UI" panose="020B0502040204020203"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Migrate</a:t>
            </a:r>
          </a:p>
        </p:txBody>
      </p:sp>
      <p:sp>
        <p:nvSpPr>
          <p:cNvPr id="21" name="TextBox 20">
            <a:extLst>
              <a:ext uri="{FF2B5EF4-FFF2-40B4-BE49-F238E27FC236}">
                <a16:creationId xmlns:a16="http://schemas.microsoft.com/office/drawing/2014/main" id="{510153A5-04F8-4B99-B999-496BBF3261A6}"/>
              </a:ext>
            </a:extLst>
          </p:cNvPr>
          <p:cNvSpPr txBox="1"/>
          <p:nvPr/>
        </p:nvSpPr>
        <p:spPr>
          <a:xfrm>
            <a:off x="9886004" y="1180029"/>
            <a:ext cx="1918783" cy="406208"/>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2000" b="1" i="0" u="none" strike="noStrike" cap="none" spc="0" normalizeH="0" baseline="0">
                <a:ln>
                  <a:noFill/>
                </a:ln>
                <a:effectLst/>
                <a:uLnTx/>
                <a:uFillTx/>
                <a:latin typeface="Segoe UI" panose="020B0502040204020203" pitchFamily="34" charset="0"/>
                <a:ea typeface="Segoe UI" panose="020B0502040204020203" pitchFamily="34" charset="0"/>
                <a:cs typeface="Segoe UI" panose="020B0502040204020203"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Optimize</a:t>
            </a:r>
          </a:p>
        </p:txBody>
      </p:sp>
      <p:sp>
        <p:nvSpPr>
          <p:cNvPr id="32" name="TextBox 31">
            <a:extLst>
              <a:ext uri="{FF2B5EF4-FFF2-40B4-BE49-F238E27FC236}">
                <a16:creationId xmlns:a16="http://schemas.microsoft.com/office/drawing/2014/main" id="{15E1FFFB-85E4-4A65-ABBF-84A3060DAF41}"/>
              </a:ext>
            </a:extLst>
          </p:cNvPr>
          <p:cNvSpPr txBox="1"/>
          <p:nvPr/>
        </p:nvSpPr>
        <p:spPr>
          <a:xfrm>
            <a:off x="3421135" y="1908838"/>
            <a:ext cx="2183117" cy="1653523"/>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2050"/>
                </a:solidFill>
                <a:effectLst/>
                <a:uLnTx/>
                <a:uFillTx/>
                <a:latin typeface="Segoe UI" panose="020B0502040204020203" pitchFamily="34" charset="0"/>
                <a:ea typeface="Segoe UI" panose="020B0502040204020203" pitchFamily="34" charset="0"/>
                <a:cs typeface="Segoe UI" panose="020B0502040204020203" pitchFamily="34" charset="0"/>
              </a:rPr>
              <a:t>Azure Migrate</a:t>
            </a: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980" b="0" i="0" u="none" strike="noStrike" kern="1200" cap="none" spc="0" normalizeH="0" baseline="0" noProof="0">
              <a:ln>
                <a:noFill/>
              </a:ln>
              <a:solidFill>
                <a:srgbClr val="002050"/>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2050"/>
                </a:solidFill>
                <a:effectLst/>
                <a:uLnTx/>
                <a:uFillTx/>
                <a:latin typeface="Segoe UI" panose="020B0502040204020203" pitchFamily="34" charset="0"/>
                <a:ea typeface="Segoe UI" panose="020B0502040204020203" pitchFamily="34" charset="0"/>
                <a:cs typeface="Segoe UI" panose="020B0502040204020203" pitchFamily="34" charset="0"/>
              </a:rPr>
              <a:t>Database Migration</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2050"/>
                </a:solidFill>
                <a:effectLst/>
                <a:uLnTx/>
                <a:uFillTx/>
                <a:latin typeface="Segoe UI" panose="020B0502040204020203" pitchFamily="34" charset="0"/>
                <a:ea typeface="Segoe UI" panose="020B0502040204020203" pitchFamily="34" charset="0"/>
                <a:cs typeface="Segoe UI" panose="020B0502040204020203" pitchFamily="34" charset="0"/>
              </a:rPr>
              <a:t>Assistant</a:t>
            </a: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980" b="0" i="0" u="none" strike="noStrike" kern="1200" cap="none" spc="0" normalizeH="0" baseline="0" noProof="0">
              <a:ln>
                <a:noFill/>
              </a:ln>
              <a:solidFill>
                <a:srgbClr val="002050"/>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2050"/>
                </a:solidFill>
                <a:effectLst/>
                <a:uLnTx/>
                <a:uFillTx/>
                <a:latin typeface="Segoe UI" panose="020B0502040204020203" pitchFamily="34" charset="0"/>
                <a:ea typeface="Segoe UI" panose="020B0502040204020203" pitchFamily="34" charset="0"/>
                <a:cs typeface="Segoe UI" panose="020B0502040204020203" pitchFamily="34" charset="0"/>
              </a:rPr>
              <a:t>Microsoft Assessment &amp; Planning Toolkit</a:t>
            </a:r>
          </a:p>
        </p:txBody>
      </p:sp>
      <p:sp>
        <p:nvSpPr>
          <p:cNvPr id="34" name="Rectangle 33">
            <a:extLst>
              <a:ext uri="{FF2B5EF4-FFF2-40B4-BE49-F238E27FC236}">
                <a16:creationId xmlns:a16="http://schemas.microsoft.com/office/drawing/2014/main" id="{BF120189-4931-4A7B-9B80-EBA5ECFF7B7E}"/>
              </a:ext>
            </a:extLst>
          </p:cNvPr>
          <p:cNvSpPr/>
          <p:nvPr/>
        </p:nvSpPr>
        <p:spPr bwMode="auto">
          <a:xfrm>
            <a:off x="301925" y="4090822"/>
            <a:ext cx="2688510" cy="22529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34425" rIns="179234" bIns="134425" numCol="1" spcCol="0" rtlCol="0" fromWordArt="0" anchor="ctr" anchorCtr="0" forceAA="0" compatLnSpc="1">
            <a:prstTxWarp prst="textNoShape">
              <a:avLst/>
            </a:prstTxWarp>
            <a:noAutofit/>
          </a:bodyPr>
          <a:lstStyle/>
          <a:p>
            <a:pPr marL="0" marR="0" lvl="0" indent="0" algn="l" defTabSz="914225"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Partners</a:t>
            </a:r>
          </a:p>
        </p:txBody>
      </p:sp>
      <p:pic>
        <p:nvPicPr>
          <p:cNvPr id="35" name="Picture 34">
            <a:extLst>
              <a:ext uri="{FF2B5EF4-FFF2-40B4-BE49-F238E27FC236}">
                <a16:creationId xmlns:a16="http://schemas.microsoft.com/office/drawing/2014/main" id="{A519C09C-4C84-4DC1-B405-379D0D3A7673}"/>
              </a:ext>
            </a:extLst>
          </p:cNvPr>
          <p:cNvPicPr>
            <a:picLocks noGrp="1" noChangeAspect="1" noChangeArrowheads="1"/>
          </p:cNvPicPr>
          <p:nvPr/>
        </p:nvPicPr>
        <p:blipFill rotWithShape="1">
          <a:blip r:embed="rId4" cstate="print">
            <a:extLst>
              <a:ext uri="{28A0092B-C50C-407E-A947-70E740481C1C}">
                <a14:useLocalDpi xmlns:a14="http://schemas.microsoft.com/office/drawing/2010/main" val="0"/>
              </a:ext>
            </a:extLst>
          </a:blip>
          <a:srcRect l="-5831" t="17101" r="5831" b="17101"/>
          <a:stretch/>
        </p:blipFill>
        <p:spPr>
          <a:xfrm>
            <a:off x="8189527" y="5695358"/>
            <a:ext cx="990115" cy="313051"/>
          </a:xfrm>
          <a:prstGeom prst="rect">
            <a:avLst/>
          </a:prstGeom>
        </p:spPr>
      </p:pic>
      <p:pic>
        <p:nvPicPr>
          <p:cNvPr id="36" name="Picture 35">
            <a:extLst>
              <a:ext uri="{FF2B5EF4-FFF2-40B4-BE49-F238E27FC236}">
                <a16:creationId xmlns:a16="http://schemas.microsoft.com/office/drawing/2014/main" id="{D497610A-391C-487D-BB60-5D4BC1D080C3}"/>
              </a:ext>
            </a:extLst>
          </p:cNvPr>
          <p:cNvPicPr>
            <a:picLocks noGrp="1"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24146" y="5700559"/>
            <a:ext cx="1173914" cy="302649"/>
          </a:xfrm>
          <a:prstGeom prst="rect">
            <a:avLst/>
          </a:prstGeom>
        </p:spPr>
      </p:pic>
      <p:pic>
        <p:nvPicPr>
          <p:cNvPr id="37" name="Picture 36" descr="A picture containing object&#10;&#10;Description generated with high confidence">
            <a:extLst>
              <a:ext uri="{FF2B5EF4-FFF2-40B4-BE49-F238E27FC236}">
                <a16:creationId xmlns:a16="http://schemas.microsoft.com/office/drawing/2014/main" id="{35508ABD-311C-4763-86E1-2EC63D77ED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41236" y="5502890"/>
            <a:ext cx="1536068" cy="387089"/>
          </a:xfrm>
          <a:prstGeom prst="rect">
            <a:avLst/>
          </a:prstGeom>
        </p:spPr>
      </p:pic>
      <p:pic>
        <p:nvPicPr>
          <p:cNvPr id="38" name="Picture 37">
            <a:extLst>
              <a:ext uri="{FF2B5EF4-FFF2-40B4-BE49-F238E27FC236}">
                <a16:creationId xmlns:a16="http://schemas.microsoft.com/office/drawing/2014/main" id="{039CB9DB-9187-4630-809B-70144EE9F319}"/>
              </a:ext>
            </a:extLst>
          </p:cNvPr>
          <p:cNvPicPr>
            <a:picLocks noChangeAspect="1"/>
          </p:cNvPicPr>
          <p:nvPr/>
        </p:nvPicPr>
        <p:blipFill>
          <a:blip r:embed="rId7"/>
          <a:stretch>
            <a:fillRect/>
          </a:stretch>
        </p:blipFill>
        <p:spPr>
          <a:xfrm>
            <a:off x="10215805" y="4668885"/>
            <a:ext cx="1386932" cy="546614"/>
          </a:xfrm>
          <a:prstGeom prst="rect">
            <a:avLst/>
          </a:prstGeom>
        </p:spPr>
      </p:pic>
      <p:cxnSp>
        <p:nvCxnSpPr>
          <p:cNvPr id="39" name="Straight Connector 38">
            <a:extLst>
              <a:ext uri="{FF2B5EF4-FFF2-40B4-BE49-F238E27FC236}">
                <a16:creationId xmlns:a16="http://schemas.microsoft.com/office/drawing/2014/main" id="{535E10A9-7C59-449B-B001-3B4FB83E1403}"/>
              </a:ext>
            </a:extLst>
          </p:cNvPr>
          <p:cNvCxnSpPr/>
          <p:nvPr/>
        </p:nvCxnSpPr>
        <p:spPr>
          <a:xfrm flipV="1">
            <a:off x="6369136" y="4302990"/>
            <a:ext cx="0" cy="1824896"/>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13CC4D9-CEE8-4FB6-9301-8C6A36567A39}"/>
              </a:ext>
            </a:extLst>
          </p:cNvPr>
          <p:cNvCxnSpPr/>
          <p:nvPr/>
        </p:nvCxnSpPr>
        <p:spPr>
          <a:xfrm flipV="1">
            <a:off x="9465654" y="4302990"/>
            <a:ext cx="0" cy="1824896"/>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1" name="Picture 40" descr="A picture containing thing, object&#10;&#10;Description generated with high confidence">
            <a:extLst>
              <a:ext uri="{FF2B5EF4-FFF2-40B4-BE49-F238E27FC236}">
                <a16:creationId xmlns:a16="http://schemas.microsoft.com/office/drawing/2014/main" id="{11036023-B3E9-4C82-A7F2-4E7C5EBFB6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53367" y="4562829"/>
            <a:ext cx="2051807" cy="257549"/>
          </a:xfrm>
          <a:prstGeom prst="rect">
            <a:avLst/>
          </a:prstGeom>
        </p:spPr>
      </p:pic>
      <p:pic>
        <p:nvPicPr>
          <p:cNvPr id="42" name="Picture 41">
            <a:extLst>
              <a:ext uri="{FF2B5EF4-FFF2-40B4-BE49-F238E27FC236}">
                <a16:creationId xmlns:a16="http://schemas.microsoft.com/office/drawing/2014/main" id="{47D7EE9D-530D-4139-ACA1-7D0CE574BFD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99097" y="5145026"/>
            <a:ext cx="946495" cy="257550"/>
          </a:xfrm>
          <a:prstGeom prst="rect">
            <a:avLst/>
          </a:prstGeom>
        </p:spPr>
      </p:pic>
      <p:pic>
        <p:nvPicPr>
          <p:cNvPr id="43" name="Graphic 42">
            <a:extLst>
              <a:ext uri="{FF2B5EF4-FFF2-40B4-BE49-F238E27FC236}">
                <a16:creationId xmlns:a16="http://schemas.microsoft.com/office/drawing/2014/main" id="{21B60150-7DCE-4382-BEDA-BD199F17477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84553" y="5170925"/>
            <a:ext cx="1086774" cy="190432"/>
          </a:xfrm>
          <a:prstGeom prst="rect">
            <a:avLst/>
          </a:prstGeom>
        </p:spPr>
      </p:pic>
      <p:pic>
        <p:nvPicPr>
          <p:cNvPr id="44" name="Picture 43">
            <a:extLst>
              <a:ext uri="{FF2B5EF4-FFF2-40B4-BE49-F238E27FC236}">
                <a16:creationId xmlns:a16="http://schemas.microsoft.com/office/drawing/2014/main" id="{8F9601F7-8E01-4350-BD98-725EC31F6735}"/>
              </a:ext>
            </a:extLst>
          </p:cNvPr>
          <p:cNvPicPr>
            <a:picLocks noChangeAspect="1"/>
          </p:cNvPicPr>
          <p:nvPr/>
        </p:nvPicPr>
        <p:blipFill>
          <a:blip r:embed="rId12"/>
          <a:stretch>
            <a:fillRect/>
          </a:stretch>
        </p:blipFill>
        <p:spPr>
          <a:xfrm>
            <a:off x="4482846" y="5636227"/>
            <a:ext cx="1291147" cy="327590"/>
          </a:xfrm>
          <a:prstGeom prst="rect">
            <a:avLst/>
          </a:prstGeom>
        </p:spPr>
      </p:pic>
      <p:pic>
        <p:nvPicPr>
          <p:cNvPr id="45" name="Picture 44" descr="A picture containing object, building, thing, light&#10;&#10;Description generated with very high confidence">
            <a:extLst>
              <a:ext uri="{FF2B5EF4-FFF2-40B4-BE49-F238E27FC236}">
                <a16:creationId xmlns:a16="http://schemas.microsoft.com/office/drawing/2014/main" id="{6E86F9F6-F113-4738-B703-1E2745AA740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06697" y="4489549"/>
            <a:ext cx="1656779" cy="230795"/>
          </a:xfrm>
          <a:prstGeom prst="rect">
            <a:avLst/>
          </a:prstGeom>
        </p:spPr>
      </p:pic>
      <p:pic>
        <p:nvPicPr>
          <p:cNvPr id="46" name="Picture 45">
            <a:extLst>
              <a:ext uri="{FF2B5EF4-FFF2-40B4-BE49-F238E27FC236}">
                <a16:creationId xmlns:a16="http://schemas.microsoft.com/office/drawing/2014/main" id="{447F6988-D678-4CE8-A671-74C414E3660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23555" y="5043106"/>
            <a:ext cx="1208054" cy="359470"/>
          </a:xfrm>
          <a:prstGeom prst="rect">
            <a:avLst/>
          </a:prstGeom>
        </p:spPr>
      </p:pic>
      <p:pic>
        <p:nvPicPr>
          <p:cNvPr id="47" name="Picture 46" descr="A picture containing indoor, computer, thing&#10;&#10;Description generated with high confidence">
            <a:extLst>
              <a:ext uri="{FF2B5EF4-FFF2-40B4-BE49-F238E27FC236}">
                <a16:creationId xmlns:a16="http://schemas.microsoft.com/office/drawing/2014/main" id="{8E354470-0C36-468C-8F99-0C646D6901D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70844" y="5043106"/>
            <a:ext cx="1209089" cy="261053"/>
          </a:xfrm>
          <a:prstGeom prst="rect">
            <a:avLst/>
          </a:prstGeom>
        </p:spPr>
      </p:pic>
      <p:pic>
        <p:nvPicPr>
          <p:cNvPr id="48" name="Picture 47" descr="A close up of a traffic light&#10;&#10;Description generated with high confidence">
            <a:extLst>
              <a:ext uri="{FF2B5EF4-FFF2-40B4-BE49-F238E27FC236}">
                <a16:creationId xmlns:a16="http://schemas.microsoft.com/office/drawing/2014/main" id="{6558062A-1B3F-4987-8A3E-F0244A55CD0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94227" y="5716134"/>
            <a:ext cx="1157745" cy="237337"/>
          </a:xfrm>
          <a:prstGeom prst="rect">
            <a:avLst/>
          </a:prstGeom>
        </p:spPr>
      </p:pic>
      <p:pic>
        <p:nvPicPr>
          <p:cNvPr id="49" name="Picture 48">
            <a:extLst>
              <a:ext uri="{FF2B5EF4-FFF2-40B4-BE49-F238E27FC236}">
                <a16:creationId xmlns:a16="http://schemas.microsoft.com/office/drawing/2014/main" id="{ACD7CD5B-0525-4F5D-BDB8-23D9BEC29F7E}"/>
              </a:ext>
            </a:extLst>
          </p:cNvPr>
          <p:cNvPicPr>
            <a:picLocks noChangeAspect="1"/>
          </p:cNvPicPr>
          <p:nvPr/>
        </p:nvPicPr>
        <p:blipFill>
          <a:blip r:embed="rId17"/>
          <a:stretch>
            <a:fillRect/>
          </a:stretch>
        </p:blipFill>
        <p:spPr>
          <a:xfrm>
            <a:off x="4525650" y="4362751"/>
            <a:ext cx="1554317" cy="497687"/>
          </a:xfrm>
          <a:prstGeom prst="rect">
            <a:avLst/>
          </a:prstGeom>
        </p:spPr>
      </p:pic>
      <p:sp>
        <p:nvSpPr>
          <p:cNvPr id="29" name="TextBox 28">
            <a:extLst>
              <a:ext uri="{FF2B5EF4-FFF2-40B4-BE49-F238E27FC236}">
                <a16:creationId xmlns:a16="http://schemas.microsoft.com/office/drawing/2014/main" id="{7D6C4CB5-180D-4CDE-BBDB-08E3947CE161}"/>
              </a:ext>
            </a:extLst>
          </p:cNvPr>
          <p:cNvSpPr txBox="1"/>
          <p:nvPr/>
        </p:nvSpPr>
        <p:spPr>
          <a:xfrm>
            <a:off x="6369136" y="6220590"/>
            <a:ext cx="6297317" cy="760208"/>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hlinkClick r:id="rId18"/>
              </a:rPr>
              <a:t>https://azure.microsoft.com/en-us/services/azure-migrate/</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hlinkClick r:id="rId19"/>
              </a:rPr>
              <a:t>https://azure.microsoft.com/en-us/migration/assess/#microsoft-tools</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626691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A531D-C61A-47D8-BD2B-1FEC87EB1624}"/>
              </a:ext>
            </a:extLst>
          </p:cNvPr>
          <p:cNvSpPr>
            <a:spLocks noGrp="1"/>
          </p:cNvSpPr>
          <p:nvPr>
            <p:ph type="title"/>
          </p:nvPr>
        </p:nvSpPr>
        <p:spPr>
          <a:xfrm>
            <a:off x="269241" y="289514"/>
            <a:ext cx="11655840" cy="899665"/>
          </a:xfrm>
        </p:spPr>
        <p:txBody>
          <a:bodyPr/>
          <a:lstStyle/>
          <a:p>
            <a:r>
              <a:rPr lang="nl-BE" sz="3600"/>
              <a:t>2. Technical Perspective: Assessment of Current Situation</a:t>
            </a:r>
            <a:endParaRPr lang="en-BE" sz="3600"/>
          </a:p>
        </p:txBody>
      </p:sp>
      <p:pic>
        <p:nvPicPr>
          <p:cNvPr id="49" name="Content Placeholder 48">
            <a:extLst>
              <a:ext uri="{FF2B5EF4-FFF2-40B4-BE49-F238E27FC236}">
                <a16:creationId xmlns:a16="http://schemas.microsoft.com/office/drawing/2014/main" id="{7C1D345F-6E7F-48E5-A095-8277E5D0EDAD}"/>
              </a:ext>
            </a:extLst>
          </p:cNvPr>
          <p:cNvPicPr>
            <a:picLocks noGrp="1" noChangeAspect="1"/>
          </p:cNvPicPr>
          <p:nvPr>
            <p:ph idx="1"/>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466432" y="1745837"/>
            <a:ext cx="1297250" cy="571601"/>
          </a:xfrm>
        </p:spPr>
      </p:pic>
      <p:sp>
        <p:nvSpPr>
          <p:cNvPr id="25" name="Freeform 28">
            <a:extLst>
              <a:ext uri="{FF2B5EF4-FFF2-40B4-BE49-F238E27FC236}">
                <a16:creationId xmlns:a16="http://schemas.microsoft.com/office/drawing/2014/main" id="{39CEEDEF-51D3-4004-BC68-988A871131AA}"/>
              </a:ext>
            </a:extLst>
          </p:cNvPr>
          <p:cNvSpPr/>
          <p:nvPr/>
        </p:nvSpPr>
        <p:spPr>
          <a:xfrm>
            <a:off x="1964435" y="1391622"/>
            <a:ext cx="2647971" cy="2647970"/>
          </a:xfrm>
          <a:custGeom>
            <a:avLst/>
            <a:gdLst>
              <a:gd name="connsiteX0" fmla="*/ 915603 w 1831206"/>
              <a:gd name="connsiteY0" fmla="*/ 0 h 1831206"/>
              <a:gd name="connsiteX1" fmla="*/ 1831206 w 1831206"/>
              <a:gd name="connsiteY1" fmla="*/ 915603 h 1831206"/>
              <a:gd name="connsiteX2" fmla="*/ 915603 w 1831206"/>
              <a:gd name="connsiteY2" fmla="*/ 1831206 h 1831206"/>
              <a:gd name="connsiteX3" fmla="*/ 909247 w 1831206"/>
              <a:gd name="connsiteY3" fmla="*/ 1830885 h 1831206"/>
              <a:gd name="connsiteX4" fmla="*/ 866168 w 1831206"/>
              <a:gd name="connsiteY4" fmla="*/ 1759975 h 1831206"/>
              <a:gd name="connsiteX5" fmla="*/ 146029 w 1831206"/>
              <a:gd name="connsiteY5" fmla="*/ 1328343 h 1831206"/>
              <a:gd name="connsiteX6" fmla="*/ 97926 w 1831206"/>
              <a:gd name="connsiteY6" fmla="*/ 1325914 h 1831206"/>
              <a:gd name="connsiteX7" fmla="*/ 71953 w 1831206"/>
              <a:gd name="connsiteY7" fmla="*/ 1271997 h 1831206"/>
              <a:gd name="connsiteX8" fmla="*/ 0 w 1831206"/>
              <a:gd name="connsiteY8" fmla="*/ 915603 h 1831206"/>
              <a:gd name="connsiteX9" fmla="*/ 915603 w 1831206"/>
              <a:gd name="connsiteY9" fmla="*/ 0 h 1831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1206" h="1831206">
                <a:moveTo>
                  <a:pt x="915603" y="0"/>
                </a:moveTo>
                <a:cubicBezTo>
                  <a:pt x="1421277" y="0"/>
                  <a:pt x="1831206" y="409929"/>
                  <a:pt x="1831206" y="915603"/>
                </a:cubicBezTo>
                <a:cubicBezTo>
                  <a:pt x="1831206" y="1421277"/>
                  <a:pt x="1421277" y="1831206"/>
                  <a:pt x="915603" y="1831206"/>
                </a:cubicBezTo>
                <a:lnTo>
                  <a:pt x="909247" y="1830885"/>
                </a:lnTo>
                <a:lnTo>
                  <a:pt x="866168" y="1759975"/>
                </a:lnTo>
                <a:cubicBezTo>
                  <a:pt x="705952" y="1522824"/>
                  <a:pt x="445739" y="1358781"/>
                  <a:pt x="146029" y="1328343"/>
                </a:cubicBezTo>
                <a:lnTo>
                  <a:pt x="97926" y="1325914"/>
                </a:lnTo>
                <a:lnTo>
                  <a:pt x="71953" y="1271997"/>
                </a:lnTo>
                <a:cubicBezTo>
                  <a:pt x="25621" y="1162456"/>
                  <a:pt x="0" y="1042022"/>
                  <a:pt x="0" y="915603"/>
                </a:cubicBezTo>
                <a:cubicBezTo>
                  <a:pt x="0" y="409929"/>
                  <a:pt x="409929" y="0"/>
                  <a:pt x="915603" y="0"/>
                </a:cubicBezTo>
                <a:close/>
              </a:path>
            </a:pathLst>
          </a:custGeom>
          <a:solidFill>
            <a:srgbClr val="DE3F1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6" name="Freeform 29">
            <a:extLst>
              <a:ext uri="{FF2B5EF4-FFF2-40B4-BE49-F238E27FC236}">
                <a16:creationId xmlns:a16="http://schemas.microsoft.com/office/drawing/2014/main" id="{FA887C9F-BB13-4671-9712-958BDD691C7C}"/>
              </a:ext>
            </a:extLst>
          </p:cNvPr>
          <p:cNvSpPr/>
          <p:nvPr/>
        </p:nvSpPr>
        <p:spPr>
          <a:xfrm>
            <a:off x="705154" y="3413494"/>
            <a:ext cx="2523136" cy="2647970"/>
          </a:xfrm>
          <a:custGeom>
            <a:avLst/>
            <a:gdLst>
              <a:gd name="connsiteX0" fmla="*/ 915603 w 1744877"/>
              <a:gd name="connsiteY0" fmla="*/ 0 h 1831206"/>
              <a:gd name="connsiteX1" fmla="*/ 1720698 w 1744877"/>
              <a:gd name="connsiteY1" fmla="*/ 479172 h 1831206"/>
              <a:gd name="connsiteX2" fmla="*/ 1744877 w 1744877"/>
              <a:gd name="connsiteY2" fmla="*/ 529365 h 1831206"/>
              <a:gd name="connsiteX3" fmla="*/ 1744563 w 1744877"/>
              <a:gd name="connsiteY3" fmla="*/ 530016 h 1831206"/>
              <a:gd name="connsiteX4" fmla="*/ 1666717 w 1744877"/>
              <a:gd name="connsiteY4" fmla="*/ 915603 h 1831206"/>
              <a:gd name="connsiteX5" fmla="*/ 1744563 w 1744877"/>
              <a:gd name="connsiteY5" fmla="*/ 1301190 h 1831206"/>
              <a:gd name="connsiteX6" fmla="*/ 1744877 w 1744877"/>
              <a:gd name="connsiteY6" fmla="*/ 1301841 h 1831206"/>
              <a:gd name="connsiteX7" fmla="*/ 1720698 w 1744877"/>
              <a:gd name="connsiteY7" fmla="*/ 1352034 h 1831206"/>
              <a:gd name="connsiteX8" fmla="*/ 915603 w 1744877"/>
              <a:gd name="connsiteY8" fmla="*/ 1831206 h 1831206"/>
              <a:gd name="connsiteX9" fmla="*/ 0 w 1744877"/>
              <a:gd name="connsiteY9" fmla="*/ 915603 h 1831206"/>
              <a:gd name="connsiteX10" fmla="*/ 915603 w 1744877"/>
              <a:gd name="connsiteY10" fmla="*/ 0 h 1831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4877" h="1831206">
                <a:moveTo>
                  <a:pt x="915603" y="0"/>
                </a:moveTo>
                <a:cubicBezTo>
                  <a:pt x="1263254" y="0"/>
                  <a:pt x="1565651" y="193756"/>
                  <a:pt x="1720698" y="479172"/>
                </a:cubicBezTo>
                <a:lnTo>
                  <a:pt x="1744877" y="529365"/>
                </a:lnTo>
                <a:lnTo>
                  <a:pt x="1744563" y="530016"/>
                </a:lnTo>
                <a:cubicBezTo>
                  <a:pt x="1694436" y="648530"/>
                  <a:pt x="1666717" y="778830"/>
                  <a:pt x="1666717" y="915603"/>
                </a:cubicBezTo>
                <a:cubicBezTo>
                  <a:pt x="1666717" y="1052377"/>
                  <a:pt x="1694436" y="1182676"/>
                  <a:pt x="1744563" y="1301190"/>
                </a:cubicBezTo>
                <a:lnTo>
                  <a:pt x="1744877" y="1301841"/>
                </a:lnTo>
                <a:lnTo>
                  <a:pt x="1720698" y="1352034"/>
                </a:lnTo>
                <a:cubicBezTo>
                  <a:pt x="1565651" y="1637451"/>
                  <a:pt x="1263254" y="1831206"/>
                  <a:pt x="915603" y="1831206"/>
                </a:cubicBezTo>
                <a:cubicBezTo>
                  <a:pt x="409929" y="1831206"/>
                  <a:pt x="0" y="1421277"/>
                  <a:pt x="0" y="915603"/>
                </a:cubicBezTo>
                <a:cubicBezTo>
                  <a:pt x="0" y="409929"/>
                  <a:pt x="409929" y="0"/>
                  <a:pt x="915603" y="0"/>
                </a:cubicBezTo>
                <a:close/>
              </a:path>
            </a:pathLst>
          </a:custGeom>
          <a:solidFill>
            <a:srgbClr val="F3AC1E"/>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7" name="Freeform 30">
            <a:extLst>
              <a:ext uri="{FF2B5EF4-FFF2-40B4-BE49-F238E27FC236}">
                <a16:creationId xmlns:a16="http://schemas.microsoft.com/office/drawing/2014/main" id="{ACB108C4-6735-4DF4-8C03-75E99440CB81}"/>
              </a:ext>
            </a:extLst>
          </p:cNvPr>
          <p:cNvSpPr/>
          <p:nvPr/>
        </p:nvSpPr>
        <p:spPr>
          <a:xfrm>
            <a:off x="3223718" y="3413494"/>
            <a:ext cx="2647971" cy="2647970"/>
          </a:xfrm>
          <a:custGeom>
            <a:avLst/>
            <a:gdLst>
              <a:gd name="connsiteX0" fmla="*/ 915603 w 1831206"/>
              <a:gd name="connsiteY0" fmla="*/ 0 h 1831206"/>
              <a:gd name="connsiteX1" fmla="*/ 1831206 w 1831206"/>
              <a:gd name="connsiteY1" fmla="*/ 915603 h 1831206"/>
              <a:gd name="connsiteX2" fmla="*/ 915603 w 1831206"/>
              <a:gd name="connsiteY2" fmla="*/ 1831206 h 1831206"/>
              <a:gd name="connsiteX3" fmla="*/ 0 w 1831206"/>
              <a:gd name="connsiteY3" fmla="*/ 915603 h 1831206"/>
              <a:gd name="connsiteX4" fmla="*/ 71953 w 1831206"/>
              <a:gd name="connsiteY4" fmla="*/ 559209 h 1831206"/>
              <a:gd name="connsiteX5" fmla="*/ 97926 w 1831206"/>
              <a:gd name="connsiteY5" fmla="*/ 505292 h 1831206"/>
              <a:gd name="connsiteX6" fmla="*/ 146028 w 1831206"/>
              <a:gd name="connsiteY6" fmla="*/ 502863 h 1831206"/>
              <a:gd name="connsiteX7" fmla="*/ 866167 w 1831206"/>
              <a:gd name="connsiteY7" fmla="*/ 71231 h 1831206"/>
              <a:gd name="connsiteX8" fmla="*/ 909246 w 1831206"/>
              <a:gd name="connsiteY8" fmla="*/ 321 h 1831206"/>
              <a:gd name="connsiteX9" fmla="*/ 915603 w 1831206"/>
              <a:gd name="connsiteY9" fmla="*/ 0 h 1831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1206" h="1831206">
                <a:moveTo>
                  <a:pt x="915603" y="0"/>
                </a:moveTo>
                <a:cubicBezTo>
                  <a:pt x="1421277" y="0"/>
                  <a:pt x="1831206" y="409929"/>
                  <a:pt x="1831206" y="915603"/>
                </a:cubicBezTo>
                <a:cubicBezTo>
                  <a:pt x="1831206" y="1421277"/>
                  <a:pt x="1421277" y="1831206"/>
                  <a:pt x="915603" y="1831206"/>
                </a:cubicBezTo>
                <a:cubicBezTo>
                  <a:pt x="409929" y="1831206"/>
                  <a:pt x="0" y="1421277"/>
                  <a:pt x="0" y="915603"/>
                </a:cubicBezTo>
                <a:cubicBezTo>
                  <a:pt x="0" y="789185"/>
                  <a:pt x="25621" y="668750"/>
                  <a:pt x="71953" y="559209"/>
                </a:cubicBezTo>
                <a:lnTo>
                  <a:pt x="97926" y="505292"/>
                </a:lnTo>
                <a:lnTo>
                  <a:pt x="146028" y="502863"/>
                </a:lnTo>
                <a:cubicBezTo>
                  <a:pt x="445738" y="472426"/>
                  <a:pt x="705951" y="308382"/>
                  <a:pt x="866167" y="71231"/>
                </a:cubicBezTo>
                <a:lnTo>
                  <a:pt x="909246" y="321"/>
                </a:lnTo>
                <a:lnTo>
                  <a:pt x="915603" y="0"/>
                </a:lnTo>
                <a:close/>
              </a:path>
            </a:pathLst>
          </a:custGeom>
          <a:solidFill>
            <a:srgbClr val="A1B4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28" name="Group 27">
            <a:extLst>
              <a:ext uri="{FF2B5EF4-FFF2-40B4-BE49-F238E27FC236}">
                <a16:creationId xmlns:a16="http://schemas.microsoft.com/office/drawing/2014/main" id="{2D19EC4E-2F1E-4972-B0E2-97C226FEC18B}"/>
              </a:ext>
            </a:extLst>
          </p:cNvPr>
          <p:cNvGrpSpPr/>
          <p:nvPr/>
        </p:nvGrpSpPr>
        <p:grpSpPr>
          <a:xfrm>
            <a:off x="2298785" y="1714337"/>
            <a:ext cx="1932252" cy="1336828"/>
            <a:chOff x="6024029" y="4098711"/>
            <a:chExt cx="1726449" cy="1194441"/>
          </a:xfrm>
        </p:grpSpPr>
        <p:grpSp>
          <p:nvGrpSpPr>
            <p:cNvPr id="29" name="Group 28">
              <a:extLst>
                <a:ext uri="{FF2B5EF4-FFF2-40B4-BE49-F238E27FC236}">
                  <a16:creationId xmlns:a16="http://schemas.microsoft.com/office/drawing/2014/main" id="{8C879BA9-1F37-47FE-AF9F-B7CE7BBE5895}"/>
                </a:ext>
              </a:extLst>
            </p:cNvPr>
            <p:cNvGrpSpPr/>
            <p:nvPr/>
          </p:nvGrpSpPr>
          <p:grpSpPr>
            <a:xfrm>
              <a:off x="6487120" y="4098711"/>
              <a:ext cx="1263358" cy="1194441"/>
              <a:chOff x="2015078" y="3899412"/>
              <a:chExt cx="1503822" cy="1194441"/>
            </a:xfrm>
          </p:grpSpPr>
          <p:sp>
            <p:nvSpPr>
              <p:cNvPr id="31" name="Rectangle 30">
                <a:extLst>
                  <a:ext uri="{FF2B5EF4-FFF2-40B4-BE49-F238E27FC236}">
                    <a16:creationId xmlns:a16="http://schemas.microsoft.com/office/drawing/2014/main" id="{48780FA0-31B4-4B3D-8B42-AB924601CB18}"/>
                  </a:ext>
                </a:extLst>
              </p:cNvPr>
              <p:cNvSpPr/>
              <p:nvPr/>
            </p:nvSpPr>
            <p:spPr>
              <a:xfrm>
                <a:off x="2015078" y="4323866"/>
                <a:ext cx="1503822" cy="7699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panose="020F0502020204030204"/>
                    <a:ea typeface="+mn-ea"/>
                    <a:cs typeface="+mn-cs"/>
                  </a:rPr>
                  <a:t>Collect the inventory of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white"/>
                    </a:solidFill>
                    <a:effectLst/>
                    <a:uLnTx/>
                    <a:uFillTx/>
                    <a:latin typeface="Calibri" panose="020F0502020204030204"/>
                    <a:ea typeface="+mn-ea"/>
                    <a:cs typeface="+mn-cs"/>
                  </a:rPr>
                  <a:t>Applications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white"/>
                    </a:solidFill>
                    <a:effectLst/>
                    <a:uLnTx/>
                    <a:uFillTx/>
                    <a:latin typeface="Calibri" panose="020F0502020204030204"/>
                    <a:ea typeface="+mn-ea"/>
                    <a:cs typeface="+mn-cs"/>
                  </a:rPr>
                  <a:t>Infrastructure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white"/>
                    </a:solidFill>
                    <a:effectLst/>
                    <a:uLnTx/>
                    <a:uFillTx/>
                    <a:latin typeface="Calibri" panose="020F0502020204030204"/>
                    <a:ea typeface="+mn-ea"/>
                    <a:cs typeface="+mn-cs"/>
                  </a:rPr>
                  <a:t>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white"/>
                    </a:solidFill>
                    <a:effectLst/>
                    <a:uLnTx/>
                    <a:uFillTx/>
                    <a:latin typeface="Calibri" panose="020F0502020204030204"/>
                    <a:ea typeface="+mn-ea"/>
                    <a:cs typeface="+mn-cs"/>
                  </a:rPr>
                  <a:t>Dependencies</a:t>
                </a:r>
              </a:p>
            </p:txBody>
          </p:sp>
          <p:sp>
            <p:nvSpPr>
              <p:cNvPr id="32" name="Rectangle 31">
                <a:extLst>
                  <a:ext uri="{FF2B5EF4-FFF2-40B4-BE49-F238E27FC236}">
                    <a16:creationId xmlns:a16="http://schemas.microsoft.com/office/drawing/2014/main" id="{7CF0E396-FBEC-4CD3-94E1-09D8D07AA449}"/>
                  </a:ext>
                </a:extLst>
              </p:cNvPr>
              <p:cNvSpPr/>
              <p:nvPr/>
            </p:nvSpPr>
            <p:spPr>
              <a:xfrm>
                <a:off x="2015078" y="3899412"/>
                <a:ext cx="1349858" cy="52249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panose="020F0502020204030204"/>
                    <a:ea typeface="+mn-ea"/>
                    <a:cs typeface="+mn-cs"/>
                  </a:rPr>
                  <a:t>Set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panose="020F0502020204030204"/>
                    <a:ea typeface="+mn-ea"/>
                    <a:cs typeface="+mn-cs"/>
                  </a:rPr>
                  <a:t>Expectations</a:t>
                </a:r>
              </a:p>
            </p:txBody>
          </p:sp>
        </p:grpSp>
        <p:sp>
          <p:nvSpPr>
            <p:cNvPr id="30" name="TextBox 29">
              <a:extLst>
                <a:ext uri="{FF2B5EF4-FFF2-40B4-BE49-F238E27FC236}">
                  <a16:creationId xmlns:a16="http://schemas.microsoft.com/office/drawing/2014/main" id="{EFC4060A-F448-41EF-826F-4BEFA797DC6F}"/>
                </a:ext>
              </a:extLst>
            </p:cNvPr>
            <p:cNvSpPr txBox="1"/>
            <p:nvPr/>
          </p:nvSpPr>
          <p:spPr>
            <a:xfrm>
              <a:off x="6024029" y="4349648"/>
              <a:ext cx="478663" cy="824986"/>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a:ln>
                    <a:noFill/>
                  </a:ln>
                  <a:solidFill>
                    <a:prstClr val="white"/>
                  </a:solidFill>
                  <a:effectLst/>
                  <a:uLnTx/>
                  <a:uFillTx/>
                  <a:latin typeface="Calibri" panose="020F0502020204030204"/>
                  <a:ea typeface="+mn-ea"/>
                  <a:cs typeface="+mn-cs"/>
                </a:rPr>
                <a:t>1</a:t>
              </a:r>
            </a:p>
          </p:txBody>
        </p:sp>
      </p:grpSp>
      <p:grpSp>
        <p:nvGrpSpPr>
          <p:cNvPr id="33" name="Group 32">
            <a:extLst>
              <a:ext uri="{FF2B5EF4-FFF2-40B4-BE49-F238E27FC236}">
                <a16:creationId xmlns:a16="http://schemas.microsoft.com/office/drawing/2014/main" id="{825777B7-52AF-4720-AA65-1DA7231A5A52}"/>
              </a:ext>
            </a:extLst>
          </p:cNvPr>
          <p:cNvGrpSpPr/>
          <p:nvPr/>
        </p:nvGrpSpPr>
        <p:grpSpPr>
          <a:xfrm>
            <a:off x="3497943" y="4092721"/>
            <a:ext cx="2320022" cy="986473"/>
            <a:chOff x="6024028" y="4293232"/>
            <a:chExt cx="2072916" cy="881404"/>
          </a:xfrm>
        </p:grpSpPr>
        <p:grpSp>
          <p:nvGrpSpPr>
            <p:cNvPr id="34" name="Group 33">
              <a:extLst>
                <a:ext uri="{FF2B5EF4-FFF2-40B4-BE49-F238E27FC236}">
                  <a16:creationId xmlns:a16="http://schemas.microsoft.com/office/drawing/2014/main" id="{C0002B40-2E17-4DD7-B12C-0671B26DB310}"/>
                </a:ext>
              </a:extLst>
            </p:cNvPr>
            <p:cNvGrpSpPr/>
            <p:nvPr/>
          </p:nvGrpSpPr>
          <p:grpSpPr>
            <a:xfrm>
              <a:off x="6422280" y="4293232"/>
              <a:ext cx="1674664" cy="862422"/>
              <a:chOff x="1937898" y="4093933"/>
              <a:chExt cx="1993416" cy="862422"/>
            </a:xfrm>
          </p:grpSpPr>
          <p:sp>
            <p:nvSpPr>
              <p:cNvPr id="36" name="Rectangle 35">
                <a:extLst>
                  <a:ext uri="{FF2B5EF4-FFF2-40B4-BE49-F238E27FC236}">
                    <a16:creationId xmlns:a16="http://schemas.microsoft.com/office/drawing/2014/main" id="{3E56E2BF-15A1-4E56-B6B9-EB66F7249573}"/>
                  </a:ext>
                </a:extLst>
              </p:cNvPr>
              <p:cNvSpPr/>
              <p:nvPr/>
            </p:nvSpPr>
            <p:spPr>
              <a:xfrm>
                <a:off x="2015078" y="4323866"/>
                <a:ext cx="1823860" cy="632489"/>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Translate Inventory to Azure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Create early business case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Prepare for TCO/ROI </a:t>
                </a:r>
              </a:p>
            </p:txBody>
          </p:sp>
          <p:sp>
            <p:nvSpPr>
              <p:cNvPr id="37" name="Rectangle 36">
                <a:extLst>
                  <a:ext uri="{FF2B5EF4-FFF2-40B4-BE49-F238E27FC236}">
                    <a16:creationId xmlns:a16="http://schemas.microsoft.com/office/drawing/2014/main" id="{DE73BA9B-97BF-4BCF-8E6F-0D1D56F26A3C}"/>
                  </a:ext>
                </a:extLst>
              </p:cNvPr>
              <p:cNvSpPr/>
              <p:nvPr/>
            </p:nvSpPr>
            <p:spPr>
              <a:xfrm>
                <a:off x="1937898" y="4093933"/>
                <a:ext cx="1993416" cy="30249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Calibri" panose="020F0502020204030204"/>
                    <a:ea typeface="+mn-ea"/>
                    <a:cs typeface="+mn-cs"/>
                  </a:rPr>
                  <a:t>Assess and Evaluate</a:t>
                </a:r>
              </a:p>
            </p:txBody>
          </p:sp>
        </p:grpSp>
        <p:sp>
          <p:nvSpPr>
            <p:cNvPr id="35" name="TextBox 34">
              <a:extLst>
                <a:ext uri="{FF2B5EF4-FFF2-40B4-BE49-F238E27FC236}">
                  <a16:creationId xmlns:a16="http://schemas.microsoft.com/office/drawing/2014/main" id="{A7F2F7DB-5A3B-45FB-9021-48E2A4BEDBDB}"/>
                </a:ext>
              </a:extLst>
            </p:cNvPr>
            <p:cNvSpPr txBox="1"/>
            <p:nvPr/>
          </p:nvSpPr>
          <p:spPr>
            <a:xfrm>
              <a:off x="6024028" y="4349650"/>
              <a:ext cx="478664" cy="824986"/>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a:ln>
                    <a:noFill/>
                  </a:ln>
                  <a:solidFill>
                    <a:prstClr val="black"/>
                  </a:solidFill>
                  <a:effectLst/>
                  <a:uLnTx/>
                  <a:uFillTx/>
                  <a:latin typeface="Calibri" panose="020F0502020204030204"/>
                  <a:ea typeface="+mn-ea"/>
                  <a:cs typeface="+mn-cs"/>
                </a:rPr>
                <a:t>3</a:t>
              </a:r>
            </a:p>
          </p:txBody>
        </p:sp>
      </p:grpSp>
      <p:grpSp>
        <p:nvGrpSpPr>
          <p:cNvPr id="38" name="Group 37">
            <a:extLst>
              <a:ext uri="{FF2B5EF4-FFF2-40B4-BE49-F238E27FC236}">
                <a16:creationId xmlns:a16="http://schemas.microsoft.com/office/drawing/2014/main" id="{18F9B2CD-E48E-4798-BDCE-7F81D95C0954}"/>
              </a:ext>
            </a:extLst>
          </p:cNvPr>
          <p:cNvGrpSpPr/>
          <p:nvPr/>
        </p:nvGrpSpPr>
        <p:grpSpPr>
          <a:xfrm>
            <a:off x="887596" y="4092722"/>
            <a:ext cx="2384960" cy="1119117"/>
            <a:chOff x="6024028" y="4293232"/>
            <a:chExt cx="2130937" cy="999920"/>
          </a:xfrm>
        </p:grpSpPr>
        <p:grpSp>
          <p:nvGrpSpPr>
            <p:cNvPr id="39" name="Group 38">
              <a:extLst>
                <a:ext uri="{FF2B5EF4-FFF2-40B4-BE49-F238E27FC236}">
                  <a16:creationId xmlns:a16="http://schemas.microsoft.com/office/drawing/2014/main" id="{9EEB6629-1C7B-49E4-AC10-8686C0AA8DFC}"/>
                </a:ext>
              </a:extLst>
            </p:cNvPr>
            <p:cNvGrpSpPr/>
            <p:nvPr/>
          </p:nvGrpSpPr>
          <p:grpSpPr>
            <a:xfrm>
              <a:off x="6487119" y="4293232"/>
              <a:ext cx="1667846" cy="999920"/>
              <a:chOff x="2015078" y="4093933"/>
              <a:chExt cx="1985300" cy="999920"/>
            </a:xfrm>
          </p:grpSpPr>
          <p:sp>
            <p:nvSpPr>
              <p:cNvPr id="41" name="Rectangle 40">
                <a:extLst>
                  <a:ext uri="{FF2B5EF4-FFF2-40B4-BE49-F238E27FC236}">
                    <a16:creationId xmlns:a16="http://schemas.microsoft.com/office/drawing/2014/main" id="{E41E03F0-B6F6-481B-972F-C1B7ABF32CB8}"/>
                  </a:ext>
                </a:extLst>
              </p:cNvPr>
              <p:cNvSpPr/>
              <p:nvPr/>
            </p:nvSpPr>
            <p:spPr>
              <a:xfrm>
                <a:off x="2015078" y="4323866"/>
                <a:ext cx="1503822" cy="769987"/>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Capabilities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Delivery Time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Cost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Migration Support Potential</a:t>
                </a:r>
              </a:p>
            </p:txBody>
          </p:sp>
          <p:sp>
            <p:nvSpPr>
              <p:cNvPr id="42" name="Rectangle 41">
                <a:extLst>
                  <a:ext uri="{FF2B5EF4-FFF2-40B4-BE49-F238E27FC236}">
                    <a16:creationId xmlns:a16="http://schemas.microsoft.com/office/drawing/2014/main" id="{44B31E19-70D7-48C8-8917-1AD792BD1BFD}"/>
                  </a:ext>
                </a:extLst>
              </p:cNvPr>
              <p:cNvSpPr/>
              <p:nvPr/>
            </p:nvSpPr>
            <p:spPr>
              <a:xfrm>
                <a:off x="2015078" y="4093933"/>
                <a:ext cx="1985300" cy="30249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Calibri" panose="020F0502020204030204"/>
                    <a:ea typeface="+mn-ea"/>
                    <a:cs typeface="+mn-cs"/>
                  </a:rPr>
                  <a:t>Select Right Partner</a:t>
                </a:r>
              </a:p>
            </p:txBody>
          </p:sp>
        </p:grpSp>
        <p:sp>
          <p:nvSpPr>
            <p:cNvPr id="40" name="TextBox 39">
              <a:extLst>
                <a:ext uri="{FF2B5EF4-FFF2-40B4-BE49-F238E27FC236}">
                  <a16:creationId xmlns:a16="http://schemas.microsoft.com/office/drawing/2014/main" id="{1906A593-3EA0-473F-99D6-2451FCD8BDEE}"/>
                </a:ext>
              </a:extLst>
            </p:cNvPr>
            <p:cNvSpPr txBox="1"/>
            <p:nvPr/>
          </p:nvSpPr>
          <p:spPr>
            <a:xfrm>
              <a:off x="6024028" y="4349650"/>
              <a:ext cx="478664" cy="824986"/>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a:ln>
                    <a:noFill/>
                  </a:ln>
                  <a:solidFill>
                    <a:prstClr val="black"/>
                  </a:solidFill>
                  <a:effectLst/>
                  <a:uLnTx/>
                  <a:uFillTx/>
                  <a:latin typeface="Calibri" panose="020F0502020204030204"/>
                  <a:ea typeface="+mn-ea"/>
                  <a:cs typeface="+mn-cs"/>
                </a:rPr>
                <a:t>2</a:t>
              </a:r>
            </a:p>
          </p:txBody>
        </p:sp>
      </p:grpSp>
      <p:pic>
        <p:nvPicPr>
          <p:cNvPr id="43" name="Picture 42">
            <a:extLst>
              <a:ext uri="{FF2B5EF4-FFF2-40B4-BE49-F238E27FC236}">
                <a16:creationId xmlns:a16="http://schemas.microsoft.com/office/drawing/2014/main" id="{B55C29E0-89FE-4319-B859-9CDC04F29AA1}"/>
              </a:ext>
            </a:extLst>
          </p:cNvPr>
          <p:cNvPicPr>
            <a:picLocks noChangeAspect="1"/>
          </p:cNvPicPr>
          <p:nvPr/>
        </p:nvPicPr>
        <p:blipFill>
          <a:blip r:embed="rId4"/>
          <a:stretch>
            <a:fillRect/>
          </a:stretch>
        </p:blipFill>
        <p:spPr>
          <a:xfrm>
            <a:off x="2834512" y="2748064"/>
            <a:ext cx="1524132" cy="1457070"/>
          </a:xfrm>
          <a:prstGeom prst="rect">
            <a:avLst/>
          </a:prstGeom>
        </p:spPr>
      </p:pic>
      <p:pic>
        <p:nvPicPr>
          <p:cNvPr id="44" name="Picture 43">
            <a:extLst>
              <a:ext uri="{FF2B5EF4-FFF2-40B4-BE49-F238E27FC236}">
                <a16:creationId xmlns:a16="http://schemas.microsoft.com/office/drawing/2014/main" id="{431A4C34-7ADB-443C-9346-E9325CF5A71E}"/>
              </a:ext>
            </a:extLst>
          </p:cNvPr>
          <p:cNvPicPr>
            <a:picLocks noChangeAspect="1"/>
          </p:cNvPicPr>
          <p:nvPr/>
        </p:nvPicPr>
        <p:blipFill>
          <a:blip r:embed="rId5"/>
          <a:stretch>
            <a:fillRect/>
          </a:stretch>
        </p:blipFill>
        <p:spPr>
          <a:xfrm>
            <a:off x="3810023" y="4833041"/>
            <a:ext cx="1475360" cy="1457070"/>
          </a:xfrm>
          <a:prstGeom prst="rect">
            <a:avLst/>
          </a:prstGeom>
        </p:spPr>
      </p:pic>
      <p:pic>
        <p:nvPicPr>
          <p:cNvPr id="45" name="Picture 44">
            <a:extLst>
              <a:ext uri="{FF2B5EF4-FFF2-40B4-BE49-F238E27FC236}">
                <a16:creationId xmlns:a16="http://schemas.microsoft.com/office/drawing/2014/main" id="{858C627E-938D-4A28-8D81-EDF1E67A9AC2}"/>
              </a:ext>
            </a:extLst>
          </p:cNvPr>
          <p:cNvPicPr>
            <a:picLocks noChangeAspect="1"/>
          </p:cNvPicPr>
          <p:nvPr/>
        </p:nvPicPr>
        <p:blipFill>
          <a:blip r:embed="rId6"/>
          <a:stretch>
            <a:fillRect/>
          </a:stretch>
        </p:blipFill>
        <p:spPr>
          <a:xfrm>
            <a:off x="1202370" y="4833041"/>
            <a:ext cx="1524132" cy="1457070"/>
          </a:xfrm>
          <a:prstGeom prst="rect">
            <a:avLst/>
          </a:prstGeom>
        </p:spPr>
      </p:pic>
      <p:sp>
        <p:nvSpPr>
          <p:cNvPr id="47" name="TextBox 46">
            <a:extLst>
              <a:ext uri="{FF2B5EF4-FFF2-40B4-BE49-F238E27FC236}">
                <a16:creationId xmlns:a16="http://schemas.microsoft.com/office/drawing/2014/main" id="{3F6BED4D-0C66-4333-A68F-C447FB8E1773}"/>
              </a:ext>
            </a:extLst>
          </p:cNvPr>
          <p:cNvSpPr txBox="1"/>
          <p:nvPr/>
        </p:nvSpPr>
        <p:spPr>
          <a:xfrm>
            <a:off x="5651610" y="6080949"/>
            <a:ext cx="5734070" cy="5170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3C3C3C"/>
                </a:solidFill>
                <a:effectLst/>
                <a:uLnTx/>
                <a:uFillTx/>
                <a:latin typeface="Segoe UI"/>
                <a:ea typeface="+mn-ea"/>
                <a:cs typeface="+mn-cs"/>
              </a:rPr>
              <a:t>https://azure.microsoft.com/en-us/migration/partners/</a:t>
            </a:r>
          </a:p>
        </p:txBody>
      </p:sp>
      <p:pic>
        <p:nvPicPr>
          <p:cNvPr id="51" name="Picture 50">
            <a:extLst>
              <a:ext uri="{FF2B5EF4-FFF2-40B4-BE49-F238E27FC236}">
                <a16:creationId xmlns:a16="http://schemas.microsoft.com/office/drawing/2014/main" id="{445EDD75-8204-4652-A72D-C280D0CF59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48182" y="1160947"/>
            <a:ext cx="1666875" cy="247650"/>
          </a:xfrm>
          <a:prstGeom prst="rect">
            <a:avLst/>
          </a:prstGeom>
        </p:spPr>
      </p:pic>
      <p:pic>
        <p:nvPicPr>
          <p:cNvPr id="53" name="Picture 52">
            <a:extLst>
              <a:ext uri="{FF2B5EF4-FFF2-40B4-BE49-F238E27FC236}">
                <a16:creationId xmlns:a16="http://schemas.microsoft.com/office/drawing/2014/main" id="{8931D4F7-C2A2-4F3A-A954-FF6FD7F9C0E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82640" y="1831809"/>
            <a:ext cx="1628775" cy="257175"/>
          </a:xfrm>
          <a:prstGeom prst="rect">
            <a:avLst/>
          </a:prstGeom>
        </p:spPr>
      </p:pic>
      <p:pic>
        <p:nvPicPr>
          <p:cNvPr id="55" name="Picture 54">
            <a:extLst>
              <a:ext uri="{FF2B5EF4-FFF2-40B4-BE49-F238E27FC236}">
                <a16:creationId xmlns:a16="http://schemas.microsoft.com/office/drawing/2014/main" id="{92AEAE68-3F82-4EEA-BA92-F6716B7F989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70557" y="1927478"/>
            <a:ext cx="1600200" cy="895350"/>
          </a:xfrm>
          <a:prstGeom prst="rect">
            <a:avLst/>
          </a:prstGeom>
        </p:spPr>
      </p:pic>
      <p:pic>
        <p:nvPicPr>
          <p:cNvPr id="57" name="Picture 56">
            <a:extLst>
              <a:ext uri="{FF2B5EF4-FFF2-40B4-BE49-F238E27FC236}">
                <a16:creationId xmlns:a16="http://schemas.microsoft.com/office/drawing/2014/main" id="{1464009A-31FE-447D-9BF2-0B95698ECE33}"/>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60470" y="2937020"/>
            <a:ext cx="1666875" cy="819150"/>
          </a:xfrm>
          <a:prstGeom prst="rect">
            <a:avLst/>
          </a:prstGeom>
        </p:spPr>
      </p:pic>
      <p:pic>
        <p:nvPicPr>
          <p:cNvPr id="59" name="Picture 58">
            <a:extLst>
              <a:ext uri="{FF2B5EF4-FFF2-40B4-BE49-F238E27FC236}">
                <a16:creationId xmlns:a16="http://schemas.microsoft.com/office/drawing/2014/main" id="{EC5C9C62-9D8F-4B3D-9C76-00CBC62BAC2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527493" y="4375942"/>
            <a:ext cx="1666875" cy="619125"/>
          </a:xfrm>
          <a:prstGeom prst="rect">
            <a:avLst/>
          </a:prstGeom>
        </p:spPr>
      </p:pic>
      <p:pic>
        <p:nvPicPr>
          <p:cNvPr id="61" name="Picture 60">
            <a:extLst>
              <a:ext uri="{FF2B5EF4-FFF2-40B4-BE49-F238E27FC236}">
                <a16:creationId xmlns:a16="http://schemas.microsoft.com/office/drawing/2014/main" id="{00B51AF9-A96E-487A-AA91-5722B20B6863}"/>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81841" y="3797392"/>
            <a:ext cx="1714500" cy="276225"/>
          </a:xfrm>
          <a:prstGeom prst="rect">
            <a:avLst/>
          </a:prstGeom>
        </p:spPr>
      </p:pic>
      <p:pic>
        <p:nvPicPr>
          <p:cNvPr id="63" name="Picture 62">
            <a:extLst>
              <a:ext uri="{FF2B5EF4-FFF2-40B4-BE49-F238E27FC236}">
                <a16:creationId xmlns:a16="http://schemas.microsoft.com/office/drawing/2014/main" id="{C8D91812-CF67-4051-994E-FBA30B75905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290192" y="4413270"/>
            <a:ext cx="1679084" cy="419771"/>
          </a:xfrm>
          <a:prstGeom prst="rect">
            <a:avLst/>
          </a:prstGeom>
        </p:spPr>
      </p:pic>
      <p:pic>
        <p:nvPicPr>
          <p:cNvPr id="65" name="Picture 64">
            <a:extLst>
              <a:ext uri="{FF2B5EF4-FFF2-40B4-BE49-F238E27FC236}">
                <a16:creationId xmlns:a16="http://schemas.microsoft.com/office/drawing/2014/main" id="{61A0AAEE-5E1A-4CCA-AC31-0BB891BB25E2}"/>
              </a:ext>
            </a:extLst>
          </p:cNvPr>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82640" y="1028220"/>
            <a:ext cx="1666875" cy="581025"/>
          </a:xfrm>
          <a:prstGeom prst="rect">
            <a:avLst/>
          </a:prstGeom>
        </p:spPr>
      </p:pic>
      <p:pic>
        <p:nvPicPr>
          <p:cNvPr id="69" name="Picture 68">
            <a:extLst>
              <a:ext uri="{FF2B5EF4-FFF2-40B4-BE49-F238E27FC236}">
                <a16:creationId xmlns:a16="http://schemas.microsoft.com/office/drawing/2014/main" id="{F67E1AE6-E6D4-472C-8E1A-6BFE591785DB}"/>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44693" y="2921028"/>
            <a:ext cx="1874296" cy="539124"/>
          </a:xfrm>
          <a:prstGeom prst="rect">
            <a:avLst/>
          </a:prstGeom>
        </p:spPr>
      </p:pic>
      <p:pic>
        <p:nvPicPr>
          <p:cNvPr id="71" name="Picture 70">
            <a:extLst>
              <a:ext uri="{FF2B5EF4-FFF2-40B4-BE49-F238E27FC236}">
                <a16:creationId xmlns:a16="http://schemas.microsoft.com/office/drawing/2014/main" id="{B5F49856-7574-47EF-9264-4AE4E9754B9C}"/>
              </a:ext>
            </a:extLst>
          </p:cNvPr>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51485" y="1099405"/>
            <a:ext cx="1666875" cy="390525"/>
          </a:xfrm>
          <a:prstGeom prst="rect">
            <a:avLst/>
          </a:prstGeom>
        </p:spPr>
      </p:pic>
      <p:pic>
        <p:nvPicPr>
          <p:cNvPr id="73" name="Picture 72">
            <a:extLst>
              <a:ext uri="{FF2B5EF4-FFF2-40B4-BE49-F238E27FC236}">
                <a16:creationId xmlns:a16="http://schemas.microsoft.com/office/drawing/2014/main" id="{3D013D3A-6A66-4B7F-955B-D6EFA8C12621}"/>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74048" y="5314372"/>
            <a:ext cx="1666875" cy="381000"/>
          </a:xfrm>
          <a:prstGeom prst="rect">
            <a:avLst/>
          </a:prstGeom>
        </p:spPr>
      </p:pic>
      <p:pic>
        <p:nvPicPr>
          <p:cNvPr id="75" name="Picture 74">
            <a:extLst>
              <a:ext uri="{FF2B5EF4-FFF2-40B4-BE49-F238E27FC236}">
                <a16:creationId xmlns:a16="http://schemas.microsoft.com/office/drawing/2014/main" id="{2FB51FC7-BF41-40FF-8125-BC034167FD90}"/>
              </a:ext>
            </a:extLst>
          </p:cNvPr>
          <p:cNvPicPr>
            <a:picLocks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43673" y="2333115"/>
            <a:ext cx="1297250" cy="574324"/>
          </a:xfrm>
          <a:prstGeom prst="rect">
            <a:avLst/>
          </a:prstGeom>
        </p:spPr>
      </p:pic>
      <p:pic>
        <p:nvPicPr>
          <p:cNvPr id="77" name="Picture 76">
            <a:extLst>
              <a:ext uri="{FF2B5EF4-FFF2-40B4-BE49-F238E27FC236}">
                <a16:creationId xmlns:a16="http://schemas.microsoft.com/office/drawing/2014/main" id="{737ACE61-ED6F-46DF-8769-439FAF5F977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455371" y="3886691"/>
            <a:ext cx="1562910" cy="505913"/>
          </a:xfrm>
          <a:prstGeom prst="rect">
            <a:avLst/>
          </a:prstGeom>
        </p:spPr>
      </p:pic>
      <p:pic>
        <p:nvPicPr>
          <p:cNvPr id="8" name="Picture 7">
            <a:extLst>
              <a:ext uri="{FF2B5EF4-FFF2-40B4-BE49-F238E27FC236}">
                <a16:creationId xmlns:a16="http://schemas.microsoft.com/office/drawing/2014/main" id="{9C2CA73D-0100-4944-9FAA-C594F0989C93}"/>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8205204" y="4982033"/>
            <a:ext cx="2250167" cy="1172113"/>
          </a:xfrm>
          <a:prstGeom prst="rect">
            <a:avLst/>
          </a:prstGeom>
        </p:spPr>
      </p:pic>
      <p:pic>
        <p:nvPicPr>
          <p:cNvPr id="10" name="Picture 9">
            <a:extLst>
              <a:ext uri="{FF2B5EF4-FFF2-40B4-BE49-F238E27FC236}">
                <a16:creationId xmlns:a16="http://schemas.microsoft.com/office/drawing/2014/main" id="{6448018A-1ABC-4CF7-96A1-F77159EEBCA4}"/>
              </a:ext>
            </a:extLst>
          </p:cNvPr>
          <p:cNvPicPr>
            <a:picLocks noChangeAspect="1"/>
          </p:cNvPicPr>
          <p:nvPr/>
        </p:nvPicPr>
        <p:blipFill>
          <a:blip r:embed="rId21">
            <a:clrChange>
              <a:clrFrom>
                <a:srgbClr val="FFFFFF"/>
              </a:clrFrom>
              <a:clrTo>
                <a:srgbClr val="FFFFFF">
                  <a:alpha val="0"/>
                </a:srgbClr>
              </a:clrTo>
            </a:clrChange>
          </a:blip>
          <a:stretch>
            <a:fillRect/>
          </a:stretch>
        </p:blipFill>
        <p:spPr>
          <a:xfrm>
            <a:off x="6785217" y="5097044"/>
            <a:ext cx="1773740" cy="804309"/>
          </a:xfrm>
          <a:prstGeom prst="rect">
            <a:avLst/>
          </a:prstGeom>
        </p:spPr>
      </p:pic>
      <p:pic>
        <p:nvPicPr>
          <p:cNvPr id="11" name="Picture 10">
            <a:extLst>
              <a:ext uri="{FF2B5EF4-FFF2-40B4-BE49-F238E27FC236}">
                <a16:creationId xmlns:a16="http://schemas.microsoft.com/office/drawing/2014/main" id="{C6EAB6FF-6D29-423A-A6AF-E655713D24FB}"/>
              </a:ext>
            </a:extLst>
          </p:cNvPr>
          <p:cNvPicPr>
            <a:picLocks noChangeAspect="1"/>
          </p:cNvPicPr>
          <p:nvPr/>
        </p:nvPicPr>
        <p:blipFill>
          <a:blip r:embed="rId22">
            <a:clrChange>
              <a:clrFrom>
                <a:srgbClr val="FFFFFF"/>
              </a:clrFrom>
              <a:clrTo>
                <a:srgbClr val="FFFFFF">
                  <a:alpha val="0"/>
                </a:srgbClr>
              </a:clrTo>
            </a:clrChange>
          </a:blip>
          <a:stretch>
            <a:fillRect/>
          </a:stretch>
        </p:blipFill>
        <p:spPr>
          <a:xfrm>
            <a:off x="8466642" y="2507514"/>
            <a:ext cx="1593828" cy="1593828"/>
          </a:xfrm>
          <a:prstGeom prst="rect">
            <a:avLst/>
          </a:prstGeom>
        </p:spPr>
      </p:pic>
      <p:pic>
        <p:nvPicPr>
          <p:cNvPr id="13" name="Picture 12">
            <a:extLst>
              <a:ext uri="{FF2B5EF4-FFF2-40B4-BE49-F238E27FC236}">
                <a16:creationId xmlns:a16="http://schemas.microsoft.com/office/drawing/2014/main" id="{A5024F1C-5915-4519-A7F3-72CD1A6D7DFD}"/>
              </a:ext>
            </a:extLst>
          </p:cNvPr>
          <p:cNvPicPr>
            <a:picLocks noChangeAspect="1"/>
          </p:cNvPicPr>
          <p:nvPr/>
        </p:nvPicPr>
        <p:blipFill>
          <a:blip r:embed="rId23">
            <a:clrChange>
              <a:clrFrom>
                <a:srgbClr val="FFFFFF"/>
              </a:clrFrom>
              <a:clrTo>
                <a:srgbClr val="FFFFFF">
                  <a:alpha val="0"/>
                </a:srgbClr>
              </a:clrTo>
            </a:clrChange>
          </a:blip>
          <a:stretch>
            <a:fillRect/>
          </a:stretch>
        </p:blipFill>
        <p:spPr>
          <a:xfrm>
            <a:off x="5219281" y="2123558"/>
            <a:ext cx="2621035" cy="595437"/>
          </a:xfrm>
          <a:prstGeom prst="rect">
            <a:avLst/>
          </a:prstGeom>
        </p:spPr>
      </p:pic>
    </p:spTree>
    <p:extLst>
      <p:ext uri="{BB962C8B-B14F-4D97-AF65-F5344CB8AC3E}">
        <p14:creationId xmlns:p14="http://schemas.microsoft.com/office/powerpoint/2010/main" val="19092111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2966F-5BE1-4714-85C1-A80E985F5D6C}"/>
              </a:ext>
            </a:extLst>
          </p:cNvPr>
          <p:cNvSpPr>
            <a:spLocks noGrp="1"/>
          </p:cNvSpPr>
          <p:nvPr>
            <p:ph type="title"/>
          </p:nvPr>
        </p:nvSpPr>
        <p:spPr>
          <a:xfrm>
            <a:off x="270066" y="289959"/>
            <a:ext cx="11654187" cy="899537"/>
          </a:xfrm>
        </p:spPr>
        <p:txBody>
          <a:bodyPr/>
          <a:lstStyle/>
          <a:p>
            <a:r>
              <a:rPr lang="en-US" dirty="0"/>
              <a:t>Providing choice to Customers</a:t>
            </a:r>
          </a:p>
        </p:txBody>
      </p:sp>
      <p:sp>
        <p:nvSpPr>
          <p:cNvPr id="17" name="Rectangle 16">
            <a:extLst>
              <a:ext uri="{FF2B5EF4-FFF2-40B4-BE49-F238E27FC236}">
                <a16:creationId xmlns:a16="http://schemas.microsoft.com/office/drawing/2014/main" id="{41E15D80-A3F0-4715-8FDA-5080CAE0D044}"/>
              </a:ext>
            </a:extLst>
          </p:cNvPr>
          <p:cNvSpPr/>
          <p:nvPr/>
        </p:nvSpPr>
        <p:spPr bwMode="auto">
          <a:xfrm>
            <a:off x="696284" y="4659830"/>
            <a:ext cx="10431607" cy="916274"/>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defTabSz="913751" fontAlgn="base">
              <a:lnSpc>
                <a:spcPct val="90000"/>
              </a:lnSpc>
              <a:spcBef>
                <a:spcPct val="0"/>
              </a:spcBef>
              <a:spcAft>
                <a:spcPct val="0"/>
              </a:spcAft>
              <a:defRPr/>
            </a:pPr>
            <a:r>
              <a:rPr lang="en-US" sz="2353" b="1" dirty="0">
                <a:gradFill>
                  <a:gsLst>
                    <a:gs pos="0">
                      <a:srgbClr val="FFFFFF"/>
                    </a:gs>
                    <a:gs pos="100000">
                      <a:srgbClr val="FFFFFF"/>
                    </a:gs>
                  </a:gsLst>
                  <a:lin ang="5400000" scaled="0"/>
                </a:gradFill>
                <a:latin typeface="Segoe UI Semilight"/>
                <a:ea typeface="Segoe UI" pitchFamily="34" charset="0"/>
                <a:cs typeface="Segoe UI" pitchFamily="34" charset="0"/>
              </a:rPr>
              <a:t>Secure image </a:t>
            </a:r>
          </a:p>
          <a:p>
            <a:pPr defTabSz="913751" fontAlgn="base">
              <a:lnSpc>
                <a:spcPct val="90000"/>
              </a:lnSpc>
              <a:spcBef>
                <a:spcPct val="0"/>
              </a:spcBef>
              <a:spcAft>
                <a:spcPct val="0"/>
              </a:spcAft>
              <a:defRPr/>
            </a:pPr>
            <a:r>
              <a:rPr lang="en-US" sz="2353" b="1" dirty="0">
                <a:gradFill>
                  <a:gsLst>
                    <a:gs pos="0">
                      <a:srgbClr val="FFFFFF"/>
                    </a:gs>
                    <a:gs pos="100000">
                      <a:srgbClr val="FFFFFF"/>
                    </a:gs>
                  </a:gsLst>
                  <a:lin ang="5400000" scaled="0"/>
                </a:gradFill>
                <a:latin typeface="Segoe UI Semilight"/>
                <a:ea typeface="Segoe UI" pitchFamily="34" charset="0"/>
                <a:cs typeface="Segoe UI" pitchFamily="34" charset="0"/>
              </a:rPr>
              <a:t>management</a:t>
            </a:r>
          </a:p>
        </p:txBody>
      </p:sp>
      <p:sp>
        <p:nvSpPr>
          <p:cNvPr id="25" name="Rectangle 24">
            <a:extLst>
              <a:ext uri="{FF2B5EF4-FFF2-40B4-BE49-F238E27FC236}">
                <a16:creationId xmlns:a16="http://schemas.microsoft.com/office/drawing/2014/main" id="{7774A871-835C-4276-A6F8-B23CEEE3677B}"/>
              </a:ext>
            </a:extLst>
          </p:cNvPr>
          <p:cNvSpPr/>
          <p:nvPr/>
        </p:nvSpPr>
        <p:spPr bwMode="auto">
          <a:xfrm>
            <a:off x="696284" y="5676388"/>
            <a:ext cx="10431607" cy="916275"/>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defTabSz="913751"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Semilight"/>
                <a:ea typeface="Segoe UI" pitchFamily="34" charset="0"/>
                <a:cs typeface="Segoe UI" pitchFamily="34" charset="0"/>
              </a:rPr>
              <a:t>Choice of developer </a:t>
            </a:r>
          </a:p>
          <a:p>
            <a:pPr defTabSz="913751"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Semilight"/>
                <a:ea typeface="Segoe UI" pitchFamily="34" charset="0"/>
                <a:cs typeface="Segoe UI" pitchFamily="34" charset="0"/>
              </a:rPr>
              <a:t>tools &amp; clients</a:t>
            </a:r>
          </a:p>
        </p:txBody>
      </p:sp>
      <p:sp>
        <p:nvSpPr>
          <p:cNvPr id="36" name="Rectangle 35">
            <a:extLst>
              <a:ext uri="{FF2B5EF4-FFF2-40B4-BE49-F238E27FC236}">
                <a16:creationId xmlns:a16="http://schemas.microsoft.com/office/drawing/2014/main" id="{D703C0C2-B770-49D7-BE63-D4589C648EFA}"/>
              </a:ext>
            </a:extLst>
          </p:cNvPr>
          <p:cNvSpPr/>
          <p:nvPr/>
        </p:nvSpPr>
        <p:spPr bwMode="auto">
          <a:xfrm>
            <a:off x="696284" y="1288847"/>
            <a:ext cx="10431607" cy="315401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r>
              <a:rPr lang="en-US" sz="2353" b="1" dirty="0">
                <a:solidFill>
                  <a:srgbClr val="505050"/>
                </a:solidFill>
                <a:latin typeface="Segoe UI Semilight"/>
                <a:ea typeface="Segoe UI" pitchFamily="34" charset="0"/>
                <a:cs typeface="Segoe UI" pitchFamily="34" charset="0"/>
              </a:rPr>
              <a:t>Options of compute</a:t>
            </a:r>
          </a:p>
        </p:txBody>
      </p:sp>
      <p:sp>
        <p:nvSpPr>
          <p:cNvPr id="38" name="Rectangle: Rounded Corners 37">
            <a:extLst>
              <a:ext uri="{FF2B5EF4-FFF2-40B4-BE49-F238E27FC236}">
                <a16:creationId xmlns:a16="http://schemas.microsoft.com/office/drawing/2014/main" id="{D75C616E-CAAA-4C9C-AE77-88433FAF5CDF}"/>
              </a:ext>
            </a:extLst>
          </p:cNvPr>
          <p:cNvSpPr/>
          <p:nvPr/>
        </p:nvSpPr>
        <p:spPr bwMode="auto">
          <a:xfrm>
            <a:off x="3234369" y="1995433"/>
            <a:ext cx="2608871" cy="586960"/>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r>
              <a:rPr lang="en-US" sz="1300" dirty="0">
                <a:solidFill>
                  <a:srgbClr val="505050"/>
                </a:solidFill>
                <a:latin typeface="Segoe UI"/>
                <a:ea typeface="Segoe UI" pitchFamily="34" charset="0"/>
                <a:cs typeface="Segoe UI" pitchFamily="34" charset="0"/>
              </a:rPr>
              <a:t>     Azure App Service</a:t>
            </a:r>
          </a:p>
        </p:txBody>
      </p:sp>
      <p:sp>
        <p:nvSpPr>
          <p:cNvPr id="40" name="Rectangle: Rounded Corners 39">
            <a:extLst>
              <a:ext uri="{FF2B5EF4-FFF2-40B4-BE49-F238E27FC236}">
                <a16:creationId xmlns:a16="http://schemas.microsoft.com/office/drawing/2014/main" id="{01219128-2625-44A8-B58A-8A75E17D7429}"/>
              </a:ext>
            </a:extLst>
          </p:cNvPr>
          <p:cNvSpPr/>
          <p:nvPr/>
        </p:nvSpPr>
        <p:spPr bwMode="auto">
          <a:xfrm>
            <a:off x="3420851" y="2793115"/>
            <a:ext cx="2001977" cy="653971"/>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r>
              <a:rPr lang="en-US" sz="1300" dirty="0">
                <a:solidFill>
                  <a:srgbClr val="505050"/>
                </a:solidFill>
                <a:latin typeface="Segoe UI"/>
                <a:cs typeface="Segoe UI" pitchFamily="34" charset="0"/>
              </a:rPr>
              <a:t>Service Fabric </a:t>
            </a:r>
          </a:p>
        </p:txBody>
      </p:sp>
      <p:pic>
        <p:nvPicPr>
          <p:cNvPr id="45" name="Picture 2" descr="Image result for azure container registry">
            <a:extLst>
              <a:ext uri="{FF2B5EF4-FFF2-40B4-BE49-F238E27FC236}">
                <a16:creationId xmlns:a16="http://schemas.microsoft.com/office/drawing/2014/main" id="{D0E98604-1334-4480-AF0F-0C7CDB6DE8DF}"/>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3677966" y="4760056"/>
            <a:ext cx="1208041" cy="634223"/>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D6D93053-3575-4462-AE7B-28F011C9E58E}"/>
              </a:ext>
            </a:extLst>
          </p:cNvPr>
          <p:cNvPicPr>
            <a:picLocks noChangeAspect="1"/>
          </p:cNvPicPr>
          <p:nvPr/>
        </p:nvPicPr>
        <p:blipFill>
          <a:blip r:embed="rId4"/>
          <a:stretch>
            <a:fillRect/>
          </a:stretch>
        </p:blipFill>
        <p:spPr>
          <a:xfrm>
            <a:off x="3423056" y="2949248"/>
            <a:ext cx="341704" cy="341704"/>
          </a:xfrm>
          <a:prstGeom prst="rect">
            <a:avLst/>
          </a:prstGeom>
        </p:spPr>
      </p:pic>
      <p:pic>
        <p:nvPicPr>
          <p:cNvPr id="49" name="Picture 48">
            <a:extLst>
              <a:ext uri="{FF2B5EF4-FFF2-40B4-BE49-F238E27FC236}">
                <a16:creationId xmlns:a16="http://schemas.microsoft.com/office/drawing/2014/main" id="{85D74E45-5522-4558-9EFF-262F952124FB}"/>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296104" y="5891912"/>
            <a:ext cx="346615" cy="346615"/>
          </a:xfrm>
          <a:prstGeom prst="rect">
            <a:avLst/>
          </a:prstGeom>
        </p:spPr>
      </p:pic>
      <p:pic>
        <p:nvPicPr>
          <p:cNvPr id="50" name="Picture 49">
            <a:extLst>
              <a:ext uri="{FF2B5EF4-FFF2-40B4-BE49-F238E27FC236}">
                <a16:creationId xmlns:a16="http://schemas.microsoft.com/office/drawing/2014/main" id="{70C96913-B70D-42CA-B938-8BA0ADD45F31}"/>
              </a:ext>
            </a:extLst>
          </p:cNvPr>
          <p:cNvPicPr>
            <a:picLocks noChangeAspect="1"/>
          </p:cNvPicPr>
          <p:nvPr/>
        </p:nvPicPr>
        <p:blipFill>
          <a:blip r:embed="rId6">
            <a:biLevel thresh="25000"/>
          </a:blip>
          <a:stretch>
            <a:fillRect/>
          </a:stretch>
        </p:blipFill>
        <p:spPr>
          <a:xfrm>
            <a:off x="4207432" y="5861794"/>
            <a:ext cx="340884" cy="376733"/>
          </a:xfrm>
          <a:prstGeom prst="rect">
            <a:avLst/>
          </a:prstGeom>
        </p:spPr>
      </p:pic>
      <p:grpSp>
        <p:nvGrpSpPr>
          <p:cNvPr id="51" name="Group 50">
            <a:extLst>
              <a:ext uri="{FF2B5EF4-FFF2-40B4-BE49-F238E27FC236}">
                <a16:creationId xmlns:a16="http://schemas.microsoft.com/office/drawing/2014/main" id="{56B5480F-6159-48EA-B731-8023172A748E}"/>
              </a:ext>
            </a:extLst>
          </p:cNvPr>
          <p:cNvGrpSpPr/>
          <p:nvPr/>
        </p:nvGrpSpPr>
        <p:grpSpPr>
          <a:xfrm>
            <a:off x="9038113" y="5813252"/>
            <a:ext cx="1271303" cy="592066"/>
            <a:chOff x="6612879" y="3329416"/>
            <a:chExt cx="1271483" cy="592150"/>
          </a:xfrm>
        </p:grpSpPr>
        <p:grpSp>
          <p:nvGrpSpPr>
            <p:cNvPr id="52" name="Group 51">
              <a:extLst>
                <a:ext uri="{FF2B5EF4-FFF2-40B4-BE49-F238E27FC236}">
                  <a16:creationId xmlns:a16="http://schemas.microsoft.com/office/drawing/2014/main" id="{4B9289E1-2903-4F0D-B4AA-1CF69587742C}"/>
                </a:ext>
              </a:extLst>
            </p:cNvPr>
            <p:cNvGrpSpPr/>
            <p:nvPr/>
          </p:nvGrpSpPr>
          <p:grpSpPr>
            <a:xfrm>
              <a:off x="7173324" y="3545362"/>
              <a:ext cx="205483" cy="342801"/>
              <a:chOff x="7083728" y="5114386"/>
              <a:chExt cx="290694" cy="504104"/>
            </a:xfrm>
          </p:grpSpPr>
          <p:pic>
            <p:nvPicPr>
              <p:cNvPr id="54" name="Picture 53">
                <a:extLst>
                  <a:ext uri="{FF2B5EF4-FFF2-40B4-BE49-F238E27FC236}">
                    <a16:creationId xmlns:a16="http://schemas.microsoft.com/office/drawing/2014/main" id="{53A6C336-B8E9-442D-9B6D-D26EC567D835}"/>
                  </a:ext>
                </a:extLst>
              </p:cNvPr>
              <p:cNvPicPr>
                <a:picLocks noChangeAspect="1"/>
              </p:cNvPicPr>
              <p:nvPr/>
            </p:nvPicPr>
            <p:blipFill rotWithShape="1">
              <a:blip r:embed="rId7">
                <a:extLst>
                  <a:ext uri="{28A0092B-C50C-407E-A947-70E740481C1C}">
                    <a14:useLocalDpi xmlns:a14="http://schemas.microsoft.com/office/drawing/2010/main" val="0"/>
                  </a:ext>
                </a:extLst>
              </a:blip>
              <a:srcRect l="46222" t="17819" r="33928" b="-3543"/>
              <a:stretch/>
            </p:blipFill>
            <p:spPr>
              <a:xfrm>
                <a:off x="7083728" y="5114386"/>
                <a:ext cx="290694" cy="317519"/>
              </a:xfrm>
              <a:prstGeom prst="rect">
                <a:avLst/>
              </a:prstGeom>
            </p:spPr>
          </p:pic>
          <p:sp>
            <p:nvSpPr>
              <p:cNvPr id="55" name="Isosceles Triangle 54">
                <a:extLst>
                  <a:ext uri="{FF2B5EF4-FFF2-40B4-BE49-F238E27FC236}">
                    <a16:creationId xmlns:a16="http://schemas.microsoft.com/office/drawing/2014/main" id="{CF85AA9C-7755-4F2D-B66A-7DA42EAD933E}"/>
                  </a:ext>
                </a:extLst>
              </p:cNvPr>
              <p:cNvSpPr/>
              <p:nvPr/>
            </p:nvSpPr>
            <p:spPr bwMode="auto">
              <a:xfrm>
                <a:off x="7083728" y="5114386"/>
                <a:ext cx="290694" cy="504104"/>
              </a:xfrm>
              <a:prstGeom prst="triangle">
                <a:avLst>
                  <a:gd name="adj" fmla="val 100000"/>
                </a:avLst>
              </a:prstGeom>
              <a:solidFill>
                <a:srgbClr val="3535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53" name="TextBox 52">
              <a:extLst>
                <a:ext uri="{FF2B5EF4-FFF2-40B4-BE49-F238E27FC236}">
                  <a16:creationId xmlns:a16="http://schemas.microsoft.com/office/drawing/2014/main" id="{84499E9D-16AE-45A9-9CDE-63B070E613C2}"/>
                </a:ext>
              </a:extLst>
            </p:cNvPr>
            <p:cNvSpPr txBox="1"/>
            <p:nvPr/>
          </p:nvSpPr>
          <p:spPr>
            <a:xfrm>
              <a:off x="6612879" y="3329416"/>
              <a:ext cx="1271483" cy="592150"/>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2100" b="1" i="1" dirty="0">
                  <a:solidFill>
                    <a:srgbClr val="FFFFFF"/>
                  </a:solidFill>
                  <a:latin typeface="Arial" panose="020B0604020202020204" pitchFamily="34" charset="0"/>
                  <a:cs typeface="Arial" panose="020B0604020202020204" pitchFamily="34" charset="0"/>
                </a:rPr>
                <a:t>Ma  </a:t>
              </a:r>
              <a:r>
                <a:rPr lang="en-US" sz="2100" b="1" i="1" dirty="0" err="1">
                  <a:solidFill>
                    <a:srgbClr val="FFFFFF"/>
                  </a:solidFill>
                  <a:latin typeface="Arial" panose="020B0604020202020204" pitchFamily="34" charset="0"/>
                  <a:cs typeface="Arial" panose="020B0604020202020204" pitchFamily="34" charset="0"/>
                </a:rPr>
                <a:t>en</a:t>
              </a:r>
              <a:endParaRPr lang="en-US" sz="2100" b="1" i="1" dirty="0">
                <a:solidFill>
                  <a:srgbClr val="FFFFFF"/>
                </a:solidFill>
                <a:latin typeface="Arial" panose="020B0604020202020204" pitchFamily="34" charset="0"/>
                <a:cs typeface="Arial" panose="020B0604020202020204" pitchFamily="34" charset="0"/>
              </a:endParaRPr>
            </a:p>
          </p:txBody>
        </p:sp>
      </p:grpSp>
      <p:pic>
        <p:nvPicPr>
          <p:cNvPr id="56" name="Picture 10" descr="https://wiki.jenkins-ci.org/download/attachments/2916393/logo-title.png?version=1&amp;modificationDate=1302753947000">
            <a:extLst>
              <a:ext uri="{FF2B5EF4-FFF2-40B4-BE49-F238E27FC236}">
                <a16:creationId xmlns:a16="http://schemas.microsoft.com/office/drawing/2014/main" id="{679F8C1C-B986-494D-850D-29A6CD8CFBC8}"/>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72203"/>
          <a:stretch/>
        </p:blipFill>
        <p:spPr bwMode="auto">
          <a:xfrm>
            <a:off x="7654534" y="5857673"/>
            <a:ext cx="404929" cy="46850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5721F191-A3C1-40E9-8886-7E3FAE650EAD}"/>
              </a:ext>
            </a:extLst>
          </p:cNvPr>
          <p:cNvPicPr>
            <a:picLocks noChangeAspect="1"/>
          </p:cNvPicPr>
          <p:nvPr/>
        </p:nvPicPr>
        <p:blipFill>
          <a:blip r:embed="rId9"/>
          <a:stretch>
            <a:fillRect/>
          </a:stretch>
        </p:blipFill>
        <p:spPr>
          <a:xfrm>
            <a:off x="3273559" y="2087794"/>
            <a:ext cx="401923" cy="402234"/>
          </a:xfrm>
          <a:prstGeom prst="rect">
            <a:avLst/>
          </a:prstGeom>
        </p:spPr>
      </p:pic>
      <p:sp>
        <p:nvSpPr>
          <p:cNvPr id="58" name="Rectangle: Rounded Corners 57">
            <a:extLst>
              <a:ext uri="{FF2B5EF4-FFF2-40B4-BE49-F238E27FC236}">
                <a16:creationId xmlns:a16="http://schemas.microsoft.com/office/drawing/2014/main" id="{C648A755-717C-46E7-B3B9-ECC8F68B66E0}"/>
              </a:ext>
            </a:extLst>
          </p:cNvPr>
          <p:cNvSpPr/>
          <p:nvPr/>
        </p:nvSpPr>
        <p:spPr bwMode="auto">
          <a:xfrm>
            <a:off x="5531007" y="2793115"/>
            <a:ext cx="1817399" cy="653971"/>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r>
              <a:rPr lang="en-US" sz="1300" dirty="0">
                <a:solidFill>
                  <a:srgbClr val="505050"/>
                </a:solidFill>
                <a:latin typeface="Segoe UI"/>
                <a:cs typeface="Segoe UI" pitchFamily="34" charset="0"/>
              </a:rPr>
              <a:t>Azure Container Service (AKS) </a:t>
            </a:r>
          </a:p>
          <a:p>
            <a:pPr algn="ctr" defTabSz="931935" fontAlgn="base">
              <a:lnSpc>
                <a:spcPct val="90000"/>
              </a:lnSpc>
              <a:spcBef>
                <a:spcPct val="0"/>
              </a:spcBef>
              <a:spcAft>
                <a:spcPct val="0"/>
              </a:spcAft>
              <a:defRPr/>
            </a:pPr>
            <a:endParaRPr lang="en-US" sz="1300" dirty="0">
              <a:solidFill>
                <a:srgbClr val="505050"/>
              </a:solidFill>
              <a:latin typeface="Segoe UI"/>
              <a:cs typeface="Segoe UI" pitchFamily="34" charset="0"/>
            </a:endParaRPr>
          </a:p>
        </p:txBody>
      </p:sp>
      <p:pic>
        <p:nvPicPr>
          <p:cNvPr id="60" name="Picture 2" descr="Image result for docker icon white">
            <a:extLst>
              <a:ext uri="{FF2B5EF4-FFF2-40B4-BE49-F238E27FC236}">
                <a16:creationId xmlns:a16="http://schemas.microsoft.com/office/drawing/2014/main" id="{41551A14-47FC-4846-BF45-4363AE25A113}"/>
              </a:ext>
            </a:extLst>
          </p:cNvPr>
          <p:cNvPicPr>
            <a:picLocks noChangeAspect="1" noChangeArrowheads="1"/>
          </p:cNvPicPr>
          <p:nvPr/>
        </p:nvPicPr>
        <p:blipFill rotWithShape="1">
          <a:blip r:embed="rId10" cstate="hqprint">
            <a:extLst>
              <a:ext uri="{28A0092B-C50C-407E-A947-70E740481C1C}">
                <a14:useLocalDpi xmlns:a14="http://schemas.microsoft.com/office/drawing/2010/main" val="0"/>
              </a:ext>
            </a:extLst>
          </a:blip>
          <a:srcRect r="61029"/>
          <a:stretch/>
        </p:blipFill>
        <p:spPr bwMode="auto">
          <a:xfrm>
            <a:off x="7585405" y="4857151"/>
            <a:ext cx="529362" cy="334990"/>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8">
            <a:extLst>
              <a:ext uri="{FF2B5EF4-FFF2-40B4-BE49-F238E27FC236}">
                <a16:creationId xmlns:a16="http://schemas.microsoft.com/office/drawing/2014/main" id="{C656FF5E-A4E5-432B-962A-BF442C2FC574}"/>
              </a:ext>
            </a:extLst>
          </p:cNvPr>
          <p:cNvPicPr>
            <a:picLocks noChangeAspect="1"/>
          </p:cNvPicPr>
          <p:nvPr/>
        </p:nvPicPr>
        <p:blipFill rotWithShape="1">
          <a:blip r:embed="rId11"/>
          <a:srcRect l="22386" r="53547"/>
          <a:stretch/>
        </p:blipFill>
        <p:spPr>
          <a:xfrm>
            <a:off x="9381780" y="2152114"/>
            <a:ext cx="533284" cy="402302"/>
          </a:xfrm>
          <a:prstGeom prst="rect">
            <a:avLst/>
          </a:prstGeom>
        </p:spPr>
      </p:pic>
      <p:pic>
        <p:nvPicPr>
          <p:cNvPr id="70" name="Picture 69">
            <a:extLst>
              <a:ext uri="{FF2B5EF4-FFF2-40B4-BE49-F238E27FC236}">
                <a16:creationId xmlns:a16="http://schemas.microsoft.com/office/drawing/2014/main" id="{F26101A6-F7BB-4BAA-A995-356D7FC73AB2}"/>
              </a:ext>
            </a:extLst>
          </p:cNvPr>
          <p:cNvPicPr>
            <a:picLocks noChangeAspect="1"/>
          </p:cNvPicPr>
          <p:nvPr/>
        </p:nvPicPr>
        <p:blipFill rotWithShape="1">
          <a:blip r:embed="rId11"/>
          <a:srcRect l="46966" r="32134"/>
          <a:stretch/>
        </p:blipFill>
        <p:spPr>
          <a:xfrm>
            <a:off x="7531366" y="2166653"/>
            <a:ext cx="429639" cy="373221"/>
          </a:xfrm>
          <a:prstGeom prst="rect">
            <a:avLst/>
          </a:prstGeom>
        </p:spPr>
      </p:pic>
      <p:sp>
        <p:nvSpPr>
          <p:cNvPr id="89" name="TextBox 88">
            <a:extLst>
              <a:ext uri="{FF2B5EF4-FFF2-40B4-BE49-F238E27FC236}">
                <a16:creationId xmlns:a16="http://schemas.microsoft.com/office/drawing/2014/main" id="{BADC81AD-E3FF-4934-8C0B-DEC51063F355}"/>
              </a:ext>
            </a:extLst>
          </p:cNvPr>
          <p:cNvSpPr txBox="1"/>
          <p:nvPr/>
        </p:nvSpPr>
        <p:spPr>
          <a:xfrm>
            <a:off x="1696693" y="1935518"/>
            <a:ext cx="1582509" cy="655524"/>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300" dirty="0">
                <a:gradFill>
                  <a:gsLst>
                    <a:gs pos="2917">
                      <a:srgbClr val="505050"/>
                    </a:gs>
                    <a:gs pos="30000">
                      <a:srgbClr val="505050"/>
                    </a:gs>
                  </a:gsLst>
                  <a:lin ang="5400000" scaled="0"/>
                </a:gradFill>
                <a:latin typeface="Segoe UI"/>
              </a:rPr>
              <a:t>PaaS Services &amp; </a:t>
            </a:r>
            <a:r>
              <a:rPr lang="en-US" sz="1300" dirty="0" err="1">
                <a:gradFill>
                  <a:gsLst>
                    <a:gs pos="2917">
                      <a:srgbClr val="505050"/>
                    </a:gs>
                    <a:gs pos="30000">
                      <a:srgbClr val="505050"/>
                    </a:gs>
                  </a:gsLst>
                  <a:lin ang="5400000" scaled="0"/>
                </a:gradFill>
                <a:latin typeface="Segoe UI"/>
              </a:rPr>
              <a:t>Serverless</a:t>
            </a:r>
            <a:endParaRPr lang="en-US" sz="1300" dirty="0">
              <a:gradFill>
                <a:gsLst>
                  <a:gs pos="2917">
                    <a:srgbClr val="505050"/>
                  </a:gs>
                  <a:gs pos="30000">
                    <a:srgbClr val="505050"/>
                  </a:gs>
                </a:gsLst>
                <a:lin ang="5400000" scaled="0"/>
              </a:gradFill>
              <a:latin typeface="Segoe UI"/>
            </a:endParaRPr>
          </a:p>
        </p:txBody>
      </p:sp>
      <p:sp>
        <p:nvSpPr>
          <p:cNvPr id="90" name="TextBox 89">
            <a:extLst>
              <a:ext uri="{FF2B5EF4-FFF2-40B4-BE49-F238E27FC236}">
                <a16:creationId xmlns:a16="http://schemas.microsoft.com/office/drawing/2014/main" id="{31497973-E17C-4925-A5D1-71252A54C88B}"/>
              </a:ext>
            </a:extLst>
          </p:cNvPr>
          <p:cNvSpPr txBox="1"/>
          <p:nvPr/>
        </p:nvSpPr>
        <p:spPr>
          <a:xfrm>
            <a:off x="1701636" y="2702352"/>
            <a:ext cx="1582509" cy="846266"/>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300" dirty="0">
                <a:gradFill>
                  <a:gsLst>
                    <a:gs pos="2917">
                      <a:srgbClr val="505050"/>
                    </a:gs>
                    <a:gs pos="30000">
                      <a:srgbClr val="505050"/>
                    </a:gs>
                  </a:gsLst>
                  <a:lin ang="5400000" scaled="0"/>
                </a:gradFill>
                <a:latin typeface="Segoe UI"/>
              </a:rPr>
              <a:t>managed container orchestrators</a:t>
            </a:r>
          </a:p>
        </p:txBody>
      </p:sp>
      <p:sp>
        <p:nvSpPr>
          <p:cNvPr id="91" name="TextBox 90">
            <a:extLst>
              <a:ext uri="{FF2B5EF4-FFF2-40B4-BE49-F238E27FC236}">
                <a16:creationId xmlns:a16="http://schemas.microsoft.com/office/drawing/2014/main" id="{7A2DB5D5-FCD9-494A-A89D-1C27A77DABBE}"/>
              </a:ext>
            </a:extLst>
          </p:cNvPr>
          <p:cNvSpPr txBox="1"/>
          <p:nvPr/>
        </p:nvSpPr>
        <p:spPr>
          <a:xfrm>
            <a:off x="1706137" y="3507141"/>
            <a:ext cx="1582509" cy="655524"/>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300" b="1" dirty="0">
                <a:gradFill>
                  <a:gsLst>
                    <a:gs pos="2917">
                      <a:srgbClr val="505050"/>
                    </a:gs>
                    <a:gs pos="30000">
                      <a:srgbClr val="505050"/>
                    </a:gs>
                  </a:gsLst>
                  <a:lin ang="5400000" scaled="0"/>
                </a:gradFill>
                <a:latin typeface="Segoe UI"/>
              </a:rPr>
              <a:t> </a:t>
            </a:r>
            <a:r>
              <a:rPr lang="en-US" sz="1300" dirty="0">
                <a:gradFill>
                  <a:gsLst>
                    <a:gs pos="2917">
                      <a:srgbClr val="505050"/>
                    </a:gs>
                    <a:gs pos="30000">
                      <a:srgbClr val="505050"/>
                    </a:gs>
                  </a:gsLst>
                  <a:lin ang="5400000" scaled="0"/>
                </a:gradFill>
                <a:latin typeface="Segoe UI"/>
              </a:rPr>
              <a:t>DIY with raw compute</a:t>
            </a:r>
          </a:p>
        </p:txBody>
      </p:sp>
      <p:sp>
        <p:nvSpPr>
          <p:cNvPr id="92" name="TextBox 91">
            <a:extLst>
              <a:ext uri="{FF2B5EF4-FFF2-40B4-BE49-F238E27FC236}">
                <a16:creationId xmlns:a16="http://schemas.microsoft.com/office/drawing/2014/main" id="{40B371AA-745F-420A-AD02-5C4DE7613E45}"/>
              </a:ext>
            </a:extLst>
          </p:cNvPr>
          <p:cNvSpPr txBox="1"/>
          <p:nvPr/>
        </p:nvSpPr>
        <p:spPr>
          <a:xfrm>
            <a:off x="3149938" y="1310752"/>
            <a:ext cx="4182207" cy="662652"/>
          </a:xfrm>
          <a:prstGeom prst="rect">
            <a:avLst/>
          </a:prstGeom>
          <a:solidFill>
            <a:schemeClr val="tx1"/>
          </a:solidFill>
          <a:ln>
            <a:noFill/>
          </a:ln>
        </p:spPr>
        <p:txBody>
          <a:bodyPr wrap="square" lIns="182854" tIns="146284" rIns="182854" bIns="146284" rtlCol="0">
            <a:spAutoFit/>
          </a:bodyPr>
          <a:lstStyle/>
          <a:p>
            <a:pPr algn="ctr" defTabSz="914225">
              <a:lnSpc>
                <a:spcPct val="90000"/>
              </a:lnSpc>
              <a:spcAft>
                <a:spcPts val="600"/>
              </a:spcAft>
              <a:defRPr/>
            </a:pPr>
            <a:r>
              <a:rPr lang="en-US" sz="1300" dirty="0">
                <a:solidFill>
                  <a:srgbClr val="EAEAEA"/>
                </a:solidFill>
                <a:latin typeface="Segoe UI"/>
              </a:rPr>
              <a:t>Leverage the Azure platform designed for your application needs</a:t>
            </a:r>
          </a:p>
        </p:txBody>
      </p:sp>
      <p:sp>
        <p:nvSpPr>
          <p:cNvPr id="93" name="TextBox 92">
            <a:extLst>
              <a:ext uri="{FF2B5EF4-FFF2-40B4-BE49-F238E27FC236}">
                <a16:creationId xmlns:a16="http://schemas.microsoft.com/office/drawing/2014/main" id="{53D7C9C2-1AB6-4C69-8E79-B86A45291E46}"/>
              </a:ext>
            </a:extLst>
          </p:cNvPr>
          <p:cNvSpPr txBox="1"/>
          <p:nvPr/>
        </p:nvSpPr>
        <p:spPr>
          <a:xfrm>
            <a:off x="7348407" y="1308864"/>
            <a:ext cx="3795746" cy="662652"/>
          </a:xfrm>
          <a:prstGeom prst="rect">
            <a:avLst/>
          </a:prstGeom>
          <a:solidFill>
            <a:schemeClr val="tx1"/>
          </a:solidFill>
          <a:ln>
            <a:noFill/>
          </a:ln>
        </p:spPr>
        <p:txBody>
          <a:bodyPr wrap="square" lIns="182854" tIns="146284" rIns="182854" bIns="146284" rtlCol="0">
            <a:spAutoFit/>
          </a:bodyPr>
          <a:lstStyle/>
          <a:p>
            <a:pPr algn="ctr" defTabSz="914225">
              <a:lnSpc>
                <a:spcPct val="90000"/>
              </a:lnSpc>
              <a:spcAft>
                <a:spcPts val="600"/>
              </a:spcAft>
              <a:defRPr/>
            </a:pPr>
            <a:r>
              <a:rPr lang="en-US" sz="1300" dirty="0">
                <a:solidFill>
                  <a:srgbClr val="EAEAEA"/>
                </a:solidFill>
                <a:latin typeface="Segoe UI"/>
              </a:rPr>
              <a:t>Keep using the platform of your choice, running great on Azure</a:t>
            </a:r>
          </a:p>
        </p:txBody>
      </p:sp>
      <p:sp>
        <p:nvSpPr>
          <p:cNvPr id="94" name="Rectangle 93">
            <a:extLst>
              <a:ext uri="{FF2B5EF4-FFF2-40B4-BE49-F238E27FC236}">
                <a16:creationId xmlns:a16="http://schemas.microsoft.com/office/drawing/2014/main" id="{64C3F71F-FD30-4E9A-9279-8534A5772A59}"/>
              </a:ext>
            </a:extLst>
          </p:cNvPr>
          <p:cNvSpPr/>
          <p:nvPr/>
        </p:nvSpPr>
        <p:spPr bwMode="auto">
          <a:xfrm>
            <a:off x="3158938" y="3628840"/>
            <a:ext cx="7977953" cy="6815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Rectangle: Rounded Corners 96">
            <a:extLst>
              <a:ext uri="{FF2B5EF4-FFF2-40B4-BE49-F238E27FC236}">
                <a16:creationId xmlns:a16="http://schemas.microsoft.com/office/drawing/2014/main" id="{07C27FC3-8178-41DD-863B-3A094455CB51}"/>
              </a:ext>
            </a:extLst>
          </p:cNvPr>
          <p:cNvSpPr/>
          <p:nvPr/>
        </p:nvSpPr>
        <p:spPr bwMode="auto">
          <a:xfrm>
            <a:off x="3482760" y="3642608"/>
            <a:ext cx="1816914" cy="653971"/>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91427" bIns="146243" numCol="1" spcCol="0" rtlCol="0" fromWordArt="0" anchor="ctr" anchorCtr="0" forceAA="0" compatLnSpc="1">
            <a:prstTxWarp prst="textNoShape">
              <a:avLst/>
            </a:prstTxWarp>
            <a:noAutofit/>
          </a:bodyPr>
          <a:lstStyle/>
          <a:p>
            <a:pPr algn="r" defTabSz="931935" fontAlgn="base">
              <a:lnSpc>
                <a:spcPct val="90000"/>
              </a:lnSpc>
              <a:spcBef>
                <a:spcPct val="0"/>
              </a:spcBef>
              <a:spcAft>
                <a:spcPct val="0"/>
              </a:spcAft>
              <a:defRPr/>
            </a:pPr>
            <a:r>
              <a:rPr lang="en-US" sz="1300" b="1" dirty="0">
                <a:gradFill>
                  <a:gsLst>
                    <a:gs pos="0">
                      <a:srgbClr val="FFFFFF"/>
                    </a:gs>
                    <a:gs pos="100000">
                      <a:srgbClr val="FFFFFF"/>
                    </a:gs>
                  </a:gsLst>
                  <a:lin ang="5400000" scaled="0"/>
                </a:gradFill>
                <a:latin typeface="Segoe UI Semilight"/>
                <a:ea typeface="Segoe UI" pitchFamily="34" charset="0"/>
                <a:cs typeface="Segoe UI" pitchFamily="34" charset="0"/>
              </a:rPr>
              <a:t>Windows VMs</a:t>
            </a:r>
          </a:p>
        </p:txBody>
      </p:sp>
      <p:sp>
        <p:nvSpPr>
          <p:cNvPr id="98" name="Rectangle: Rounded Corners 97">
            <a:extLst>
              <a:ext uri="{FF2B5EF4-FFF2-40B4-BE49-F238E27FC236}">
                <a16:creationId xmlns:a16="http://schemas.microsoft.com/office/drawing/2014/main" id="{7854060F-614B-4539-8319-0E247C72A735}"/>
              </a:ext>
            </a:extLst>
          </p:cNvPr>
          <p:cNvSpPr/>
          <p:nvPr/>
        </p:nvSpPr>
        <p:spPr bwMode="auto">
          <a:xfrm>
            <a:off x="8765307" y="3642608"/>
            <a:ext cx="1816914" cy="653971"/>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91427" bIns="146243" numCol="1" spcCol="0" rtlCol="0" fromWordArt="0" anchor="ctr" anchorCtr="0" forceAA="0" compatLnSpc="1">
            <a:prstTxWarp prst="textNoShape">
              <a:avLst/>
            </a:prstTxWarp>
            <a:noAutofit/>
          </a:bodyPr>
          <a:lstStyle/>
          <a:p>
            <a:pPr algn="r" defTabSz="931935" fontAlgn="base">
              <a:lnSpc>
                <a:spcPct val="90000"/>
              </a:lnSpc>
              <a:spcBef>
                <a:spcPct val="0"/>
              </a:spcBef>
              <a:spcAft>
                <a:spcPct val="0"/>
              </a:spcAft>
              <a:defRPr/>
            </a:pPr>
            <a:r>
              <a:rPr lang="en-US" sz="1300" b="1" dirty="0">
                <a:gradFill>
                  <a:gsLst>
                    <a:gs pos="0">
                      <a:srgbClr val="FFFFFF"/>
                    </a:gs>
                    <a:gs pos="100000">
                      <a:srgbClr val="FFFFFF"/>
                    </a:gs>
                  </a:gsLst>
                  <a:lin ang="5400000" scaled="0"/>
                </a:gradFill>
                <a:latin typeface="Segoe UI Semilight"/>
                <a:ea typeface="Segoe UI" pitchFamily="34" charset="0"/>
                <a:cs typeface="Segoe UI" pitchFamily="34" charset="0"/>
              </a:rPr>
              <a:t>Linux VMs</a:t>
            </a:r>
          </a:p>
        </p:txBody>
      </p:sp>
      <p:sp>
        <p:nvSpPr>
          <p:cNvPr id="99" name="Freeform 27">
            <a:extLst>
              <a:ext uri="{FF2B5EF4-FFF2-40B4-BE49-F238E27FC236}">
                <a16:creationId xmlns:a16="http://schemas.microsoft.com/office/drawing/2014/main" id="{39812733-A649-450A-8B44-BD4C7AED73A6}"/>
              </a:ext>
            </a:extLst>
          </p:cNvPr>
          <p:cNvSpPr>
            <a:spLocks noChangeAspect="1" noEditPoints="1"/>
          </p:cNvSpPr>
          <p:nvPr/>
        </p:nvSpPr>
        <p:spPr bwMode="black">
          <a:xfrm>
            <a:off x="3830625" y="3870696"/>
            <a:ext cx="198601" cy="19779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2">
              <a:lumMod val="90000"/>
            </a:schemeClr>
          </a:solidFill>
          <a:ln>
            <a:noFill/>
          </a:ln>
          <a:extLst/>
        </p:spPr>
        <p:txBody>
          <a:bodyPr vert="horz" wrap="square" lIns="93247" tIns="46623" rIns="93247" bIns="46623" numCol="1" anchor="t" anchorCtr="0" compatLnSpc="1">
            <a:prstTxWarp prst="textNoShape">
              <a:avLst/>
            </a:prstTxWarp>
          </a:bodyPr>
          <a:lstStyle/>
          <a:p>
            <a:pPr defTabSz="932563">
              <a:lnSpc>
                <a:spcPct val="90000"/>
              </a:lnSpc>
              <a:defRPr/>
            </a:pPr>
            <a:endParaRPr lang="en-US" sz="1836">
              <a:solidFill>
                <a:srgbClr val="394D54"/>
              </a:solidFill>
              <a:latin typeface="Segoe UI"/>
            </a:endParaRPr>
          </a:p>
        </p:txBody>
      </p:sp>
      <p:pic>
        <p:nvPicPr>
          <p:cNvPr id="100" name="Picture 99">
            <a:extLst>
              <a:ext uri="{FF2B5EF4-FFF2-40B4-BE49-F238E27FC236}">
                <a16:creationId xmlns:a16="http://schemas.microsoft.com/office/drawing/2014/main" id="{A3B57551-5ED6-4885-899A-33A11549A811}"/>
              </a:ext>
            </a:extLst>
          </p:cNvPr>
          <p:cNvPicPr>
            <a:picLocks noChangeAspect="1"/>
          </p:cNvPicPr>
          <p:nvPr/>
        </p:nvPicPr>
        <p:blipFill>
          <a:blip r:embed="rId12"/>
          <a:stretch>
            <a:fillRect/>
          </a:stretch>
        </p:blipFill>
        <p:spPr>
          <a:xfrm>
            <a:off x="9268563" y="3780173"/>
            <a:ext cx="344113" cy="378841"/>
          </a:xfrm>
          <a:prstGeom prst="rect">
            <a:avLst/>
          </a:prstGeom>
        </p:spPr>
      </p:pic>
      <p:cxnSp>
        <p:nvCxnSpPr>
          <p:cNvPr id="102" name="Straight Connector 101">
            <a:extLst>
              <a:ext uri="{FF2B5EF4-FFF2-40B4-BE49-F238E27FC236}">
                <a16:creationId xmlns:a16="http://schemas.microsoft.com/office/drawing/2014/main" id="{0CA5F6A5-A860-4522-A3BD-38E3F2CBF0FB}"/>
              </a:ext>
            </a:extLst>
          </p:cNvPr>
          <p:cNvCxnSpPr/>
          <p:nvPr/>
        </p:nvCxnSpPr>
        <p:spPr>
          <a:xfrm>
            <a:off x="7332145" y="1308865"/>
            <a:ext cx="0" cy="2305449"/>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C9DF0C96-38F1-4246-8500-BA94DC06B9D2}"/>
              </a:ext>
            </a:extLst>
          </p:cNvPr>
          <p:cNvSpPr txBox="1"/>
          <p:nvPr/>
        </p:nvSpPr>
        <p:spPr>
          <a:xfrm>
            <a:off x="4634497" y="4781187"/>
            <a:ext cx="1906991" cy="662652"/>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300" dirty="0">
                <a:solidFill>
                  <a:srgbClr val="EAEAEA"/>
                </a:solidFill>
                <a:latin typeface="Segoe UI"/>
              </a:rPr>
              <a:t>Azure Container Registry</a:t>
            </a:r>
          </a:p>
        </p:txBody>
      </p:sp>
      <p:sp>
        <p:nvSpPr>
          <p:cNvPr id="104" name="TextBox 103">
            <a:extLst>
              <a:ext uri="{FF2B5EF4-FFF2-40B4-BE49-F238E27FC236}">
                <a16:creationId xmlns:a16="http://schemas.microsoft.com/office/drawing/2014/main" id="{CC6F9559-A4D1-4673-B92B-DECC1A845D6F}"/>
              </a:ext>
            </a:extLst>
          </p:cNvPr>
          <p:cNvSpPr txBox="1"/>
          <p:nvPr/>
        </p:nvSpPr>
        <p:spPr>
          <a:xfrm>
            <a:off x="8096824" y="4732577"/>
            <a:ext cx="1854793" cy="662652"/>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300" dirty="0">
                <a:solidFill>
                  <a:srgbClr val="EAEAEA"/>
                </a:solidFill>
                <a:latin typeface="Segoe UI"/>
              </a:rPr>
              <a:t>Docker Hub, private registry</a:t>
            </a:r>
          </a:p>
        </p:txBody>
      </p:sp>
      <p:sp>
        <p:nvSpPr>
          <p:cNvPr id="105" name="TextBox 104">
            <a:extLst>
              <a:ext uri="{FF2B5EF4-FFF2-40B4-BE49-F238E27FC236}">
                <a16:creationId xmlns:a16="http://schemas.microsoft.com/office/drawing/2014/main" id="{65F2CE21-2343-44D4-AAAE-EB2B160585D3}"/>
              </a:ext>
            </a:extLst>
          </p:cNvPr>
          <p:cNvSpPr txBox="1"/>
          <p:nvPr/>
        </p:nvSpPr>
        <p:spPr>
          <a:xfrm>
            <a:off x="4434969" y="5813253"/>
            <a:ext cx="1906991" cy="475447"/>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300" dirty="0">
                <a:solidFill>
                  <a:srgbClr val="EAEAEA"/>
                </a:solidFill>
                <a:latin typeface="Segoe UI"/>
              </a:rPr>
              <a:t>Visual Studio tools</a:t>
            </a:r>
          </a:p>
        </p:txBody>
      </p:sp>
      <p:sp>
        <p:nvSpPr>
          <p:cNvPr id="106" name="TextBox 105">
            <a:extLst>
              <a:ext uri="{FF2B5EF4-FFF2-40B4-BE49-F238E27FC236}">
                <a16:creationId xmlns:a16="http://schemas.microsoft.com/office/drawing/2014/main" id="{17C39303-6117-4DDF-9ABC-8B52FF24EC74}"/>
              </a:ext>
            </a:extLst>
          </p:cNvPr>
          <p:cNvSpPr txBox="1"/>
          <p:nvPr/>
        </p:nvSpPr>
        <p:spPr>
          <a:xfrm>
            <a:off x="6499996" y="5827496"/>
            <a:ext cx="1906991" cy="475447"/>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300" dirty="0" err="1">
                <a:solidFill>
                  <a:srgbClr val="EAEAEA"/>
                </a:solidFill>
                <a:latin typeface="Segoe UI"/>
              </a:rPr>
              <a:t>InteliJ</a:t>
            </a:r>
            <a:endParaRPr lang="en-US" sz="1300" dirty="0">
              <a:solidFill>
                <a:srgbClr val="EAEAEA"/>
              </a:solidFill>
              <a:latin typeface="Segoe UI"/>
            </a:endParaRPr>
          </a:p>
        </p:txBody>
      </p:sp>
      <p:sp>
        <p:nvSpPr>
          <p:cNvPr id="107" name="TextBox 106">
            <a:extLst>
              <a:ext uri="{FF2B5EF4-FFF2-40B4-BE49-F238E27FC236}">
                <a16:creationId xmlns:a16="http://schemas.microsoft.com/office/drawing/2014/main" id="{4A4CC0D8-6D40-4B86-8170-67972013980B}"/>
              </a:ext>
            </a:extLst>
          </p:cNvPr>
          <p:cNvSpPr txBox="1"/>
          <p:nvPr/>
        </p:nvSpPr>
        <p:spPr>
          <a:xfrm>
            <a:off x="7886912" y="5842408"/>
            <a:ext cx="1906991" cy="475447"/>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300" dirty="0">
                <a:solidFill>
                  <a:srgbClr val="EAEAEA"/>
                </a:solidFill>
                <a:latin typeface="Segoe UI"/>
              </a:rPr>
              <a:t>Jenkins</a:t>
            </a:r>
          </a:p>
        </p:txBody>
      </p:sp>
      <p:sp>
        <p:nvSpPr>
          <p:cNvPr id="108" name="TextBox 107">
            <a:extLst>
              <a:ext uri="{FF2B5EF4-FFF2-40B4-BE49-F238E27FC236}">
                <a16:creationId xmlns:a16="http://schemas.microsoft.com/office/drawing/2014/main" id="{0FBFC282-D30B-435D-9ABA-D42BD3D4576B}"/>
              </a:ext>
            </a:extLst>
          </p:cNvPr>
          <p:cNvSpPr txBox="1"/>
          <p:nvPr/>
        </p:nvSpPr>
        <p:spPr>
          <a:xfrm>
            <a:off x="7863463" y="2053224"/>
            <a:ext cx="1906991" cy="606234"/>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100" dirty="0" err="1">
                <a:solidFill>
                  <a:srgbClr val="505050"/>
                </a:solidFill>
                <a:latin typeface="Segoe UI"/>
              </a:rPr>
              <a:t>Redhat</a:t>
            </a:r>
            <a:r>
              <a:rPr lang="en-US" sz="1100" dirty="0">
                <a:solidFill>
                  <a:srgbClr val="505050"/>
                </a:solidFill>
                <a:latin typeface="Segoe UI"/>
              </a:rPr>
              <a:t> </a:t>
            </a:r>
            <a:r>
              <a:rPr lang="en-US" sz="1100" dirty="0" err="1">
                <a:solidFill>
                  <a:srgbClr val="505050"/>
                </a:solidFill>
                <a:latin typeface="Segoe UI"/>
              </a:rPr>
              <a:t>Openshift</a:t>
            </a:r>
            <a:r>
              <a:rPr lang="en-US" sz="1100" dirty="0">
                <a:solidFill>
                  <a:srgbClr val="505050"/>
                </a:solidFill>
                <a:latin typeface="Segoe UI"/>
              </a:rPr>
              <a:t> Container Platform</a:t>
            </a:r>
          </a:p>
        </p:txBody>
      </p:sp>
      <p:sp>
        <p:nvSpPr>
          <p:cNvPr id="109" name="TextBox 108">
            <a:extLst>
              <a:ext uri="{FF2B5EF4-FFF2-40B4-BE49-F238E27FC236}">
                <a16:creationId xmlns:a16="http://schemas.microsoft.com/office/drawing/2014/main" id="{E82E6FCA-55D9-4CF3-983E-7180F9AA2CFF}"/>
              </a:ext>
            </a:extLst>
          </p:cNvPr>
          <p:cNvSpPr txBox="1"/>
          <p:nvPr/>
        </p:nvSpPr>
        <p:spPr>
          <a:xfrm>
            <a:off x="9827316" y="2053224"/>
            <a:ext cx="1544177" cy="606234"/>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100" dirty="0">
                <a:solidFill>
                  <a:srgbClr val="505050"/>
                </a:solidFill>
                <a:latin typeface="Segoe UI"/>
              </a:rPr>
              <a:t>Pivotal Cloud Foundry</a:t>
            </a:r>
          </a:p>
        </p:txBody>
      </p:sp>
      <p:pic>
        <p:nvPicPr>
          <p:cNvPr id="80" name="Picture 10" descr="https://www.packet.net/media/images/m7S2-kubernetes.png">
            <a:extLst>
              <a:ext uri="{FF2B5EF4-FFF2-40B4-BE49-F238E27FC236}">
                <a16:creationId xmlns:a16="http://schemas.microsoft.com/office/drawing/2014/main" id="{4D3022C6-4F7C-41DE-99A7-EDAB34BF3BB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b="31325"/>
          <a:stretch/>
        </p:blipFill>
        <p:spPr bwMode="auto">
          <a:xfrm>
            <a:off x="8706540" y="2798493"/>
            <a:ext cx="815608" cy="495115"/>
          </a:xfrm>
          <a:prstGeom prst="rect">
            <a:avLst/>
          </a:prstGeom>
          <a:noFill/>
          <a:extLst>
            <a:ext uri="{909E8E84-426E-40DD-AFC4-6F175D3DCCD1}">
              <a14:hiddenFill xmlns:a14="http://schemas.microsoft.com/office/drawing/2010/main">
                <a:solidFill>
                  <a:srgbClr val="FFFFFF"/>
                </a:solidFill>
              </a14:hiddenFill>
            </a:ext>
          </a:extLst>
        </p:spPr>
      </p:pic>
      <p:sp>
        <p:nvSpPr>
          <p:cNvPr id="110" name="TextBox 109">
            <a:extLst>
              <a:ext uri="{FF2B5EF4-FFF2-40B4-BE49-F238E27FC236}">
                <a16:creationId xmlns:a16="http://schemas.microsoft.com/office/drawing/2014/main" id="{5F46F9F1-A63E-401D-BCBD-8BE241F9AEEE}"/>
              </a:ext>
            </a:extLst>
          </p:cNvPr>
          <p:cNvSpPr txBox="1"/>
          <p:nvPr/>
        </p:nvSpPr>
        <p:spPr>
          <a:xfrm>
            <a:off x="8603593" y="3153296"/>
            <a:ext cx="1155519" cy="447752"/>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050" dirty="0">
                <a:solidFill>
                  <a:srgbClr val="505050"/>
                </a:solidFill>
                <a:latin typeface="Segoe UI"/>
              </a:rPr>
              <a:t>Kubernetes</a:t>
            </a:r>
          </a:p>
        </p:txBody>
      </p:sp>
      <p:pic>
        <p:nvPicPr>
          <p:cNvPr id="111" name="Picture 110">
            <a:extLst>
              <a:ext uri="{FF2B5EF4-FFF2-40B4-BE49-F238E27FC236}">
                <a16:creationId xmlns:a16="http://schemas.microsoft.com/office/drawing/2014/main" id="{0D1B6812-3767-4C40-B248-557C231426C5}"/>
              </a:ext>
            </a:extLst>
          </p:cNvPr>
          <p:cNvPicPr>
            <a:picLocks noChangeAspect="1"/>
          </p:cNvPicPr>
          <p:nvPr/>
        </p:nvPicPr>
        <p:blipFill>
          <a:blip r:embed="rId14"/>
          <a:stretch>
            <a:fillRect/>
          </a:stretch>
        </p:blipFill>
        <p:spPr>
          <a:xfrm>
            <a:off x="5325686" y="2958927"/>
            <a:ext cx="423149" cy="322347"/>
          </a:xfrm>
          <a:prstGeom prst="rect">
            <a:avLst/>
          </a:prstGeom>
        </p:spPr>
      </p:pic>
      <p:pic>
        <p:nvPicPr>
          <p:cNvPr id="64" name="Picture 63">
            <a:extLst>
              <a:ext uri="{FF2B5EF4-FFF2-40B4-BE49-F238E27FC236}">
                <a16:creationId xmlns:a16="http://schemas.microsoft.com/office/drawing/2014/main" id="{0309CB9E-13BE-484A-87A7-F9135036A721}"/>
              </a:ext>
            </a:extLst>
          </p:cNvPr>
          <p:cNvPicPr>
            <a:picLocks noChangeAspect="1"/>
          </p:cNvPicPr>
          <p:nvPr/>
        </p:nvPicPr>
        <p:blipFill>
          <a:blip r:embed="rId15"/>
          <a:stretch>
            <a:fillRect/>
          </a:stretch>
        </p:blipFill>
        <p:spPr>
          <a:xfrm>
            <a:off x="5498489" y="2043232"/>
            <a:ext cx="401613" cy="373883"/>
          </a:xfrm>
          <a:prstGeom prst="rect">
            <a:avLst/>
          </a:prstGeom>
        </p:spPr>
      </p:pic>
      <p:sp>
        <p:nvSpPr>
          <p:cNvPr id="66" name="TextBox 65">
            <a:extLst>
              <a:ext uri="{FF2B5EF4-FFF2-40B4-BE49-F238E27FC236}">
                <a16:creationId xmlns:a16="http://schemas.microsoft.com/office/drawing/2014/main" id="{E7FE582B-75B8-4B33-9908-DB0540FFD0F4}"/>
              </a:ext>
            </a:extLst>
          </p:cNvPr>
          <p:cNvSpPr txBox="1"/>
          <p:nvPr/>
        </p:nvSpPr>
        <p:spPr>
          <a:xfrm>
            <a:off x="5965293" y="2080760"/>
            <a:ext cx="1169830" cy="292388"/>
          </a:xfrm>
          <a:prstGeom prst="rect">
            <a:avLst/>
          </a:prstGeom>
          <a:noFill/>
        </p:spPr>
        <p:txBody>
          <a:bodyPr wrap="square" rtlCol="0">
            <a:spAutoFit/>
          </a:bodyPr>
          <a:lstStyle/>
          <a:p>
            <a:pPr algn="ctr" defTabSz="931233">
              <a:defRPr/>
            </a:pPr>
            <a:r>
              <a:rPr lang="en-US" sz="1300" dirty="0">
                <a:solidFill>
                  <a:prstClr val="black"/>
                </a:solidFill>
              </a:rPr>
              <a:t>Functions</a:t>
            </a:r>
          </a:p>
        </p:txBody>
      </p:sp>
      <p:grpSp>
        <p:nvGrpSpPr>
          <p:cNvPr id="3" name="Group 2"/>
          <p:cNvGrpSpPr/>
          <p:nvPr/>
        </p:nvGrpSpPr>
        <p:grpSpPr>
          <a:xfrm>
            <a:off x="7624930" y="2920491"/>
            <a:ext cx="1155519" cy="789159"/>
            <a:chOff x="7624930" y="2920491"/>
            <a:chExt cx="1155519" cy="789159"/>
          </a:xfrm>
        </p:grpSpPr>
        <p:pic>
          <p:nvPicPr>
            <p:cNvPr id="48" name="Picture 12" descr="Image result for docker  logo">
              <a:extLst>
                <a:ext uri="{FF2B5EF4-FFF2-40B4-BE49-F238E27FC236}">
                  <a16:creationId xmlns:a16="http://schemas.microsoft.com/office/drawing/2014/main" id="{A7C0CA8E-82DD-4404-BFD5-C85D4E0701E5}"/>
                </a:ext>
              </a:extLst>
            </p:cNvPr>
            <p:cNvPicPr>
              <a:picLocks noChangeAspect="1" noChangeArrowheads="1"/>
            </p:cNvPicPr>
            <p:nvPr/>
          </p:nvPicPr>
          <p:blipFill>
            <a:blip r:embed="rId16" cstate="hqprint">
              <a:extLst>
                <a:ext uri="{28A0092B-C50C-407E-A947-70E740481C1C}">
                  <a14:useLocalDpi xmlns:a14="http://schemas.microsoft.com/office/drawing/2010/main" val="0"/>
                </a:ext>
              </a:extLst>
            </a:blip>
            <a:srcRect/>
            <a:stretch>
              <a:fillRect/>
            </a:stretch>
          </p:blipFill>
          <p:spPr bwMode="auto">
            <a:xfrm>
              <a:off x="7738011" y="2920491"/>
              <a:ext cx="598828" cy="405639"/>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5F46F9F1-A63E-401D-BCBD-8BE241F9AEEE}"/>
                </a:ext>
              </a:extLst>
            </p:cNvPr>
            <p:cNvSpPr txBox="1"/>
            <p:nvPr/>
          </p:nvSpPr>
          <p:spPr>
            <a:xfrm>
              <a:off x="7624930" y="3123376"/>
              <a:ext cx="1155519" cy="586274"/>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050" dirty="0">
                  <a:solidFill>
                    <a:srgbClr val="505050"/>
                  </a:solidFill>
                  <a:latin typeface="Segoe UI"/>
                </a:rPr>
                <a:t>Docker Swarm</a:t>
              </a:r>
            </a:p>
          </p:txBody>
        </p:sp>
      </p:grpSp>
      <p:pic>
        <p:nvPicPr>
          <p:cNvPr id="4" name="Picture 3"/>
          <p:cNvPicPr>
            <a:picLocks noChangeAspect="1"/>
          </p:cNvPicPr>
          <p:nvPr/>
        </p:nvPicPr>
        <p:blipFill>
          <a:blip r:embed="rId17"/>
          <a:stretch>
            <a:fillRect/>
          </a:stretch>
        </p:blipFill>
        <p:spPr>
          <a:xfrm>
            <a:off x="5591175" y="3314700"/>
            <a:ext cx="1009650" cy="228600"/>
          </a:xfrm>
          <a:prstGeom prst="rect">
            <a:avLst/>
          </a:prstGeom>
        </p:spPr>
      </p:pic>
      <p:pic>
        <p:nvPicPr>
          <p:cNvPr id="5" name="Picture 4"/>
          <p:cNvPicPr>
            <a:picLocks noChangeAspect="1"/>
          </p:cNvPicPr>
          <p:nvPr/>
        </p:nvPicPr>
        <p:blipFill>
          <a:blip r:embed="rId17"/>
          <a:stretch>
            <a:fillRect/>
          </a:stretch>
        </p:blipFill>
        <p:spPr>
          <a:xfrm>
            <a:off x="9722905" y="3237926"/>
            <a:ext cx="1009650" cy="228600"/>
          </a:xfrm>
          <a:prstGeom prst="rect">
            <a:avLst/>
          </a:prstGeom>
        </p:spPr>
      </p:pic>
      <p:pic>
        <p:nvPicPr>
          <p:cNvPr id="7" name="Picture 6"/>
          <p:cNvPicPr>
            <a:picLocks noChangeAspect="1"/>
          </p:cNvPicPr>
          <p:nvPr/>
        </p:nvPicPr>
        <p:blipFill>
          <a:blip r:embed="rId18"/>
          <a:stretch>
            <a:fillRect/>
          </a:stretch>
        </p:blipFill>
        <p:spPr>
          <a:xfrm>
            <a:off x="9891849" y="2871433"/>
            <a:ext cx="752475" cy="542925"/>
          </a:xfrm>
          <a:prstGeom prst="rect">
            <a:avLst/>
          </a:prstGeom>
        </p:spPr>
      </p:pic>
    </p:spTree>
    <p:extLst>
      <p:ext uri="{BB962C8B-B14F-4D97-AF65-F5344CB8AC3E}">
        <p14:creationId xmlns:p14="http://schemas.microsoft.com/office/powerpoint/2010/main" val="346948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a:extLst>
              <a:ext uri="{FF2B5EF4-FFF2-40B4-BE49-F238E27FC236}">
                <a16:creationId xmlns:a16="http://schemas.microsoft.com/office/drawing/2014/main" id="{D1702253-1799-411E-9BE3-5AB335F889CB}"/>
              </a:ext>
            </a:extLst>
          </p:cNvPr>
          <p:cNvGrpSpPr/>
          <p:nvPr/>
        </p:nvGrpSpPr>
        <p:grpSpPr>
          <a:xfrm>
            <a:off x="349998" y="1785554"/>
            <a:ext cx="11517078" cy="6388783"/>
            <a:chOff x="1224861" y="2506776"/>
            <a:chExt cx="4535742" cy="3636848"/>
          </a:xfrm>
        </p:grpSpPr>
        <p:pic>
          <p:nvPicPr>
            <p:cNvPr id="4" name="Graphic 3">
              <a:extLst>
                <a:ext uri="{FF2B5EF4-FFF2-40B4-BE49-F238E27FC236}">
                  <a16:creationId xmlns:a16="http://schemas.microsoft.com/office/drawing/2014/main" id="{DBF8E35A-8865-4222-904A-9EC425F825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4861" y="2506776"/>
              <a:ext cx="4535742" cy="3636848"/>
            </a:xfrm>
            <a:prstGeom prst="rect">
              <a:avLst/>
            </a:prstGeom>
          </p:spPr>
        </p:pic>
        <p:sp>
          <p:nvSpPr>
            <p:cNvPr id="40" name="TextBox 10">
              <a:extLst>
                <a:ext uri="{FF2B5EF4-FFF2-40B4-BE49-F238E27FC236}">
                  <a16:creationId xmlns:a16="http://schemas.microsoft.com/office/drawing/2014/main" id="{6DEF6F42-FC95-4969-9440-590B240687E6}"/>
                </a:ext>
              </a:extLst>
            </p:cNvPr>
            <p:cNvSpPr txBox="1"/>
            <p:nvPr/>
          </p:nvSpPr>
          <p:spPr>
            <a:xfrm>
              <a:off x="1548912" y="2676442"/>
              <a:ext cx="665401" cy="58860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0068BB"/>
                  </a:solidFill>
                  <a:effectLst/>
                  <a:uLnTx/>
                  <a:uFillTx/>
                  <a:latin typeface="Segoe UI" panose="020B0502040204020203" pitchFamily="34" charset="0"/>
                  <a:ea typeface="+mn-ea"/>
                  <a:cs typeface="Segoe UI" panose="020B0502040204020203" pitchFamily="34" charset="0"/>
                </a:rPr>
                <a:t>$$$</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srgbClr val="0068BB"/>
                </a:solidFill>
                <a:effectLst/>
                <a:uLnTx/>
                <a:uFillTx/>
                <a:latin typeface="Segoe UI" panose="020B0502040204020203" pitchFamily="34" charset="0"/>
                <a:ea typeface="+mn-ea"/>
                <a:cs typeface="Segoe UI" panose="020B0502040204020203" pitchFamily="34" charset="0"/>
              </a:endParaRPr>
            </a:p>
          </p:txBody>
        </p:sp>
        <p:sp>
          <p:nvSpPr>
            <p:cNvPr id="47" name="TextBox 11">
              <a:extLst>
                <a:ext uri="{FF2B5EF4-FFF2-40B4-BE49-F238E27FC236}">
                  <a16:creationId xmlns:a16="http://schemas.microsoft.com/office/drawing/2014/main" id="{5412A237-D207-47F2-B3C6-417AFAC18251}"/>
                </a:ext>
              </a:extLst>
            </p:cNvPr>
            <p:cNvSpPr txBox="1"/>
            <p:nvPr/>
          </p:nvSpPr>
          <p:spPr>
            <a:xfrm>
              <a:off x="1535842" y="3374578"/>
              <a:ext cx="665401" cy="33846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0068BB"/>
                  </a:solidFill>
                  <a:effectLst/>
                  <a:uLnTx/>
                  <a:uFillTx/>
                  <a:latin typeface="Segoe UI" panose="020B0502040204020203" pitchFamily="34" charset="0"/>
                  <a:ea typeface="+mn-ea"/>
                  <a:cs typeface="Segoe UI" panose="020B0502040204020203" pitchFamily="34" charset="0"/>
                </a:rPr>
                <a:t>$$</a:t>
              </a:r>
            </a:p>
          </p:txBody>
        </p:sp>
        <p:sp>
          <p:nvSpPr>
            <p:cNvPr id="50" name="TextBox 12">
              <a:extLst>
                <a:ext uri="{FF2B5EF4-FFF2-40B4-BE49-F238E27FC236}">
                  <a16:creationId xmlns:a16="http://schemas.microsoft.com/office/drawing/2014/main" id="{DD96CD62-0B39-4B9D-A877-15CFCB15AFCF}"/>
                </a:ext>
              </a:extLst>
            </p:cNvPr>
            <p:cNvSpPr txBox="1"/>
            <p:nvPr/>
          </p:nvSpPr>
          <p:spPr>
            <a:xfrm>
              <a:off x="1548912" y="4096775"/>
              <a:ext cx="665401" cy="33846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0068BB"/>
                  </a:solidFill>
                  <a:effectLst/>
                  <a:uLnTx/>
                  <a:uFillTx/>
                  <a:latin typeface="Segoe UI" panose="020B0502040204020203" pitchFamily="34" charset="0"/>
                  <a:ea typeface="+mn-ea"/>
                  <a:cs typeface="Segoe UI" panose="020B0502040204020203" pitchFamily="34" charset="0"/>
                </a:rPr>
                <a:t>$</a:t>
              </a:r>
            </a:p>
          </p:txBody>
        </p:sp>
      </p:grpSp>
      <p:pic>
        <p:nvPicPr>
          <p:cNvPr id="5" name="Graphic 4">
            <a:extLst>
              <a:ext uri="{FF2B5EF4-FFF2-40B4-BE49-F238E27FC236}">
                <a16:creationId xmlns:a16="http://schemas.microsoft.com/office/drawing/2014/main" id="{46320A15-0B1C-428C-8B53-FA1C91AD08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67259" y="2564588"/>
            <a:ext cx="1857785" cy="2864362"/>
          </a:xfrm>
          <a:prstGeom prst="rect">
            <a:avLst/>
          </a:prstGeom>
        </p:spPr>
      </p:pic>
      <p:pic>
        <p:nvPicPr>
          <p:cNvPr id="6" name="Graphic 5">
            <a:extLst>
              <a:ext uri="{FF2B5EF4-FFF2-40B4-BE49-F238E27FC236}">
                <a16:creationId xmlns:a16="http://schemas.microsoft.com/office/drawing/2014/main" id="{BF30E707-3019-40FB-8823-1FEFFCCF79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30812" y="3809418"/>
            <a:ext cx="1627264" cy="1619532"/>
          </a:xfrm>
          <a:prstGeom prst="rect">
            <a:avLst/>
          </a:prstGeom>
        </p:spPr>
      </p:pic>
      <p:pic>
        <p:nvPicPr>
          <p:cNvPr id="7" name="Graphic 6">
            <a:extLst>
              <a:ext uri="{FF2B5EF4-FFF2-40B4-BE49-F238E27FC236}">
                <a16:creationId xmlns:a16="http://schemas.microsoft.com/office/drawing/2014/main" id="{AFF73262-E38C-4B3B-B467-0D9F251B870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68667" y="4112695"/>
            <a:ext cx="1373457" cy="1352403"/>
          </a:xfrm>
          <a:prstGeom prst="rect">
            <a:avLst/>
          </a:prstGeom>
        </p:spPr>
      </p:pic>
      <p:sp>
        <p:nvSpPr>
          <p:cNvPr id="17" name="Rectangle 16">
            <a:extLst>
              <a:ext uri="{FF2B5EF4-FFF2-40B4-BE49-F238E27FC236}">
                <a16:creationId xmlns:a16="http://schemas.microsoft.com/office/drawing/2014/main" id="{FD87A001-ADC5-4A77-A6F6-B165167725A3}"/>
              </a:ext>
            </a:extLst>
          </p:cNvPr>
          <p:cNvSpPr/>
          <p:nvPr/>
        </p:nvSpPr>
        <p:spPr>
          <a:xfrm>
            <a:off x="5715769" y="4177469"/>
            <a:ext cx="1448353" cy="883429"/>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15-20% </a:t>
            </a:r>
            <a:r>
              <a:rPr kumimoji="0" lang="en-US" sz="137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savings over on-premises*</a:t>
            </a:r>
          </a:p>
        </p:txBody>
      </p:sp>
      <p:sp>
        <p:nvSpPr>
          <p:cNvPr id="18" name="Rectangle 17">
            <a:extLst>
              <a:ext uri="{FF2B5EF4-FFF2-40B4-BE49-F238E27FC236}">
                <a16:creationId xmlns:a16="http://schemas.microsoft.com/office/drawing/2014/main" id="{D8005D70-437E-472F-AAA8-3F22E6E1CE80}"/>
              </a:ext>
            </a:extLst>
          </p:cNvPr>
          <p:cNvSpPr/>
          <p:nvPr/>
        </p:nvSpPr>
        <p:spPr>
          <a:xfrm>
            <a:off x="8468667" y="2113543"/>
            <a:ext cx="2931180" cy="598362"/>
          </a:xfrm>
          <a:prstGeom prst="rect">
            <a:avLst/>
          </a:prstGeom>
        </p:spPr>
        <p:txBody>
          <a:bodyPr wrap="square" l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Use a </a:t>
            </a:r>
            <a:r>
              <a:rPr kumimoji="0" lang="en-US" sz="1100" b="0" i="0" u="none" strike="noStrike" kern="1200" cap="none" spc="0" normalizeH="0" baseline="0" noProof="0">
                <a:ln>
                  <a:noFill/>
                </a:ln>
                <a:solidFill>
                  <a:srgbClr val="0070C0"/>
                </a:solidFill>
                <a:effectLst/>
                <a:uLnTx/>
                <a:uFillTx/>
                <a:latin typeface="Segoe UI" panose="020B0502040204020203" pitchFamily="34" charset="0"/>
                <a:ea typeface="+mn-ea"/>
                <a:cs typeface="Segoe UI" panose="020B0502040204020203" pitchFamily="34" charset="0"/>
              </a:rPr>
              <a:t>Azure Migrate</a:t>
            </a:r>
            <a:r>
              <a:rPr kumimoji="0" lang="en-US" sz="11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and </a:t>
            </a:r>
            <a:r>
              <a:rPr kumimoji="0" lang="en-US" sz="1100" b="0" i="0" u="none" strike="noStrike" kern="1200" cap="none" spc="0" normalizeH="0" baseline="0" noProof="0">
                <a:ln>
                  <a:noFill/>
                </a:ln>
                <a:solidFill>
                  <a:srgbClr val="0070C0"/>
                </a:solidFill>
                <a:effectLst/>
                <a:uLnTx/>
                <a:uFillTx/>
                <a:latin typeface="Segoe UI" panose="020B0502040204020203" pitchFamily="34" charset="0"/>
                <a:ea typeface="+mn-ea"/>
                <a:cs typeface="Segoe UI" panose="020B0502040204020203" pitchFamily="34" charset="0"/>
              </a:rPr>
              <a:t>TCO analysis</a:t>
            </a:r>
            <a:r>
              <a:rPr kumimoji="0" lang="en-US" sz="1100" b="0" i="0" u="none" strike="noStrike" kern="1200" cap="none" spc="0" normalizeH="0" baseline="0" noProof="0">
                <a:ln>
                  <a:noFill/>
                </a:ln>
                <a:solidFill>
                  <a:srgbClr val="4472C4"/>
                </a:solidFill>
                <a:effectLst/>
                <a:uLnTx/>
                <a:uFillTx/>
                <a:latin typeface="Segoe UI" panose="020B0502040204020203" pitchFamily="34" charset="0"/>
                <a:ea typeface="+mn-ea"/>
                <a:cs typeface="Segoe UI" panose="020B0502040204020203" pitchFamily="34" charset="0"/>
              </a:rPr>
              <a:t> </a:t>
            </a:r>
            <a:r>
              <a:rPr kumimoji="0" lang="en-US" sz="11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to better understand what gains can be achieved by moving to Azure</a:t>
            </a:r>
          </a:p>
        </p:txBody>
      </p:sp>
      <p:sp>
        <p:nvSpPr>
          <p:cNvPr id="19" name="Rectangle 18">
            <a:extLst>
              <a:ext uri="{FF2B5EF4-FFF2-40B4-BE49-F238E27FC236}">
                <a16:creationId xmlns:a16="http://schemas.microsoft.com/office/drawing/2014/main" id="{7C92FC7A-E699-4201-B5B4-91593DDD5AC4}"/>
              </a:ext>
            </a:extLst>
          </p:cNvPr>
          <p:cNvSpPr/>
          <p:nvPr/>
        </p:nvSpPr>
        <p:spPr>
          <a:xfrm>
            <a:off x="8504952" y="4250723"/>
            <a:ext cx="1300890" cy="109885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35% </a:t>
            </a:r>
            <a:r>
              <a:rPr kumimoji="0" lang="en-US" sz="137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over</a:t>
            </a:r>
            <a:r>
              <a:rPr kumimoji="0" lang="en-US" sz="1372"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37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on-premises, 15% over VMs*</a:t>
            </a:r>
          </a:p>
        </p:txBody>
      </p:sp>
      <p:sp>
        <p:nvSpPr>
          <p:cNvPr id="27" name="TextBox 26">
            <a:extLst>
              <a:ext uri="{FF2B5EF4-FFF2-40B4-BE49-F238E27FC236}">
                <a16:creationId xmlns:a16="http://schemas.microsoft.com/office/drawing/2014/main" id="{D47F1BC6-3AD3-4598-8BA3-9432021631F7}"/>
              </a:ext>
            </a:extLst>
          </p:cNvPr>
          <p:cNvSpPr txBox="1"/>
          <p:nvPr/>
        </p:nvSpPr>
        <p:spPr>
          <a:xfrm>
            <a:off x="2627925" y="2147317"/>
            <a:ext cx="1686462" cy="406208"/>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68BB"/>
                </a:solidFill>
                <a:effectLst/>
                <a:uLnTx/>
                <a:uFillTx/>
                <a:latin typeface="Segoe UI" panose="020B0502040204020203" pitchFamily="34" charset="0"/>
                <a:ea typeface="+mn-ea"/>
                <a:cs typeface="Segoe UI" panose="020B0502040204020203" pitchFamily="34" charset="0"/>
              </a:rPr>
              <a:t>On-premises</a:t>
            </a:r>
          </a:p>
        </p:txBody>
      </p:sp>
      <p:sp>
        <p:nvSpPr>
          <p:cNvPr id="28" name="TextBox 27">
            <a:extLst>
              <a:ext uri="{FF2B5EF4-FFF2-40B4-BE49-F238E27FC236}">
                <a16:creationId xmlns:a16="http://schemas.microsoft.com/office/drawing/2014/main" id="{70A56999-4489-4FA5-97D8-C9503F1FBA3A}"/>
              </a:ext>
            </a:extLst>
          </p:cNvPr>
          <p:cNvSpPr txBox="1"/>
          <p:nvPr/>
        </p:nvSpPr>
        <p:spPr>
          <a:xfrm>
            <a:off x="5580380" y="3394752"/>
            <a:ext cx="1638596" cy="398279"/>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BCF2"/>
                </a:solidFill>
                <a:effectLst/>
                <a:uLnTx/>
                <a:uFillTx/>
                <a:latin typeface="Segoe UI" panose="020B0502040204020203" pitchFamily="34" charset="0"/>
                <a:ea typeface="+mn-ea"/>
                <a:cs typeface="Segoe UI" panose="020B0502040204020203" pitchFamily="34" charset="0"/>
              </a:rPr>
              <a:t>IaaS</a:t>
            </a:r>
          </a:p>
        </p:txBody>
      </p:sp>
      <p:sp>
        <p:nvSpPr>
          <p:cNvPr id="29" name="TextBox 28">
            <a:extLst>
              <a:ext uri="{FF2B5EF4-FFF2-40B4-BE49-F238E27FC236}">
                <a16:creationId xmlns:a16="http://schemas.microsoft.com/office/drawing/2014/main" id="{D54132E9-B70B-407C-84CA-9D8F14B0F532}"/>
              </a:ext>
            </a:extLst>
          </p:cNvPr>
          <p:cNvSpPr txBox="1"/>
          <p:nvPr/>
        </p:nvSpPr>
        <p:spPr>
          <a:xfrm>
            <a:off x="8758436" y="3712642"/>
            <a:ext cx="793920" cy="406208"/>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lumMod val="75000"/>
                    <a:lumOff val="25000"/>
                  </a:srgbClr>
                </a:solidFill>
                <a:effectLst/>
                <a:uLnTx/>
                <a:uFillTx/>
                <a:latin typeface="Segoe UI" panose="020B0502040204020203" pitchFamily="34" charset="0"/>
                <a:ea typeface="+mn-ea"/>
                <a:cs typeface="Segoe UI" panose="020B0502040204020203" pitchFamily="34" charset="0"/>
              </a:rPr>
              <a:t>PaaS</a:t>
            </a:r>
          </a:p>
        </p:txBody>
      </p:sp>
      <p:sp>
        <p:nvSpPr>
          <p:cNvPr id="2" name="TextBox 1">
            <a:extLst>
              <a:ext uri="{FF2B5EF4-FFF2-40B4-BE49-F238E27FC236}">
                <a16:creationId xmlns:a16="http://schemas.microsoft.com/office/drawing/2014/main" id="{C28BB1D6-7982-42B6-B71D-3D2F4F13AAC4}"/>
              </a:ext>
            </a:extLst>
          </p:cNvPr>
          <p:cNvSpPr txBox="1"/>
          <p:nvPr/>
        </p:nvSpPr>
        <p:spPr>
          <a:xfrm>
            <a:off x="191159" y="6566487"/>
            <a:ext cx="5755437" cy="271554"/>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mn-cs"/>
              </a:rPr>
              <a:t>*Based on assumptions using the Azure Cost Calculator</a:t>
            </a:r>
          </a:p>
        </p:txBody>
      </p:sp>
      <p:sp>
        <p:nvSpPr>
          <p:cNvPr id="3" name="Title 2">
            <a:extLst>
              <a:ext uri="{FF2B5EF4-FFF2-40B4-BE49-F238E27FC236}">
                <a16:creationId xmlns:a16="http://schemas.microsoft.com/office/drawing/2014/main" id="{F4F167ED-8A56-4EAA-951D-54A96E3E3C5A}"/>
              </a:ext>
            </a:extLst>
          </p:cNvPr>
          <p:cNvSpPr>
            <a:spLocks noGrp="1"/>
          </p:cNvSpPr>
          <p:nvPr>
            <p:ph type="title"/>
          </p:nvPr>
        </p:nvSpPr>
        <p:spPr>
          <a:xfrm>
            <a:off x="269240" y="179772"/>
            <a:ext cx="9536602" cy="1678063"/>
          </a:xfrm>
        </p:spPr>
        <p:txBody>
          <a:bodyPr/>
          <a:lstStyle/>
          <a:p>
            <a:r>
              <a:rPr lang="en-US"/>
              <a:t>The more you modernize, the lower your operational costs</a:t>
            </a:r>
          </a:p>
        </p:txBody>
      </p:sp>
      <p:sp>
        <p:nvSpPr>
          <p:cNvPr id="20" name="TextBox 19">
            <a:extLst>
              <a:ext uri="{FF2B5EF4-FFF2-40B4-BE49-F238E27FC236}">
                <a16:creationId xmlns:a16="http://schemas.microsoft.com/office/drawing/2014/main" id="{E6314D03-2476-4DA0-A77B-52E2E79D8320}"/>
              </a:ext>
            </a:extLst>
          </p:cNvPr>
          <p:cNvSpPr txBox="1"/>
          <p:nvPr/>
        </p:nvSpPr>
        <p:spPr>
          <a:xfrm>
            <a:off x="8336098" y="3736919"/>
            <a:ext cx="1638596" cy="398279"/>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lumMod val="65000"/>
                  </a:srgbClr>
                </a:solidFill>
                <a:effectLst/>
                <a:uLnTx/>
                <a:uFillTx/>
                <a:latin typeface="Segoe UI" panose="020B0502040204020203" pitchFamily="34" charset="0"/>
                <a:ea typeface="+mn-ea"/>
                <a:cs typeface="Segoe UI" panose="020B0502040204020203" pitchFamily="34" charset="0"/>
              </a:rPr>
              <a:t>PaaS</a:t>
            </a:r>
          </a:p>
        </p:txBody>
      </p:sp>
    </p:spTree>
    <p:extLst>
      <p:ext uri="{BB962C8B-B14F-4D97-AF65-F5344CB8AC3E}">
        <p14:creationId xmlns:p14="http://schemas.microsoft.com/office/powerpoint/2010/main" val="5129205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par>
                                <p:cTn id="10" presetID="22" presetClass="entr" presetSubtype="4" fill="hold"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250"/>
                                        <p:tgtEl>
                                          <p:spTgt spid="5"/>
                                        </p:tgtEl>
                                      </p:cBhvr>
                                    </p:animEffect>
                                  </p:childTnLst>
                                </p:cTn>
                              </p:par>
                              <p:par>
                                <p:cTn id="13" presetID="22" presetClass="entr" presetSubtype="4" fill="hold" nodeType="withEffect">
                                  <p:stCondLst>
                                    <p:cond delay="75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nodeType="withEffect">
                                  <p:stCondLst>
                                    <p:cond delay="100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9" name="Group 248"/>
          <p:cNvGrpSpPr/>
          <p:nvPr/>
        </p:nvGrpSpPr>
        <p:grpSpPr>
          <a:xfrm>
            <a:off x="-246426" y="487"/>
            <a:ext cx="12602556" cy="6934130"/>
            <a:chOff x="-251368" y="0"/>
            <a:chExt cx="12855263" cy="7073174"/>
          </a:xfrm>
        </p:grpSpPr>
        <p:sp>
          <p:nvSpPr>
            <p:cNvPr id="76" name="Rectangle 75"/>
            <p:cNvSpPr/>
            <p:nvPr/>
          </p:nvSpPr>
          <p:spPr bwMode="auto">
            <a:xfrm>
              <a:off x="-1" y="0"/>
              <a:ext cx="12436475" cy="7073174"/>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78" name="Rectangle 77"/>
            <p:cNvSpPr/>
            <p:nvPr/>
          </p:nvSpPr>
          <p:spPr bwMode="auto">
            <a:xfrm>
              <a:off x="127272" y="92468"/>
              <a:ext cx="12115666" cy="446531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dirty="0">
                  <a:ln>
                    <a:noFill/>
                  </a:ln>
                  <a:solidFill>
                    <a:srgbClr val="FFFF00"/>
                  </a:solidFill>
                  <a:effectLst/>
                  <a:uLnTx/>
                  <a:uFillTx/>
                  <a:latin typeface="Segoe UI"/>
                  <a:ea typeface="Segoe UI" pitchFamily="34" charset="0"/>
                  <a:cs typeface="Segoe UI" pitchFamily="34" charset="0"/>
                </a:rPr>
                <a:t>Platform Services</a:t>
              </a:r>
            </a:p>
          </p:txBody>
        </p:sp>
        <p:sp>
          <p:nvSpPr>
            <p:cNvPr id="87" name="Rectangle 86"/>
            <p:cNvSpPr/>
            <p:nvPr/>
          </p:nvSpPr>
          <p:spPr bwMode="auto">
            <a:xfrm>
              <a:off x="-1" y="4557779"/>
              <a:ext cx="12436475" cy="2453056"/>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dirty="0">
                  <a:ln>
                    <a:noFill/>
                  </a:ln>
                  <a:solidFill>
                    <a:srgbClr val="FFFF00"/>
                  </a:solidFill>
                  <a:effectLst/>
                  <a:uLnTx/>
                  <a:uFillTx/>
                  <a:latin typeface="Segoe UI"/>
                  <a:ea typeface="Segoe UI" pitchFamily="34" charset="0"/>
                  <a:cs typeface="Segoe UI" pitchFamily="34" charset="0"/>
                </a:rPr>
                <a:t>Infrastructure Services</a:t>
              </a:r>
            </a:p>
          </p:txBody>
        </p:sp>
        <p:sp>
          <p:nvSpPr>
            <p:cNvPr id="31" name="Rectangle 30"/>
            <p:cNvSpPr/>
            <p:nvPr/>
          </p:nvSpPr>
          <p:spPr bwMode="auto">
            <a:xfrm>
              <a:off x="127272" y="4931023"/>
              <a:ext cx="2629171" cy="78939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OS/Server Compute</a:t>
              </a:r>
            </a:p>
          </p:txBody>
        </p:sp>
        <p:sp>
          <p:nvSpPr>
            <p:cNvPr id="32" name="Rectangle 31"/>
            <p:cNvSpPr/>
            <p:nvPr/>
          </p:nvSpPr>
          <p:spPr bwMode="auto">
            <a:xfrm>
              <a:off x="2937660" y="4931023"/>
              <a:ext cx="2892122"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sp>
          <p:nvSpPr>
            <p:cNvPr id="56" name="Rectangle 55"/>
            <p:cNvSpPr/>
            <p:nvPr/>
          </p:nvSpPr>
          <p:spPr bwMode="auto">
            <a:xfrm>
              <a:off x="-143214" y="5849560"/>
              <a:ext cx="12641920" cy="1097416"/>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Datacenter Infrastructure (34+ Regions, 24 Online)</a:t>
              </a:r>
            </a:p>
          </p:txBody>
        </p:sp>
        <p:grpSp>
          <p:nvGrpSpPr>
            <p:cNvPr id="5" name="Group 4"/>
            <p:cNvGrpSpPr/>
            <p:nvPr/>
          </p:nvGrpSpPr>
          <p:grpSpPr>
            <a:xfrm>
              <a:off x="-251368" y="6292884"/>
              <a:ext cx="12855263" cy="780290"/>
              <a:chOff x="-224921" y="6392494"/>
              <a:chExt cx="12855263" cy="780290"/>
            </a:xfrm>
          </p:grpSpPr>
          <p:pic>
            <p:nvPicPr>
              <p:cNvPr id="3" name="Picture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385697" y="6392494"/>
                <a:ext cx="780290" cy="780290"/>
              </a:xfrm>
              <a:prstGeom prst="rect">
                <a:avLst/>
              </a:prstGeom>
            </p:spPr>
          </p:pic>
          <p:pic>
            <p:nvPicPr>
              <p:cNvPr id="45" name="Picture 4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191006" y="6392494"/>
                <a:ext cx="780290" cy="780290"/>
              </a:xfrm>
              <a:prstGeom prst="rect">
                <a:avLst/>
              </a:prstGeom>
            </p:spPr>
          </p:pic>
          <p:pic>
            <p:nvPicPr>
              <p:cNvPr id="46" name="Picture 4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996315" y="6392494"/>
                <a:ext cx="780290" cy="780290"/>
              </a:xfrm>
              <a:prstGeom prst="rect">
                <a:avLst/>
              </a:prstGeom>
            </p:spPr>
          </p:pic>
          <p:pic>
            <p:nvPicPr>
              <p:cNvPr id="47" name="Picture 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96962" y="6392494"/>
                <a:ext cx="780290" cy="780290"/>
              </a:xfrm>
              <a:prstGeom prst="rect">
                <a:avLst/>
              </a:prstGeom>
            </p:spPr>
          </p:pic>
          <p:pic>
            <p:nvPicPr>
              <p:cNvPr id="48" name="Picture 4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602271" y="6392494"/>
                <a:ext cx="780290" cy="780290"/>
              </a:xfrm>
              <a:prstGeom prst="rect">
                <a:avLst/>
              </a:prstGeom>
            </p:spPr>
          </p:pic>
          <p:pic>
            <p:nvPicPr>
              <p:cNvPr id="49" name="Picture 4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407580" y="6392494"/>
                <a:ext cx="780290" cy="780290"/>
              </a:xfrm>
              <a:prstGeom prst="rect">
                <a:avLst/>
              </a:prstGeom>
            </p:spPr>
          </p:pic>
          <p:pic>
            <p:nvPicPr>
              <p:cNvPr id="50" name="Picture 4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212889" y="6392494"/>
                <a:ext cx="780290" cy="780290"/>
              </a:xfrm>
              <a:prstGeom prst="rect">
                <a:avLst/>
              </a:prstGeom>
            </p:spPr>
          </p:pic>
          <p:pic>
            <p:nvPicPr>
              <p:cNvPr id="51" name="Picture 5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018198" y="6392494"/>
                <a:ext cx="780290" cy="780290"/>
              </a:xfrm>
              <a:prstGeom prst="rect">
                <a:avLst/>
              </a:prstGeom>
            </p:spPr>
          </p:pic>
          <p:pic>
            <p:nvPicPr>
              <p:cNvPr id="52" name="Picture 5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823507" y="6392494"/>
                <a:ext cx="780290" cy="780290"/>
              </a:xfrm>
              <a:prstGeom prst="rect">
                <a:avLst/>
              </a:prstGeom>
            </p:spPr>
          </p:pic>
          <p:pic>
            <p:nvPicPr>
              <p:cNvPr id="53" name="Picture 5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628816" y="6392494"/>
                <a:ext cx="780290" cy="780290"/>
              </a:xfrm>
              <a:prstGeom prst="rect">
                <a:avLst/>
              </a:prstGeom>
            </p:spPr>
          </p:pic>
          <p:pic>
            <p:nvPicPr>
              <p:cNvPr id="54" name="Picture 5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434125" y="6392494"/>
                <a:ext cx="780290" cy="780290"/>
              </a:xfrm>
              <a:prstGeom prst="rect">
                <a:avLst/>
              </a:prstGeom>
            </p:spPr>
          </p:pic>
          <p:pic>
            <p:nvPicPr>
              <p:cNvPr id="55" name="Picture 5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39434" y="6392494"/>
                <a:ext cx="780290" cy="780290"/>
              </a:xfrm>
              <a:prstGeom prst="rect">
                <a:avLst/>
              </a:prstGeom>
            </p:spPr>
          </p:pic>
          <p:pic>
            <p:nvPicPr>
              <p:cNvPr id="57" name="Picture 5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044743" y="6392494"/>
                <a:ext cx="780290" cy="780290"/>
              </a:xfrm>
              <a:prstGeom prst="rect">
                <a:avLst/>
              </a:prstGeom>
            </p:spPr>
          </p:pic>
          <p:pic>
            <p:nvPicPr>
              <p:cNvPr id="58" name="Picture 5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850052" y="6392494"/>
                <a:ext cx="780290" cy="780290"/>
              </a:xfrm>
              <a:prstGeom prst="rect">
                <a:avLst/>
              </a:prstGeom>
            </p:spPr>
          </p:pic>
          <p:pic>
            <p:nvPicPr>
              <p:cNvPr id="59" name="Picture 5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24921" y="6392494"/>
                <a:ext cx="780290" cy="780290"/>
              </a:xfrm>
              <a:prstGeom prst="rect">
                <a:avLst/>
              </a:prstGeom>
            </p:spPr>
          </p:pic>
          <p:pic>
            <p:nvPicPr>
              <p:cNvPr id="60" name="Picture 5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80388" y="6392494"/>
                <a:ext cx="780290" cy="780290"/>
              </a:xfrm>
              <a:prstGeom prst="rect">
                <a:avLst/>
              </a:prstGeom>
            </p:spPr>
          </p:pic>
        </p:grpSp>
        <p:grpSp>
          <p:nvGrpSpPr>
            <p:cNvPr id="143" name="Group 142"/>
            <p:cNvGrpSpPr/>
            <p:nvPr/>
          </p:nvGrpSpPr>
          <p:grpSpPr>
            <a:xfrm>
              <a:off x="4236559" y="541203"/>
              <a:ext cx="2378439" cy="2370050"/>
              <a:chOff x="5259761" y="1539578"/>
              <a:chExt cx="2378439" cy="2370050"/>
            </a:xfrm>
          </p:grpSpPr>
          <p:sp>
            <p:nvSpPr>
              <p:cNvPr id="41" name="Rectangle 40"/>
              <p:cNvSpPr/>
              <p:nvPr/>
            </p:nvSpPr>
            <p:spPr bwMode="auto">
              <a:xfrm>
                <a:off x="5259761" y="1539578"/>
                <a:ext cx="2378439" cy="237005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Web and Mobile</a:t>
                </a:r>
              </a:p>
            </p:txBody>
          </p:sp>
          <p:grpSp>
            <p:nvGrpSpPr>
              <p:cNvPr id="137" name="Group 136"/>
              <p:cNvGrpSpPr/>
              <p:nvPr/>
            </p:nvGrpSpPr>
            <p:grpSpPr>
              <a:xfrm>
                <a:off x="5446969" y="2007908"/>
                <a:ext cx="1008542" cy="316971"/>
                <a:chOff x="5446969" y="2007908"/>
                <a:chExt cx="1008542" cy="316971"/>
              </a:xfrm>
            </p:grpSpPr>
            <p:sp>
              <p:nvSpPr>
                <p:cNvPr id="151" name="TextBox 150"/>
                <p:cNvSpPr txBox="1"/>
                <p:nvPr/>
              </p:nvSpPr>
              <p:spPr>
                <a:xfrm>
                  <a:off x="5796355" y="2023773"/>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Web Apps</a:t>
                  </a:r>
                </a:p>
                <a:p>
                  <a:pPr marL="0" marR="0" lvl="0" indent="0" algn="l" defTabSz="913950" rtl="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52" name="Picture 15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446969" y="2007908"/>
                  <a:ext cx="286784" cy="286785"/>
                </a:xfrm>
                <a:prstGeom prst="rect">
                  <a:avLst/>
                </a:prstGeom>
              </p:spPr>
            </p:pic>
          </p:grpSp>
          <p:grpSp>
            <p:nvGrpSpPr>
              <p:cNvPr id="138" name="Group 137"/>
              <p:cNvGrpSpPr/>
              <p:nvPr/>
            </p:nvGrpSpPr>
            <p:grpSpPr>
              <a:xfrm>
                <a:off x="5414050" y="2639356"/>
                <a:ext cx="1016034" cy="291093"/>
                <a:chOff x="5414050" y="2639356"/>
                <a:chExt cx="1016034" cy="291093"/>
              </a:xfrm>
            </p:grpSpPr>
            <p:sp>
              <p:nvSpPr>
                <p:cNvPr id="153" name="TextBox 152"/>
                <p:cNvSpPr txBox="1"/>
                <p:nvPr/>
              </p:nvSpPr>
              <p:spPr>
                <a:xfrm>
                  <a:off x="5770928" y="2665660"/>
                  <a:ext cx="659156" cy="26163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414050" y="2639356"/>
                  <a:ext cx="291092" cy="291093"/>
                </a:xfrm>
                <a:prstGeom prst="rect">
                  <a:avLst/>
                </a:prstGeom>
              </p:spPr>
            </p:pic>
          </p:grpSp>
          <p:grpSp>
            <p:nvGrpSpPr>
              <p:cNvPr id="141" name="Group 140"/>
              <p:cNvGrpSpPr/>
              <p:nvPr/>
            </p:nvGrpSpPr>
            <p:grpSpPr>
              <a:xfrm>
                <a:off x="5399198" y="3283698"/>
                <a:ext cx="1007917" cy="339779"/>
                <a:chOff x="5399198" y="3283698"/>
                <a:chExt cx="1007917" cy="339779"/>
              </a:xfrm>
            </p:grpSpPr>
            <p:sp>
              <p:nvSpPr>
                <p:cNvPr id="155" name="TextBox 154"/>
                <p:cNvSpPr txBox="1"/>
                <p:nvPr/>
              </p:nvSpPr>
              <p:spPr>
                <a:xfrm>
                  <a:off x="5747959" y="3322371"/>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156" name="Picture 15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5399198" y="3283698"/>
                  <a:ext cx="291545" cy="291546"/>
                </a:xfrm>
                <a:prstGeom prst="rect">
                  <a:avLst/>
                </a:prstGeom>
              </p:spPr>
            </p:pic>
          </p:grpSp>
          <p:grpSp>
            <p:nvGrpSpPr>
              <p:cNvPr id="139" name="Group 138"/>
              <p:cNvGrpSpPr/>
              <p:nvPr/>
            </p:nvGrpSpPr>
            <p:grpSpPr>
              <a:xfrm>
                <a:off x="6529080" y="2014604"/>
                <a:ext cx="1018326" cy="294805"/>
                <a:chOff x="6529080" y="2014604"/>
                <a:chExt cx="1018326" cy="294805"/>
              </a:xfrm>
            </p:grpSpPr>
            <p:sp>
              <p:nvSpPr>
                <p:cNvPr id="157" name="TextBox 156"/>
                <p:cNvSpPr txBox="1"/>
                <p:nvPr/>
              </p:nvSpPr>
              <p:spPr>
                <a:xfrm>
                  <a:off x="6888250" y="2034330"/>
                  <a:ext cx="659156" cy="256602"/>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 Apps</a:t>
                  </a:r>
                </a:p>
              </p:txBody>
            </p:sp>
            <p:pic>
              <p:nvPicPr>
                <p:cNvPr id="158" name="Picture 157"/>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529080" y="2014604"/>
                  <a:ext cx="294804" cy="294805"/>
                </a:xfrm>
                <a:prstGeom prst="rect">
                  <a:avLst/>
                </a:prstGeom>
              </p:spPr>
            </p:pic>
          </p:grpSp>
          <p:grpSp>
            <p:nvGrpSpPr>
              <p:cNvPr id="140" name="Group 139"/>
              <p:cNvGrpSpPr/>
              <p:nvPr/>
            </p:nvGrpSpPr>
            <p:grpSpPr>
              <a:xfrm>
                <a:off x="6521410" y="2663908"/>
                <a:ext cx="1008542" cy="308500"/>
                <a:chOff x="6521410" y="2663908"/>
                <a:chExt cx="1008542" cy="308500"/>
              </a:xfrm>
            </p:grpSpPr>
            <p:sp>
              <p:nvSpPr>
                <p:cNvPr id="159" name="TextBox 158"/>
                <p:cNvSpPr txBox="1"/>
                <p:nvPr/>
              </p:nvSpPr>
              <p:spPr>
                <a:xfrm>
                  <a:off x="6870796" y="2671302"/>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Logic Apps</a:t>
                  </a:r>
                </a:p>
              </p:txBody>
            </p:sp>
            <p:pic>
              <p:nvPicPr>
                <p:cNvPr id="160" name="Picture 159"/>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521410" y="2663908"/>
                  <a:ext cx="292423" cy="292423"/>
                </a:xfrm>
                <a:prstGeom prst="rect">
                  <a:avLst/>
                </a:prstGeom>
              </p:spPr>
            </p:pic>
          </p:grpSp>
          <p:grpSp>
            <p:nvGrpSpPr>
              <p:cNvPr id="142" name="Group 141"/>
              <p:cNvGrpSpPr/>
              <p:nvPr/>
            </p:nvGrpSpPr>
            <p:grpSpPr>
              <a:xfrm>
                <a:off x="6549176" y="3327450"/>
                <a:ext cx="1003560" cy="328116"/>
                <a:chOff x="6549176" y="3327450"/>
                <a:chExt cx="1003560" cy="328116"/>
              </a:xfrm>
            </p:grpSpPr>
            <p:sp>
              <p:nvSpPr>
                <p:cNvPr id="161" name="TextBox 160"/>
                <p:cNvSpPr txBox="1"/>
                <p:nvPr/>
              </p:nvSpPr>
              <p:spPr>
                <a:xfrm>
                  <a:off x="6893580" y="3354460"/>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Notification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6549176" y="3327450"/>
                  <a:ext cx="289263" cy="289263"/>
                </a:xfrm>
                <a:prstGeom prst="rect">
                  <a:avLst/>
                </a:prstGeom>
              </p:spPr>
            </p:pic>
          </p:grpSp>
        </p:grpSp>
        <p:grpSp>
          <p:nvGrpSpPr>
            <p:cNvPr id="395" name="Group 394"/>
            <p:cNvGrpSpPr/>
            <p:nvPr/>
          </p:nvGrpSpPr>
          <p:grpSpPr>
            <a:xfrm>
              <a:off x="2015082" y="3603662"/>
              <a:ext cx="2091038" cy="840484"/>
              <a:chOff x="2392678" y="3336393"/>
              <a:chExt cx="2091038" cy="840484"/>
            </a:xfrm>
          </p:grpSpPr>
          <p:sp>
            <p:nvSpPr>
              <p:cNvPr id="38" name="Rectangle 37"/>
              <p:cNvSpPr/>
              <p:nvPr/>
            </p:nvSpPr>
            <p:spPr bwMode="auto">
              <a:xfrm>
                <a:off x="2392678" y="3336393"/>
                <a:ext cx="2091038"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140609" rIns="89642"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Media &amp; CDN</a:t>
                </a:r>
              </a:p>
            </p:txBody>
          </p:sp>
          <p:grpSp>
            <p:nvGrpSpPr>
              <p:cNvPr id="343" name="Group 342"/>
              <p:cNvGrpSpPr/>
              <p:nvPr/>
            </p:nvGrpSpPr>
            <p:grpSpPr>
              <a:xfrm>
                <a:off x="3310370" y="3744970"/>
                <a:ext cx="1046674" cy="309905"/>
                <a:chOff x="3485028" y="3744970"/>
                <a:chExt cx="1046674" cy="309905"/>
              </a:xfrm>
            </p:grpSpPr>
            <p:sp>
              <p:nvSpPr>
                <p:cNvPr id="163" name="TextBox 162"/>
                <p:cNvSpPr txBox="1"/>
                <p:nvPr/>
              </p:nvSpPr>
              <p:spPr>
                <a:xfrm>
                  <a:off x="3872546" y="3744970"/>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84" b="0" i="0" u="none" strike="noStrike" kern="0" cap="none" spc="0" normalizeH="0" baseline="0" noProof="0" dirty="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Content </a:t>
                  </a:r>
                  <a:br>
                    <a:rPr kumimoji="0" lang="en-US" sz="784" b="0" i="0" u="none" strike="noStrike" kern="0" cap="none" spc="0" normalizeH="0" baseline="0" noProof="0" dirty="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84" b="0" i="0" u="none" strike="noStrike" kern="0" cap="none" spc="0" normalizeH="0" baseline="0" noProof="0" dirty="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Delivery</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84" b="0" i="0" u="none" strike="noStrike" kern="0" cap="none" spc="0" normalizeH="0" baseline="0" noProof="0" dirty="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Network (CDN)</a:t>
                  </a:r>
                </a:p>
              </p:txBody>
            </p:sp>
            <p:pic>
              <p:nvPicPr>
                <p:cNvPr id="164" name="Picture 163" descr="Content Delivery Network (CDN).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3485028" y="3758708"/>
                  <a:ext cx="296167" cy="296167"/>
                </a:xfrm>
                <a:prstGeom prst="rect">
                  <a:avLst/>
                </a:prstGeom>
              </p:spPr>
            </p:pic>
          </p:grpSp>
          <p:grpSp>
            <p:nvGrpSpPr>
              <p:cNvPr id="342" name="Group 341"/>
              <p:cNvGrpSpPr/>
              <p:nvPr/>
            </p:nvGrpSpPr>
            <p:grpSpPr>
              <a:xfrm>
                <a:off x="2501312" y="3748786"/>
                <a:ext cx="997180" cy="301105"/>
                <a:chOff x="2850632" y="3748786"/>
                <a:chExt cx="997180" cy="301105"/>
              </a:xfrm>
            </p:grpSpPr>
            <p:sp>
              <p:nvSpPr>
                <p:cNvPr id="165" name="TextBox 164"/>
                <p:cNvSpPr txBox="1"/>
                <p:nvPr/>
              </p:nvSpPr>
              <p:spPr>
                <a:xfrm>
                  <a:off x="3188656" y="3748786"/>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Media </a:t>
                  </a:r>
                  <a:b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66" name="Picture 165" descr="Media Services.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2850632" y="3758615"/>
                  <a:ext cx="282134" cy="282134"/>
                </a:xfrm>
                <a:prstGeom prst="rect">
                  <a:avLst/>
                </a:prstGeom>
              </p:spPr>
            </p:pic>
          </p:grpSp>
        </p:grpSp>
        <p:grpSp>
          <p:nvGrpSpPr>
            <p:cNvPr id="380" name="Group 379"/>
            <p:cNvGrpSpPr/>
            <p:nvPr/>
          </p:nvGrpSpPr>
          <p:grpSpPr>
            <a:xfrm>
              <a:off x="1997902" y="2112859"/>
              <a:ext cx="2188719" cy="1351020"/>
              <a:chOff x="3326868" y="2362886"/>
              <a:chExt cx="2188719" cy="1351020"/>
            </a:xfrm>
          </p:grpSpPr>
          <p:sp>
            <p:nvSpPr>
              <p:cNvPr id="40" name="Rectangle 39"/>
              <p:cNvSpPr/>
              <p:nvPr/>
            </p:nvSpPr>
            <p:spPr bwMode="auto">
              <a:xfrm>
                <a:off x="3326868" y="2362886"/>
                <a:ext cx="2108217"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grpSp>
            <p:nvGrpSpPr>
              <p:cNvPr id="377" name="Group 376"/>
              <p:cNvGrpSpPr/>
              <p:nvPr/>
            </p:nvGrpSpPr>
            <p:grpSpPr>
              <a:xfrm>
                <a:off x="4508812" y="2773724"/>
                <a:ext cx="1005586" cy="311924"/>
                <a:chOff x="4508812" y="2773724"/>
                <a:chExt cx="1005586" cy="311924"/>
              </a:xfrm>
            </p:grpSpPr>
            <p:sp>
              <p:nvSpPr>
                <p:cNvPr id="214" name="TextBox 213"/>
                <p:cNvSpPr txBox="1"/>
                <p:nvPr/>
              </p:nvSpPr>
              <p:spPr>
                <a:xfrm>
                  <a:off x="4855242" y="2784543"/>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BizTalk</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215" name="Picture 214" descr="BizTalk Services.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508812" y="2773724"/>
                  <a:ext cx="293814" cy="293814"/>
                </a:xfrm>
                <a:prstGeom prst="rect">
                  <a:avLst/>
                </a:prstGeom>
              </p:spPr>
            </p:pic>
          </p:grpSp>
          <p:grpSp>
            <p:nvGrpSpPr>
              <p:cNvPr id="378" name="Group 377"/>
              <p:cNvGrpSpPr/>
              <p:nvPr/>
            </p:nvGrpSpPr>
            <p:grpSpPr>
              <a:xfrm>
                <a:off x="3483444" y="3313178"/>
                <a:ext cx="1008307" cy="316721"/>
                <a:chOff x="3483444" y="3313178"/>
                <a:chExt cx="1008307" cy="316721"/>
              </a:xfrm>
            </p:grpSpPr>
            <p:sp>
              <p:nvSpPr>
                <p:cNvPr id="216" name="TextBox 215"/>
                <p:cNvSpPr txBox="1"/>
                <p:nvPr/>
              </p:nvSpPr>
              <p:spPr>
                <a:xfrm>
                  <a:off x="3832595" y="3328794"/>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Hybrid</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Connections</a:t>
                  </a:r>
                </a:p>
              </p:txBody>
            </p:sp>
            <p:pic>
              <p:nvPicPr>
                <p:cNvPr id="217" name="Picture 216" descr="Hybrid Connections (BizTalk).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3483444" y="3313178"/>
                  <a:ext cx="292125" cy="292125"/>
                </a:xfrm>
                <a:prstGeom prst="rect">
                  <a:avLst/>
                </a:prstGeom>
              </p:spPr>
            </p:pic>
          </p:grpSp>
          <p:grpSp>
            <p:nvGrpSpPr>
              <p:cNvPr id="379" name="Group 378"/>
              <p:cNvGrpSpPr/>
              <p:nvPr/>
            </p:nvGrpSpPr>
            <p:grpSpPr>
              <a:xfrm>
                <a:off x="4517160" y="3306133"/>
                <a:ext cx="998427" cy="323766"/>
                <a:chOff x="4517160" y="3306133"/>
                <a:chExt cx="998427" cy="323766"/>
              </a:xfrm>
            </p:grpSpPr>
            <p:sp>
              <p:nvSpPr>
                <p:cNvPr id="218" name="TextBox 217"/>
                <p:cNvSpPr txBox="1"/>
                <p:nvPr/>
              </p:nvSpPr>
              <p:spPr>
                <a:xfrm>
                  <a:off x="4856431" y="3328794"/>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 Bus</a:t>
                  </a:r>
                </a:p>
              </p:txBody>
            </p:sp>
            <p:pic>
              <p:nvPicPr>
                <p:cNvPr id="219" name="Picture 218" descr="Service Bus.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517160" y="3306133"/>
                  <a:ext cx="292386" cy="292386"/>
                </a:xfrm>
                <a:prstGeom prst="rect">
                  <a:avLst/>
                </a:prstGeom>
              </p:spPr>
            </p:pic>
          </p:grpSp>
          <p:grpSp>
            <p:nvGrpSpPr>
              <p:cNvPr id="376" name="Group 375"/>
              <p:cNvGrpSpPr/>
              <p:nvPr/>
            </p:nvGrpSpPr>
            <p:grpSpPr>
              <a:xfrm>
                <a:off x="3477054" y="2774918"/>
                <a:ext cx="1004745" cy="319522"/>
                <a:chOff x="3477054" y="2774918"/>
                <a:chExt cx="1004745" cy="319522"/>
              </a:xfrm>
            </p:grpSpPr>
            <p:sp>
              <p:nvSpPr>
                <p:cNvPr id="220" name="TextBox 219"/>
                <p:cNvSpPr txBox="1"/>
                <p:nvPr/>
              </p:nvSpPr>
              <p:spPr>
                <a:xfrm>
                  <a:off x="3822643" y="2793335"/>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Storage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Queues</a:t>
                  </a:r>
                </a:p>
              </p:txBody>
            </p:sp>
            <p:pic>
              <p:nvPicPr>
                <p:cNvPr id="221" name="Picture 220" descr="Storage queu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3477054" y="2774918"/>
                  <a:ext cx="292620" cy="292620"/>
                </a:xfrm>
                <a:prstGeom prst="rect">
                  <a:avLst/>
                </a:prstGeom>
              </p:spPr>
            </p:pic>
          </p:grpSp>
        </p:grpSp>
        <p:sp>
          <p:nvSpPr>
            <p:cNvPr id="71" name="Rectangle 70"/>
            <p:cNvSpPr/>
            <p:nvPr/>
          </p:nvSpPr>
          <p:spPr bwMode="auto">
            <a:xfrm>
              <a:off x="10439349" y="541203"/>
              <a:ext cx="1569938" cy="4109043"/>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Hybrid</a:t>
              </a:r>
            </a:p>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Operations</a:t>
              </a:r>
              <a:endParaRPr kumimoji="0" lang="en-US" sz="1274"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38" name="Group 337"/>
            <p:cNvGrpSpPr/>
            <p:nvPr/>
          </p:nvGrpSpPr>
          <p:grpSpPr>
            <a:xfrm>
              <a:off x="10697439" y="2501233"/>
              <a:ext cx="1011251" cy="332229"/>
              <a:chOff x="11198479" y="2855036"/>
              <a:chExt cx="1011251" cy="332229"/>
            </a:xfrm>
          </p:grpSpPr>
          <p:sp>
            <p:nvSpPr>
              <p:cNvPr id="206" name="TextBox 205"/>
              <p:cNvSpPr txBox="1"/>
              <p:nvPr/>
            </p:nvSpPr>
            <p:spPr>
              <a:xfrm>
                <a:off x="11550574" y="2886159"/>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11198479" y="2855036"/>
                <a:ext cx="296408" cy="296408"/>
              </a:xfrm>
              <a:prstGeom prst="rect">
                <a:avLst/>
              </a:prstGeom>
            </p:spPr>
          </p:pic>
        </p:grpSp>
        <p:grpSp>
          <p:nvGrpSpPr>
            <p:cNvPr id="242" name="Group 241"/>
            <p:cNvGrpSpPr/>
            <p:nvPr/>
          </p:nvGrpSpPr>
          <p:grpSpPr>
            <a:xfrm>
              <a:off x="10680232" y="4278043"/>
              <a:ext cx="1005745" cy="331029"/>
              <a:chOff x="11181272" y="4050487"/>
              <a:chExt cx="1005745" cy="331029"/>
            </a:xfrm>
          </p:grpSpPr>
          <p:sp>
            <p:nvSpPr>
              <p:cNvPr id="208" name="TextBox 207"/>
              <p:cNvSpPr txBox="1"/>
              <p:nvPr/>
            </p:nvSpPr>
            <p:spPr>
              <a:xfrm>
                <a:off x="11527861" y="4080410"/>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StorSimple</a:t>
                </a: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algn="l" defTabSz="913950" rtl="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11181272" y="4050487"/>
                <a:ext cx="286828" cy="286828"/>
              </a:xfrm>
              <a:prstGeom prst="rect">
                <a:avLst/>
              </a:prstGeom>
            </p:spPr>
          </p:pic>
        </p:grpSp>
        <p:grpSp>
          <p:nvGrpSpPr>
            <p:cNvPr id="341" name="Group 340"/>
            <p:cNvGrpSpPr/>
            <p:nvPr/>
          </p:nvGrpSpPr>
          <p:grpSpPr>
            <a:xfrm>
              <a:off x="10685147" y="3870457"/>
              <a:ext cx="1003279" cy="345563"/>
              <a:chOff x="11175796" y="3730886"/>
              <a:chExt cx="1003279" cy="345563"/>
            </a:xfrm>
          </p:grpSpPr>
          <p:sp>
            <p:nvSpPr>
              <p:cNvPr id="210" name="TextBox 209"/>
              <p:cNvSpPr txBox="1"/>
              <p:nvPr/>
            </p:nvSpPr>
            <p:spPr>
              <a:xfrm>
                <a:off x="11519919" y="3775343"/>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Site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Recovery </a:t>
                </a:r>
              </a:p>
            </p:txBody>
          </p:sp>
          <p:pic>
            <p:nvPicPr>
              <p:cNvPr id="211" name="Picture 210" descr="Site Recove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1175796" y="3730886"/>
                <a:ext cx="285842" cy="285842"/>
              </a:xfrm>
              <a:prstGeom prst="rect">
                <a:avLst/>
              </a:prstGeom>
            </p:spPr>
          </p:pic>
        </p:grpSp>
        <p:grpSp>
          <p:nvGrpSpPr>
            <p:cNvPr id="340" name="Group 339"/>
            <p:cNvGrpSpPr/>
            <p:nvPr/>
          </p:nvGrpSpPr>
          <p:grpSpPr>
            <a:xfrm>
              <a:off x="10699392" y="3426129"/>
              <a:ext cx="996976" cy="321164"/>
              <a:chOff x="11190041" y="3491162"/>
              <a:chExt cx="996976" cy="321164"/>
            </a:xfrm>
          </p:grpSpPr>
          <p:sp>
            <p:nvSpPr>
              <p:cNvPr id="212" name="TextBox 211"/>
              <p:cNvSpPr txBox="1"/>
              <p:nvPr/>
            </p:nvSpPr>
            <p:spPr>
              <a:xfrm>
                <a:off x="11527861" y="3511220"/>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11190041" y="3491162"/>
                <a:ext cx="286753" cy="286753"/>
              </a:xfrm>
              <a:prstGeom prst="rect">
                <a:avLst/>
              </a:prstGeom>
            </p:spPr>
          </p:pic>
        </p:grpSp>
        <p:sp>
          <p:nvSpPr>
            <p:cNvPr id="33" name="Rectangle 32"/>
            <p:cNvSpPr/>
            <p:nvPr/>
          </p:nvSpPr>
          <p:spPr bwMode="auto">
            <a:xfrm>
              <a:off x="6023314" y="4931023"/>
              <a:ext cx="6291748"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Networking</a:t>
              </a:r>
            </a:p>
          </p:txBody>
        </p:sp>
        <p:grpSp>
          <p:nvGrpSpPr>
            <p:cNvPr id="394" name="Group 393"/>
            <p:cNvGrpSpPr/>
            <p:nvPr/>
          </p:nvGrpSpPr>
          <p:grpSpPr>
            <a:xfrm>
              <a:off x="6742271" y="545953"/>
              <a:ext cx="3539738" cy="1755683"/>
              <a:chOff x="8289832" y="2910817"/>
              <a:chExt cx="3539738" cy="1755683"/>
            </a:xfrm>
          </p:grpSpPr>
          <p:sp>
            <p:nvSpPr>
              <p:cNvPr id="37" name="Rectangle 36"/>
              <p:cNvSpPr/>
              <p:nvPr/>
            </p:nvSpPr>
            <p:spPr bwMode="auto">
              <a:xfrm>
                <a:off x="8289832" y="2910817"/>
                <a:ext cx="3539738" cy="1755683"/>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a:t>
                </a:r>
              </a:p>
            </p:txBody>
          </p:sp>
          <p:grpSp>
            <p:nvGrpSpPr>
              <p:cNvPr id="388" name="Group 387"/>
              <p:cNvGrpSpPr/>
              <p:nvPr/>
            </p:nvGrpSpPr>
            <p:grpSpPr>
              <a:xfrm>
                <a:off x="8755248" y="3474294"/>
                <a:ext cx="1008778" cy="324187"/>
                <a:chOff x="8755248" y="3474294"/>
                <a:chExt cx="1008778" cy="324187"/>
              </a:xfrm>
            </p:grpSpPr>
            <p:sp>
              <p:nvSpPr>
                <p:cNvPr id="171" name="TextBox 170"/>
                <p:cNvSpPr txBox="1"/>
                <p:nvPr/>
              </p:nvSpPr>
              <p:spPr>
                <a:xfrm>
                  <a:off x="9104870" y="3497376"/>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8755248" y="3474294"/>
                  <a:ext cx="296809" cy="296809"/>
                </a:xfrm>
                <a:prstGeom prst="rect">
                  <a:avLst/>
                </a:prstGeom>
              </p:spPr>
            </p:pic>
          </p:grpSp>
          <p:grpSp>
            <p:nvGrpSpPr>
              <p:cNvPr id="390" name="Group 389"/>
              <p:cNvGrpSpPr/>
              <p:nvPr/>
            </p:nvGrpSpPr>
            <p:grpSpPr>
              <a:xfrm>
                <a:off x="10786523" y="3477738"/>
                <a:ext cx="1029708" cy="308738"/>
                <a:chOff x="10786523" y="3477738"/>
                <a:chExt cx="1029708" cy="308738"/>
              </a:xfrm>
            </p:grpSpPr>
            <p:sp>
              <p:nvSpPr>
                <p:cNvPr id="173" name="TextBox 172"/>
                <p:cNvSpPr txBox="1"/>
                <p:nvPr/>
              </p:nvSpPr>
              <p:spPr>
                <a:xfrm>
                  <a:off x="11157075" y="3477738"/>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DocumentDB</a:t>
                  </a: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4" name="Picture 173"/>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10786523" y="3495857"/>
                  <a:ext cx="290620" cy="290619"/>
                </a:xfrm>
                <a:prstGeom prst="rect">
                  <a:avLst/>
                </a:prstGeom>
              </p:spPr>
            </p:pic>
          </p:grpSp>
          <p:grpSp>
            <p:nvGrpSpPr>
              <p:cNvPr id="391" name="Group 390"/>
              <p:cNvGrpSpPr/>
              <p:nvPr/>
            </p:nvGrpSpPr>
            <p:grpSpPr>
              <a:xfrm>
                <a:off x="8728911" y="4040003"/>
                <a:ext cx="1011763" cy="318839"/>
                <a:chOff x="8728911" y="4040003"/>
                <a:chExt cx="1011763" cy="318839"/>
              </a:xfrm>
            </p:grpSpPr>
            <p:sp>
              <p:nvSpPr>
                <p:cNvPr id="175" name="TextBox 174"/>
                <p:cNvSpPr txBox="1"/>
                <p:nvPr/>
              </p:nvSpPr>
              <p:spPr>
                <a:xfrm>
                  <a:off x="9081518" y="4057737"/>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Redis</a:t>
                  </a: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8728911" y="4040003"/>
                  <a:ext cx="289282" cy="289282"/>
                </a:xfrm>
                <a:prstGeom prst="rect">
                  <a:avLst/>
                </a:prstGeom>
              </p:spPr>
            </p:pic>
          </p:grpSp>
          <p:grpSp>
            <p:nvGrpSpPr>
              <p:cNvPr id="392" name="Group 391"/>
              <p:cNvGrpSpPr/>
              <p:nvPr/>
            </p:nvGrpSpPr>
            <p:grpSpPr>
              <a:xfrm>
                <a:off x="9789813" y="4065697"/>
                <a:ext cx="1011560" cy="324689"/>
                <a:chOff x="9789813" y="4065697"/>
                <a:chExt cx="1011560" cy="324689"/>
              </a:xfrm>
            </p:grpSpPr>
            <p:sp>
              <p:nvSpPr>
                <p:cNvPr id="177" name="TextBox 176"/>
                <p:cNvSpPr txBox="1"/>
                <p:nvPr/>
              </p:nvSpPr>
              <p:spPr>
                <a:xfrm>
                  <a:off x="10142217" y="4089281"/>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Search</a:t>
                  </a:r>
                </a:p>
                <a:p>
                  <a:pPr marL="0" marR="0" lvl="0" indent="0" algn="l" defTabSz="913950" rtl="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9789813" y="4065697"/>
                  <a:ext cx="293993" cy="293993"/>
                </a:xfrm>
                <a:prstGeom prst="rect">
                  <a:avLst/>
                </a:prstGeom>
              </p:spPr>
            </p:pic>
          </p:grpSp>
          <p:grpSp>
            <p:nvGrpSpPr>
              <p:cNvPr id="393" name="Group 392"/>
              <p:cNvGrpSpPr/>
              <p:nvPr/>
            </p:nvGrpSpPr>
            <p:grpSpPr>
              <a:xfrm>
                <a:off x="10784365" y="4081793"/>
                <a:ext cx="1014773" cy="304510"/>
                <a:chOff x="10784365" y="4081793"/>
                <a:chExt cx="1014773" cy="304510"/>
              </a:xfrm>
            </p:grpSpPr>
            <p:sp>
              <p:nvSpPr>
                <p:cNvPr id="179" name="TextBox 178"/>
                <p:cNvSpPr txBox="1"/>
                <p:nvPr/>
              </p:nvSpPr>
              <p:spPr>
                <a:xfrm>
                  <a:off x="11139982" y="4085198"/>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Storage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10784365" y="4081793"/>
                  <a:ext cx="288561" cy="288560"/>
                </a:xfrm>
                <a:prstGeom prst="rect">
                  <a:avLst/>
                </a:prstGeom>
              </p:spPr>
            </p:pic>
          </p:grpSp>
          <p:grpSp>
            <p:nvGrpSpPr>
              <p:cNvPr id="389" name="Group 388"/>
              <p:cNvGrpSpPr/>
              <p:nvPr/>
            </p:nvGrpSpPr>
            <p:grpSpPr>
              <a:xfrm>
                <a:off x="9763191" y="3476801"/>
                <a:ext cx="751841" cy="347627"/>
                <a:chOff x="9763191" y="3476801"/>
                <a:chExt cx="751841" cy="347627"/>
              </a:xfrm>
            </p:grpSpPr>
            <p:pic>
              <p:nvPicPr>
                <p:cNvPr id="17" name="Picture 16"/>
                <p:cNvPicPr>
                  <a:picLocks noChangeAspect="1"/>
                </p:cNvPicPr>
                <p:nvPr/>
              </p:nvPicPr>
              <p:blipFill>
                <a:blip r:embed="rId25"/>
                <a:stretch>
                  <a:fillRect/>
                </a:stretch>
              </p:blipFill>
              <p:spPr>
                <a:xfrm>
                  <a:off x="9763191" y="3476801"/>
                  <a:ext cx="320616" cy="290558"/>
                </a:xfrm>
                <a:prstGeom prst="rect">
                  <a:avLst/>
                </a:prstGeom>
              </p:spPr>
            </p:pic>
            <p:sp>
              <p:nvSpPr>
                <p:cNvPr id="246" name="TextBox 245"/>
                <p:cNvSpPr txBox="1"/>
                <p:nvPr/>
              </p:nvSpPr>
              <p:spPr>
                <a:xfrm>
                  <a:off x="10117219" y="3498352"/>
                  <a:ext cx="397813" cy="32607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grpSp>
        <p:sp>
          <p:nvSpPr>
            <p:cNvPr id="9" name="Freeform 8"/>
            <p:cNvSpPr/>
            <p:nvPr/>
          </p:nvSpPr>
          <p:spPr bwMode="auto">
            <a:xfrm>
              <a:off x="11186102" y="2720692"/>
              <a:ext cx="69056" cy="3872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337" name="Group 336"/>
            <p:cNvGrpSpPr/>
            <p:nvPr/>
          </p:nvGrpSpPr>
          <p:grpSpPr>
            <a:xfrm>
              <a:off x="10717360" y="1154655"/>
              <a:ext cx="1011280" cy="334318"/>
              <a:chOff x="11200294" y="2143330"/>
              <a:chExt cx="1011280" cy="334317"/>
            </a:xfrm>
          </p:grpSpPr>
          <p:sp>
            <p:nvSpPr>
              <p:cNvPr id="197" name="TextBox 196"/>
              <p:cNvSpPr txBox="1"/>
              <p:nvPr/>
            </p:nvSpPr>
            <p:spPr>
              <a:xfrm>
                <a:off x="11552418" y="2176542"/>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Health Monitoring</a:t>
                </a:r>
              </a:p>
            </p:txBody>
          </p:sp>
          <p:grpSp>
            <p:nvGrpSpPr>
              <p:cNvPr id="229" name="Group 228"/>
              <p:cNvGrpSpPr/>
              <p:nvPr/>
            </p:nvGrpSpPr>
            <p:grpSpPr>
              <a:xfrm>
                <a:off x="11200294" y="2143330"/>
                <a:ext cx="293741" cy="279390"/>
                <a:chOff x="10757647" y="1125048"/>
                <a:chExt cx="293741" cy="279390"/>
              </a:xfrm>
            </p:grpSpPr>
            <p:pic>
              <p:nvPicPr>
                <p:cNvPr id="222" name="Picture 221" descr="Azure Active Directory.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10757647" y="1125048"/>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20" name="Group 19"/>
            <p:cNvGrpSpPr/>
            <p:nvPr/>
          </p:nvGrpSpPr>
          <p:grpSpPr>
            <a:xfrm>
              <a:off x="6071870" y="5231313"/>
              <a:ext cx="843562" cy="346180"/>
              <a:chOff x="6071870" y="5231313"/>
              <a:chExt cx="843562" cy="346180"/>
            </a:xfrm>
          </p:grpSpPr>
          <p:sp>
            <p:nvSpPr>
              <p:cNvPr id="24" name="Rectangle 23"/>
              <p:cNvSpPr/>
              <p:nvPr/>
            </p:nvSpPr>
            <p:spPr bwMode="auto">
              <a:xfrm>
                <a:off x="6071870" y="5231313"/>
                <a:ext cx="843562"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227" name="Picture 226"/>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6081595" y="5248173"/>
                <a:ext cx="267702" cy="267702"/>
              </a:xfrm>
              <a:prstGeom prst="rect">
                <a:avLst/>
              </a:prstGeom>
            </p:spPr>
          </p:pic>
        </p:grpSp>
        <p:grpSp>
          <p:nvGrpSpPr>
            <p:cNvPr id="237" name="Group 236"/>
            <p:cNvGrpSpPr/>
            <p:nvPr/>
          </p:nvGrpSpPr>
          <p:grpSpPr>
            <a:xfrm>
              <a:off x="8535474" y="5217867"/>
              <a:ext cx="925510" cy="359540"/>
              <a:chOff x="8640978" y="5217867"/>
              <a:chExt cx="925510" cy="359540"/>
            </a:xfrm>
          </p:grpSpPr>
          <p:sp>
            <p:nvSpPr>
              <p:cNvPr id="27" name="Rectangle 26"/>
              <p:cNvSpPr/>
              <p:nvPr/>
            </p:nvSpPr>
            <p:spPr bwMode="auto">
              <a:xfrm>
                <a:off x="8640978" y="5230981"/>
                <a:ext cx="925510"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17928" rIns="0" bIns="89642"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228" name="Picture 227"/>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8669836" y="5217867"/>
                <a:ext cx="251761" cy="251761"/>
              </a:xfrm>
              <a:prstGeom prst="rect">
                <a:avLst/>
              </a:prstGeom>
            </p:spPr>
          </p:pic>
        </p:grpSp>
        <p:grpSp>
          <p:nvGrpSpPr>
            <p:cNvPr id="16" name="Group 15"/>
            <p:cNvGrpSpPr/>
            <p:nvPr/>
          </p:nvGrpSpPr>
          <p:grpSpPr>
            <a:xfrm>
              <a:off x="3003353" y="5231315"/>
              <a:ext cx="915430" cy="363427"/>
              <a:chOff x="3003353" y="5231315"/>
              <a:chExt cx="915430" cy="363427"/>
            </a:xfrm>
          </p:grpSpPr>
          <p:sp>
            <p:nvSpPr>
              <p:cNvPr id="25" name="Rectangle 24"/>
              <p:cNvSpPr/>
              <p:nvPr/>
            </p:nvSpPr>
            <p:spPr bwMode="auto">
              <a:xfrm>
                <a:off x="3003353" y="5231315"/>
                <a:ext cx="915430"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 Storage</a:t>
                </a:r>
              </a:p>
            </p:txBody>
          </p:sp>
          <p:pic>
            <p:nvPicPr>
              <p:cNvPr id="232" name="Picture 231" descr="Storage blob.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3032767" y="5271308"/>
                <a:ext cx="247169" cy="247170"/>
              </a:xfrm>
              <a:prstGeom prst="rect">
                <a:avLst/>
              </a:prstGeom>
            </p:spPr>
          </p:pic>
        </p:grpSp>
        <p:grpSp>
          <p:nvGrpSpPr>
            <p:cNvPr id="18" name="Group 17"/>
            <p:cNvGrpSpPr/>
            <p:nvPr/>
          </p:nvGrpSpPr>
          <p:grpSpPr>
            <a:xfrm>
              <a:off x="3995042" y="5231314"/>
              <a:ext cx="835223" cy="363427"/>
              <a:chOff x="3995042" y="5231314"/>
              <a:chExt cx="835223" cy="363427"/>
            </a:xfrm>
          </p:grpSpPr>
          <p:sp>
            <p:nvSpPr>
              <p:cNvPr id="26" name="Rectangle 25"/>
              <p:cNvSpPr/>
              <p:nvPr/>
            </p:nvSpPr>
            <p:spPr bwMode="auto">
              <a:xfrm>
                <a:off x="3995042" y="5231314"/>
                <a:ext cx="835223"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a:t>
                </a:r>
              </a:p>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p:txBody>
          </p:sp>
          <p:pic>
            <p:nvPicPr>
              <p:cNvPr id="233" name="Picture 232" descr="Storage blob.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4024079" y="5271308"/>
                <a:ext cx="247169" cy="247170"/>
              </a:xfrm>
              <a:prstGeom prst="rect">
                <a:avLst/>
              </a:prstGeom>
            </p:spPr>
          </p:pic>
        </p:grpSp>
        <p:grpSp>
          <p:nvGrpSpPr>
            <p:cNvPr id="19" name="Group 18"/>
            <p:cNvGrpSpPr/>
            <p:nvPr/>
          </p:nvGrpSpPr>
          <p:grpSpPr>
            <a:xfrm>
              <a:off x="4925592" y="5231313"/>
              <a:ext cx="836224" cy="363427"/>
              <a:chOff x="4925592" y="5231313"/>
              <a:chExt cx="836224" cy="363427"/>
            </a:xfrm>
          </p:grpSpPr>
          <p:sp>
            <p:nvSpPr>
              <p:cNvPr id="61" name="Rectangle 60"/>
              <p:cNvSpPr/>
              <p:nvPr/>
            </p:nvSpPr>
            <p:spPr bwMode="auto">
              <a:xfrm>
                <a:off x="4925592" y="5231313"/>
                <a:ext cx="836224"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a:t>
                </a:r>
              </a:p>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pic>
            <p:nvPicPr>
              <p:cNvPr id="234" name="Picture 233" descr="Storage blob.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4947024" y="5271308"/>
                <a:ext cx="247169" cy="247170"/>
              </a:xfrm>
              <a:prstGeom prst="rect">
                <a:avLst/>
              </a:prstGeom>
            </p:spPr>
          </p:pic>
        </p:grpSp>
        <p:grpSp>
          <p:nvGrpSpPr>
            <p:cNvPr id="13" name="Group 12"/>
            <p:cNvGrpSpPr/>
            <p:nvPr/>
          </p:nvGrpSpPr>
          <p:grpSpPr>
            <a:xfrm>
              <a:off x="447259" y="5237334"/>
              <a:ext cx="808197" cy="356066"/>
              <a:chOff x="165906" y="5237334"/>
              <a:chExt cx="808197" cy="356066"/>
            </a:xfrm>
          </p:grpSpPr>
          <p:sp>
            <p:nvSpPr>
              <p:cNvPr id="43" name="Rectangle 42"/>
              <p:cNvSpPr/>
              <p:nvPr/>
            </p:nvSpPr>
            <p:spPr bwMode="auto">
              <a:xfrm>
                <a:off x="165906" y="5237334"/>
                <a:ext cx="808197"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Machines</a:t>
                </a:r>
              </a:p>
            </p:txBody>
          </p:sp>
          <p:pic>
            <p:nvPicPr>
              <p:cNvPr id="235" name="Picture 234"/>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186771" y="5275561"/>
                <a:ext cx="261581" cy="261582"/>
              </a:xfrm>
              <a:prstGeom prst="rect">
                <a:avLst/>
              </a:prstGeom>
              <a:ln>
                <a:noFill/>
              </a:ln>
            </p:spPr>
          </p:pic>
        </p:grpSp>
        <p:grpSp>
          <p:nvGrpSpPr>
            <p:cNvPr id="328" name="Group 327"/>
            <p:cNvGrpSpPr/>
            <p:nvPr/>
          </p:nvGrpSpPr>
          <p:grpSpPr>
            <a:xfrm>
              <a:off x="10747798" y="1566998"/>
              <a:ext cx="972163" cy="344145"/>
              <a:chOff x="11248838" y="2589753"/>
              <a:chExt cx="972163" cy="344144"/>
            </a:xfrm>
          </p:grpSpPr>
          <p:sp>
            <p:nvSpPr>
              <p:cNvPr id="236" name="TextBox 235"/>
              <p:cNvSpPr txBox="1"/>
              <p:nvPr/>
            </p:nvSpPr>
            <p:spPr>
              <a:xfrm>
                <a:off x="11561845" y="2589753"/>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AD Privileged</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Identity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31"/>
              <a:stretch>
                <a:fillRect/>
              </a:stretch>
            </p:blipFill>
            <p:spPr>
              <a:xfrm>
                <a:off x="11248838" y="2615973"/>
                <a:ext cx="245456" cy="317924"/>
              </a:xfrm>
              <a:prstGeom prst="rect">
                <a:avLst/>
              </a:prstGeom>
            </p:spPr>
          </p:pic>
        </p:grpSp>
        <p:grpSp>
          <p:nvGrpSpPr>
            <p:cNvPr id="238" name="Group 237"/>
            <p:cNvGrpSpPr/>
            <p:nvPr/>
          </p:nvGrpSpPr>
          <p:grpSpPr>
            <a:xfrm>
              <a:off x="9495191" y="5230981"/>
              <a:ext cx="921643" cy="346426"/>
              <a:chOff x="9495191" y="5230981"/>
              <a:chExt cx="921643" cy="346426"/>
            </a:xfrm>
          </p:grpSpPr>
          <p:sp>
            <p:nvSpPr>
              <p:cNvPr id="28" name="Rectangle 27"/>
              <p:cNvSpPr/>
              <p:nvPr/>
            </p:nvSpPr>
            <p:spPr bwMode="auto">
              <a:xfrm>
                <a:off x="9495191" y="5230981"/>
                <a:ext cx="921643"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89" name="Picture 88"/>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9542996" y="5273467"/>
                <a:ext cx="210127" cy="210127"/>
              </a:xfrm>
              <a:prstGeom prst="rect">
                <a:avLst/>
              </a:prstGeom>
            </p:spPr>
          </p:pic>
        </p:grpSp>
        <p:grpSp>
          <p:nvGrpSpPr>
            <p:cNvPr id="241" name="Group 240"/>
            <p:cNvGrpSpPr/>
            <p:nvPr/>
          </p:nvGrpSpPr>
          <p:grpSpPr>
            <a:xfrm>
              <a:off x="11372540" y="5230981"/>
              <a:ext cx="870398" cy="346426"/>
              <a:chOff x="11372540" y="5230981"/>
              <a:chExt cx="870398" cy="346426"/>
            </a:xfrm>
          </p:grpSpPr>
          <p:sp>
            <p:nvSpPr>
              <p:cNvPr id="247" name="Rectangle 246"/>
              <p:cNvSpPr/>
              <p:nvPr/>
            </p:nvSpPr>
            <p:spPr bwMode="auto">
              <a:xfrm>
                <a:off x="11372540"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35857"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a:t>
                </a:r>
              </a:p>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Gateway</a:t>
                </a:r>
              </a:p>
            </p:txBody>
          </p:sp>
          <p:sp>
            <p:nvSpPr>
              <p:cNvPr id="327" name="Freeform 326"/>
              <p:cNvSpPr/>
              <p:nvPr/>
            </p:nvSpPr>
            <p:spPr bwMode="auto">
              <a:xfrm rot="2700000">
                <a:off x="11422699"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339" name="Group 338"/>
            <p:cNvGrpSpPr/>
            <p:nvPr/>
          </p:nvGrpSpPr>
          <p:grpSpPr>
            <a:xfrm>
              <a:off x="10686829" y="2930978"/>
              <a:ext cx="1000917" cy="313970"/>
              <a:chOff x="11187869" y="3126800"/>
              <a:chExt cx="1000917" cy="313970"/>
            </a:xfrm>
          </p:grpSpPr>
          <p:sp>
            <p:nvSpPr>
              <p:cNvPr id="329" name="TextBox 328"/>
              <p:cNvSpPr txBox="1"/>
              <p:nvPr/>
            </p:nvSpPr>
            <p:spPr>
              <a:xfrm>
                <a:off x="11529630" y="3139664"/>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Operational</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30" name="Picture 329" descr="Operational Insights.png"/>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11187869" y="3126800"/>
                <a:ext cx="280231" cy="280232"/>
              </a:xfrm>
              <a:prstGeom prst="rect">
                <a:avLst/>
              </a:prstGeom>
            </p:spPr>
          </p:pic>
        </p:grpSp>
        <p:grpSp>
          <p:nvGrpSpPr>
            <p:cNvPr id="136" name="Group 135"/>
            <p:cNvGrpSpPr/>
            <p:nvPr/>
          </p:nvGrpSpPr>
          <p:grpSpPr>
            <a:xfrm>
              <a:off x="2000198" y="532357"/>
              <a:ext cx="2108159" cy="1432988"/>
              <a:chOff x="2885080" y="478780"/>
              <a:chExt cx="2108159" cy="1432988"/>
            </a:xfrm>
          </p:grpSpPr>
          <p:sp>
            <p:nvSpPr>
              <p:cNvPr id="35" name="Rectangle 34"/>
              <p:cNvSpPr/>
              <p:nvPr/>
            </p:nvSpPr>
            <p:spPr bwMode="auto">
              <a:xfrm>
                <a:off x="2885080" y="478780"/>
                <a:ext cx="2108159"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Services Compute</a:t>
                </a:r>
              </a:p>
            </p:txBody>
          </p:sp>
          <p:grpSp>
            <p:nvGrpSpPr>
              <p:cNvPr id="344" name="Group 343"/>
              <p:cNvGrpSpPr/>
              <p:nvPr/>
            </p:nvGrpSpPr>
            <p:grpSpPr>
              <a:xfrm>
                <a:off x="3091322" y="836529"/>
                <a:ext cx="1001364" cy="338014"/>
                <a:chOff x="3533110" y="1905041"/>
                <a:chExt cx="1001364" cy="338014"/>
              </a:xfrm>
            </p:grpSpPr>
            <p:sp>
              <p:nvSpPr>
                <p:cNvPr id="145" name="TextBox 144"/>
                <p:cNvSpPr txBox="1"/>
                <p:nvPr/>
              </p:nvSpPr>
              <p:spPr>
                <a:xfrm>
                  <a:off x="3875318" y="1941949"/>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Cloud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3533110" y="1905041"/>
                  <a:ext cx="289802" cy="289802"/>
                </a:xfrm>
                <a:prstGeom prst="rect">
                  <a:avLst/>
                </a:prstGeom>
              </p:spPr>
            </p:pic>
          </p:grpSp>
          <p:grpSp>
            <p:nvGrpSpPr>
              <p:cNvPr id="345" name="Group 344"/>
              <p:cNvGrpSpPr/>
              <p:nvPr/>
            </p:nvGrpSpPr>
            <p:grpSpPr>
              <a:xfrm>
                <a:off x="3067950" y="1417769"/>
                <a:ext cx="1007741" cy="320053"/>
                <a:chOff x="3509738" y="2393814"/>
                <a:chExt cx="1007741" cy="320053"/>
              </a:xfrm>
            </p:grpSpPr>
            <p:sp>
              <p:nvSpPr>
                <p:cNvPr id="147" name="TextBox 146"/>
                <p:cNvSpPr txBox="1"/>
                <p:nvPr/>
              </p:nvSpPr>
              <p:spPr>
                <a:xfrm>
                  <a:off x="3858323" y="2393814"/>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3509738" y="2410331"/>
                  <a:ext cx="303536" cy="303536"/>
                </a:xfrm>
                <a:prstGeom prst="rect">
                  <a:avLst/>
                </a:prstGeom>
              </p:spPr>
            </p:pic>
          </p:grpSp>
          <p:grpSp>
            <p:nvGrpSpPr>
              <p:cNvPr id="346" name="Group 345"/>
              <p:cNvGrpSpPr/>
              <p:nvPr/>
            </p:nvGrpSpPr>
            <p:grpSpPr>
              <a:xfrm>
                <a:off x="3968400" y="1441331"/>
                <a:ext cx="1000660" cy="336792"/>
                <a:chOff x="4132786" y="2407102"/>
                <a:chExt cx="1000660" cy="336792"/>
              </a:xfrm>
            </p:grpSpPr>
            <p:sp>
              <p:nvSpPr>
                <p:cNvPr id="149" name="TextBox 148"/>
                <p:cNvSpPr txBox="1"/>
                <p:nvPr/>
              </p:nvSpPr>
              <p:spPr>
                <a:xfrm>
                  <a:off x="4474290" y="2442788"/>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RemoteApp</a:t>
                  </a:r>
                </a:p>
              </p:txBody>
            </p:sp>
            <p:pic>
              <p:nvPicPr>
                <p:cNvPr id="150"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4132786" y="2407102"/>
                  <a:ext cx="291655" cy="291656"/>
                </a:xfrm>
                <a:prstGeom prst="rect">
                  <a:avLst/>
                </a:prstGeom>
              </p:spPr>
            </p:pic>
          </p:grpSp>
          <p:sp>
            <p:nvSpPr>
              <p:cNvPr id="349" name="TextBox 348"/>
              <p:cNvSpPr txBox="1"/>
              <p:nvPr/>
            </p:nvSpPr>
            <p:spPr>
              <a:xfrm>
                <a:off x="4306833" y="873437"/>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3964782" y="857249"/>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375" name="Group 374"/>
            <p:cNvGrpSpPr/>
            <p:nvPr/>
          </p:nvGrpSpPr>
          <p:grpSpPr>
            <a:xfrm>
              <a:off x="4231223" y="3019262"/>
              <a:ext cx="2355492" cy="1432988"/>
              <a:chOff x="8271660" y="469727"/>
              <a:chExt cx="2355492" cy="1432988"/>
            </a:xfrm>
          </p:grpSpPr>
          <p:sp>
            <p:nvSpPr>
              <p:cNvPr id="42" name="Rectangle 41"/>
              <p:cNvSpPr/>
              <p:nvPr/>
            </p:nvSpPr>
            <p:spPr bwMode="auto">
              <a:xfrm>
                <a:off x="8271660" y="469727"/>
                <a:ext cx="2355492"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Developer Services</a:t>
                </a:r>
              </a:p>
            </p:txBody>
          </p:sp>
          <p:grpSp>
            <p:nvGrpSpPr>
              <p:cNvPr id="144" name="Group 143"/>
              <p:cNvGrpSpPr/>
              <p:nvPr/>
            </p:nvGrpSpPr>
            <p:grpSpPr>
              <a:xfrm>
                <a:off x="8403450" y="918721"/>
                <a:ext cx="1016238" cy="309095"/>
                <a:chOff x="9025071" y="1995491"/>
                <a:chExt cx="1016238" cy="309095"/>
              </a:xfrm>
            </p:grpSpPr>
            <p:sp>
              <p:nvSpPr>
                <p:cNvPr id="167" name="TextBox 166"/>
                <p:cNvSpPr txBox="1"/>
                <p:nvPr/>
              </p:nvSpPr>
              <p:spPr>
                <a:xfrm>
                  <a:off x="9371926" y="2054561"/>
                  <a:ext cx="669383" cy="250025"/>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tretch>
                  <a:fillRect/>
                </a:stretch>
              </p:blipFill>
              <p:spPr>
                <a:xfrm>
                  <a:off x="9025071" y="1995491"/>
                  <a:ext cx="290489" cy="290489"/>
                </a:xfrm>
                <a:prstGeom prst="rect">
                  <a:avLst/>
                </a:prstGeom>
              </p:spPr>
            </p:pic>
          </p:grpSp>
          <p:grpSp>
            <p:nvGrpSpPr>
              <p:cNvPr id="363" name="Group 362"/>
              <p:cNvGrpSpPr/>
              <p:nvPr/>
            </p:nvGrpSpPr>
            <p:grpSpPr>
              <a:xfrm>
                <a:off x="9485139" y="1461008"/>
                <a:ext cx="1033718" cy="308062"/>
                <a:chOff x="10156761" y="2537778"/>
                <a:chExt cx="1033718" cy="308062"/>
              </a:xfrm>
            </p:grpSpPr>
            <p:sp>
              <p:nvSpPr>
                <p:cNvPr id="169" name="TextBox 168"/>
                <p:cNvSpPr txBox="1"/>
                <p:nvPr/>
              </p:nvSpPr>
              <p:spPr>
                <a:xfrm>
                  <a:off x="10531323" y="2544735"/>
                  <a:ext cx="659156" cy="301105"/>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10156761" y="2537778"/>
                  <a:ext cx="292274" cy="292274"/>
                </a:xfrm>
                <a:prstGeom prst="rect">
                  <a:avLst/>
                </a:prstGeom>
              </p:spPr>
            </p:pic>
          </p:grpSp>
          <p:grpSp>
            <p:nvGrpSpPr>
              <p:cNvPr id="361" name="Group 360"/>
              <p:cNvGrpSpPr/>
              <p:nvPr/>
            </p:nvGrpSpPr>
            <p:grpSpPr>
              <a:xfrm>
                <a:off x="9501495" y="894448"/>
                <a:ext cx="896892" cy="311069"/>
                <a:chOff x="10173117" y="1971218"/>
                <a:chExt cx="896892" cy="311069"/>
              </a:xfrm>
            </p:grpSpPr>
            <p:pic>
              <p:nvPicPr>
                <p:cNvPr id="273"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10173117" y="1979632"/>
                  <a:ext cx="302655" cy="302655"/>
                </a:xfrm>
                <a:prstGeom prst="rect">
                  <a:avLst/>
                </a:prstGeom>
              </p:spPr>
            </p:pic>
            <p:sp>
              <p:nvSpPr>
                <p:cNvPr id="274" name="TextBox 273"/>
                <p:cNvSpPr txBox="1"/>
                <p:nvPr/>
              </p:nvSpPr>
              <p:spPr>
                <a:xfrm>
                  <a:off x="10528812" y="1971218"/>
                  <a:ext cx="541197" cy="250025"/>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SDK</a:t>
                  </a:r>
                </a:p>
              </p:txBody>
            </p:sp>
          </p:grpSp>
          <p:grpSp>
            <p:nvGrpSpPr>
              <p:cNvPr id="374" name="Group 373"/>
              <p:cNvGrpSpPr/>
              <p:nvPr/>
            </p:nvGrpSpPr>
            <p:grpSpPr>
              <a:xfrm>
                <a:off x="8403428" y="1416107"/>
                <a:ext cx="1007716" cy="307161"/>
                <a:chOff x="8298657" y="1416107"/>
                <a:chExt cx="1007716" cy="307161"/>
              </a:xfrm>
            </p:grpSpPr>
            <p:sp>
              <p:nvSpPr>
                <p:cNvPr id="239" name="TextBox 238"/>
                <p:cNvSpPr txBox="1"/>
                <p:nvPr/>
              </p:nvSpPr>
              <p:spPr>
                <a:xfrm>
                  <a:off x="8645535" y="1473243"/>
                  <a:ext cx="660838" cy="250025"/>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VS Online</a:t>
                  </a:r>
                </a:p>
              </p:txBody>
            </p:sp>
            <p:sp>
              <p:nvSpPr>
                <p:cNvPr id="371" name="Freeform 370"/>
                <p:cNvSpPr/>
                <p:nvPr/>
              </p:nvSpPr>
              <p:spPr bwMode="auto">
                <a:xfrm>
                  <a:off x="8298657" y="1416107"/>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15" name="Group 14"/>
            <p:cNvGrpSpPr/>
            <p:nvPr/>
          </p:nvGrpSpPr>
          <p:grpSpPr>
            <a:xfrm>
              <a:off x="1525742" y="5237334"/>
              <a:ext cx="861746" cy="356066"/>
              <a:chOff x="1815887" y="5237334"/>
              <a:chExt cx="861746" cy="356066"/>
            </a:xfrm>
          </p:grpSpPr>
          <p:sp>
            <p:nvSpPr>
              <p:cNvPr id="62" name="Rectangle 61"/>
              <p:cNvSpPr/>
              <p:nvPr/>
            </p:nvSpPr>
            <p:spPr bwMode="auto">
              <a:xfrm>
                <a:off x="1815887" y="5237334"/>
                <a:ext cx="861746"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a:t>
                </a:r>
              </a:p>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Service</a:t>
                </a:r>
              </a:p>
            </p:txBody>
          </p:sp>
          <p:grpSp>
            <p:nvGrpSpPr>
              <p:cNvPr id="412" name="Group 411"/>
              <p:cNvGrpSpPr/>
              <p:nvPr/>
            </p:nvGrpSpPr>
            <p:grpSpPr>
              <a:xfrm>
                <a:off x="1854319" y="5310201"/>
                <a:ext cx="221053" cy="170255"/>
                <a:chOff x="1410342" y="5288934"/>
                <a:chExt cx="294653" cy="226942"/>
              </a:xfrm>
            </p:grpSpPr>
            <p:grpSp>
              <p:nvGrpSpPr>
                <p:cNvPr id="402" name="Group 401"/>
                <p:cNvGrpSpPr/>
                <p:nvPr/>
              </p:nvGrpSpPr>
              <p:grpSpPr>
                <a:xfrm>
                  <a:off x="1428991" y="5308456"/>
                  <a:ext cx="97032" cy="104039"/>
                  <a:chOff x="1286878" y="3925073"/>
                  <a:chExt cx="291844" cy="312918"/>
                </a:xfrm>
                <a:solidFill>
                  <a:schemeClr val="bg1"/>
                </a:solidFill>
              </p:grpSpPr>
              <p:sp>
                <p:nvSpPr>
                  <p:cNvPr id="397" name="Diamond 396"/>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98" name="Diamond 397"/>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99" name="Diamond 398"/>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03" name="Rounded Rectangle 402"/>
                <p:cNvSpPr/>
                <p:nvPr/>
              </p:nvSpPr>
              <p:spPr bwMode="auto">
                <a:xfrm>
                  <a:off x="1410342" y="5288934"/>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04" name="Group 403"/>
                <p:cNvGrpSpPr/>
                <p:nvPr/>
              </p:nvGrpSpPr>
              <p:grpSpPr>
                <a:xfrm>
                  <a:off x="1573839" y="5308987"/>
                  <a:ext cx="97032" cy="104039"/>
                  <a:chOff x="1286878" y="3925073"/>
                  <a:chExt cx="291844" cy="312918"/>
                </a:xfrm>
                <a:solidFill>
                  <a:schemeClr val="bg1"/>
                </a:solidFill>
              </p:grpSpPr>
              <p:sp>
                <p:nvSpPr>
                  <p:cNvPr id="405" name="Diamond 40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06" name="Diamond 40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07" name="Diamond 40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08" name="Group 407"/>
                <p:cNvGrpSpPr/>
                <p:nvPr/>
              </p:nvGrpSpPr>
              <p:grpSpPr>
                <a:xfrm>
                  <a:off x="1505369" y="5390438"/>
                  <a:ext cx="97032" cy="104039"/>
                  <a:chOff x="1286878" y="3925073"/>
                  <a:chExt cx="291844" cy="312918"/>
                </a:xfrm>
                <a:solidFill>
                  <a:schemeClr val="bg1"/>
                </a:solidFill>
              </p:grpSpPr>
              <p:sp>
                <p:nvSpPr>
                  <p:cNvPr id="409" name="Diamond 408"/>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10" name="Diamond 409"/>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11" name="Diamond 410"/>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nvGrpSpPr>
            <p:cNvPr id="23" name="Group 22"/>
            <p:cNvGrpSpPr/>
            <p:nvPr/>
          </p:nvGrpSpPr>
          <p:grpSpPr>
            <a:xfrm>
              <a:off x="7811112" y="5230981"/>
              <a:ext cx="691304" cy="346426"/>
              <a:chOff x="7811112" y="5230981"/>
              <a:chExt cx="691304" cy="346426"/>
            </a:xfrm>
          </p:grpSpPr>
          <p:sp>
            <p:nvSpPr>
              <p:cNvPr id="30" name="Rectangle 29"/>
              <p:cNvSpPr/>
              <p:nvPr/>
            </p:nvSpPr>
            <p:spPr bwMode="auto">
              <a:xfrm>
                <a:off x="7811112" y="5230981"/>
                <a:ext cx="691304"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 name="Picture 3"/>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7860724" y="5289060"/>
                <a:ext cx="211665" cy="211665"/>
              </a:xfrm>
              <a:prstGeom prst="rect">
                <a:avLst/>
              </a:prstGeom>
            </p:spPr>
          </p:pic>
        </p:grpSp>
        <p:grpSp>
          <p:nvGrpSpPr>
            <p:cNvPr id="240" name="Group 239"/>
            <p:cNvGrpSpPr/>
            <p:nvPr/>
          </p:nvGrpSpPr>
          <p:grpSpPr>
            <a:xfrm>
              <a:off x="10458248" y="5230981"/>
              <a:ext cx="870398" cy="346426"/>
              <a:chOff x="10458248" y="5230981"/>
              <a:chExt cx="870398" cy="346426"/>
            </a:xfrm>
          </p:grpSpPr>
          <p:sp>
            <p:nvSpPr>
              <p:cNvPr id="34" name="Rectangle 33"/>
              <p:cNvSpPr/>
              <p:nvPr/>
            </p:nvSpPr>
            <p:spPr bwMode="auto">
              <a:xfrm>
                <a:off x="10458248"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Gateway</a:t>
                </a:r>
              </a:p>
            </p:txBody>
          </p:sp>
          <p:pic>
            <p:nvPicPr>
              <p:cNvPr id="10" name="Picture 9"/>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10460633" y="5267779"/>
                <a:ext cx="241495" cy="241495"/>
              </a:xfrm>
              <a:prstGeom prst="rect">
                <a:avLst/>
              </a:prstGeom>
            </p:spPr>
          </p:pic>
        </p:grpSp>
        <p:grpSp>
          <p:nvGrpSpPr>
            <p:cNvPr id="21" name="Group 20"/>
            <p:cNvGrpSpPr/>
            <p:nvPr/>
          </p:nvGrpSpPr>
          <p:grpSpPr>
            <a:xfrm>
              <a:off x="6949070" y="5231313"/>
              <a:ext cx="829620" cy="346180"/>
              <a:chOff x="6949070" y="5231313"/>
              <a:chExt cx="829620" cy="346180"/>
            </a:xfrm>
          </p:grpSpPr>
          <p:sp>
            <p:nvSpPr>
              <p:cNvPr id="29" name="Rectangle 28"/>
              <p:cNvSpPr/>
              <p:nvPr/>
            </p:nvSpPr>
            <p:spPr bwMode="auto">
              <a:xfrm>
                <a:off x="6949070" y="5231313"/>
                <a:ext cx="829620"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12" name="Picture 11"/>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6988668" y="5270432"/>
                <a:ext cx="238842" cy="238842"/>
              </a:xfrm>
              <a:prstGeom prst="rect">
                <a:avLst/>
              </a:prstGeom>
            </p:spPr>
          </p:pic>
        </p:grpSp>
        <p:grpSp>
          <p:nvGrpSpPr>
            <p:cNvPr id="243" name="Group 242"/>
            <p:cNvGrpSpPr/>
            <p:nvPr/>
          </p:nvGrpSpPr>
          <p:grpSpPr>
            <a:xfrm>
              <a:off x="10708345" y="2051336"/>
              <a:ext cx="1012582" cy="321430"/>
              <a:chOff x="6813227" y="457506"/>
              <a:chExt cx="1012582" cy="321430"/>
            </a:xfrm>
          </p:grpSpPr>
          <p:sp>
            <p:nvSpPr>
              <p:cNvPr id="244" name="TextBox 243"/>
              <p:cNvSpPr txBox="1"/>
              <p:nvPr/>
            </p:nvSpPr>
            <p:spPr>
              <a:xfrm>
                <a:off x="7166653" y="477831"/>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Domain Services </a:t>
                </a:r>
                <a:b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45" name="Picture 244" descr="Azure Active Directory.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63" name="Group 62"/>
            <p:cNvGrpSpPr/>
            <p:nvPr/>
          </p:nvGrpSpPr>
          <p:grpSpPr>
            <a:xfrm>
              <a:off x="6746387" y="2470108"/>
              <a:ext cx="3718371" cy="1982142"/>
              <a:chOff x="6746387" y="2470108"/>
              <a:chExt cx="3718371" cy="1982142"/>
            </a:xfrm>
          </p:grpSpPr>
          <p:sp>
            <p:nvSpPr>
              <p:cNvPr id="39" name="Rectangle 38"/>
              <p:cNvSpPr/>
              <p:nvPr/>
            </p:nvSpPr>
            <p:spPr bwMode="auto">
              <a:xfrm>
                <a:off x="6746387" y="2470108"/>
                <a:ext cx="3525541" cy="1982142"/>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Analytics &amp; </a:t>
                </a:r>
                <a:r>
                  <a:rPr kumimoji="0" lang="en-US" sz="1176"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IoT</a:t>
                </a:r>
                <a:endPar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1" name="Group 380"/>
              <p:cNvGrpSpPr/>
              <p:nvPr/>
            </p:nvGrpSpPr>
            <p:grpSpPr>
              <a:xfrm>
                <a:off x="6882162" y="2915123"/>
                <a:ext cx="1011681" cy="347362"/>
                <a:chOff x="6000733" y="3432032"/>
                <a:chExt cx="1011681" cy="347362"/>
              </a:xfrm>
            </p:grpSpPr>
            <p:sp>
              <p:nvSpPr>
                <p:cNvPr id="181" name="TextBox 180"/>
                <p:cNvSpPr txBox="1"/>
                <p:nvPr/>
              </p:nvSpPr>
              <p:spPr>
                <a:xfrm>
                  <a:off x="6353258" y="3478289"/>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HDInsight</a:t>
                  </a:r>
                </a:p>
              </p:txBody>
            </p:sp>
            <p:pic>
              <p:nvPicPr>
                <p:cNvPr id="182" name="Picture 181"/>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6000733" y="3432032"/>
                  <a:ext cx="296813" cy="296813"/>
                </a:xfrm>
                <a:prstGeom prst="rect">
                  <a:avLst/>
                </a:prstGeom>
              </p:spPr>
            </p:pic>
          </p:grpSp>
          <p:grpSp>
            <p:nvGrpSpPr>
              <p:cNvPr id="382" name="Group 381"/>
              <p:cNvGrpSpPr/>
              <p:nvPr/>
            </p:nvGrpSpPr>
            <p:grpSpPr>
              <a:xfrm>
                <a:off x="7737159" y="2963510"/>
                <a:ext cx="951185" cy="301105"/>
                <a:chOff x="6855730" y="3480419"/>
                <a:chExt cx="951185" cy="301105"/>
              </a:xfrm>
            </p:grpSpPr>
            <p:sp>
              <p:nvSpPr>
                <p:cNvPr id="183" name="TextBox 182"/>
                <p:cNvSpPr txBox="1"/>
                <p:nvPr/>
              </p:nvSpPr>
              <p:spPr>
                <a:xfrm>
                  <a:off x="7147759" y="3480419"/>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Machine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44" cstate="print">
                  <a:biLevel thresh="25000"/>
                  <a:extLst>
                    <a:ext uri="{28A0092B-C50C-407E-A947-70E740481C1C}">
                      <a14:useLocalDpi xmlns:a14="http://schemas.microsoft.com/office/drawing/2010/main" val="0"/>
                    </a:ext>
                  </a:extLst>
                </a:blip>
                <a:stretch>
                  <a:fillRect/>
                </a:stretch>
              </p:blipFill>
              <p:spPr>
                <a:xfrm>
                  <a:off x="6855730" y="3501575"/>
                  <a:ext cx="248544" cy="248544"/>
                </a:xfrm>
                <a:prstGeom prst="rect">
                  <a:avLst/>
                </a:prstGeom>
              </p:spPr>
            </p:pic>
          </p:grpSp>
          <p:grpSp>
            <p:nvGrpSpPr>
              <p:cNvPr id="7" name="Group 6"/>
              <p:cNvGrpSpPr/>
              <p:nvPr/>
            </p:nvGrpSpPr>
            <p:grpSpPr>
              <a:xfrm>
                <a:off x="8577295" y="2946728"/>
                <a:ext cx="1002732" cy="320341"/>
                <a:chOff x="8577295" y="3022928"/>
                <a:chExt cx="1002732" cy="320341"/>
              </a:xfrm>
            </p:grpSpPr>
            <p:sp>
              <p:nvSpPr>
                <p:cNvPr id="185" name="TextBox 184"/>
                <p:cNvSpPr txBox="1"/>
                <p:nvPr/>
              </p:nvSpPr>
              <p:spPr>
                <a:xfrm>
                  <a:off x="8920871" y="3042164"/>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Stream</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186" name="Picture 185"/>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8577295" y="3022928"/>
                  <a:ext cx="310547" cy="310546"/>
                </a:xfrm>
                <a:prstGeom prst="rect">
                  <a:avLst/>
                </a:prstGeom>
              </p:spPr>
            </p:pic>
          </p:grpSp>
          <p:grpSp>
            <p:nvGrpSpPr>
              <p:cNvPr id="14" name="Group 13"/>
              <p:cNvGrpSpPr/>
              <p:nvPr/>
            </p:nvGrpSpPr>
            <p:grpSpPr>
              <a:xfrm>
                <a:off x="7143622" y="3482597"/>
                <a:ext cx="1002965" cy="334571"/>
                <a:chOff x="6886447" y="3615947"/>
                <a:chExt cx="1002965" cy="334571"/>
              </a:xfrm>
            </p:grpSpPr>
            <p:sp>
              <p:nvSpPr>
                <p:cNvPr id="187" name="TextBox 186"/>
                <p:cNvSpPr txBox="1"/>
                <p:nvPr/>
              </p:nvSpPr>
              <p:spPr>
                <a:xfrm>
                  <a:off x="7230256" y="3649413"/>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6886447" y="3615947"/>
                  <a:ext cx="302121" cy="302121"/>
                </a:xfrm>
                <a:prstGeom prst="rect">
                  <a:avLst/>
                </a:prstGeom>
              </p:spPr>
            </p:pic>
          </p:grpSp>
          <p:grpSp>
            <p:nvGrpSpPr>
              <p:cNvPr id="385" name="Group 384"/>
              <p:cNvGrpSpPr/>
              <p:nvPr/>
            </p:nvGrpSpPr>
            <p:grpSpPr>
              <a:xfrm>
                <a:off x="7981457" y="3490536"/>
                <a:ext cx="1005670" cy="327678"/>
                <a:chOff x="6842853" y="4064595"/>
                <a:chExt cx="1005670" cy="327678"/>
              </a:xfrm>
            </p:grpSpPr>
            <p:sp>
              <p:nvSpPr>
                <p:cNvPr id="189" name="TextBox 188"/>
                <p:cNvSpPr txBox="1"/>
                <p:nvPr/>
              </p:nvSpPr>
              <p:spPr>
                <a:xfrm>
                  <a:off x="7189367" y="4091168"/>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Event</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6842853" y="4064595"/>
                  <a:ext cx="296417" cy="296417"/>
                </a:xfrm>
                <a:prstGeom prst="rect">
                  <a:avLst/>
                </a:prstGeom>
              </p:spPr>
            </p:pic>
          </p:grpSp>
          <p:grpSp>
            <p:nvGrpSpPr>
              <p:cNvPr id="386" name="Group 385"/>
              <p:cNvGrpSpPr/>
              <p:nvPr/>
            </p:nvGrpSpPr>
            <p:grpSpPr>
              <a:xfrm>
                <a:off x="8607766" y="4012490"/>
                <a:ext cx="989338" cy="296656"/>
                <a:chOff x="7373912" y="4453199"/>
                <a:chExt cx="989338" cy="296656"/>
              </a:xfrm>
            </p:grpSpPr>
            <p:sp>
              <p:nvSpPr>
                <p:cNvPr id="191" name="TextBox 190"/>
                <p:cNvSpPr txBox="1"/>
                <p:nvPr/>
              </p:nvSpPr>
              <p:spPr>
                <a:xfrm>
                  <a:off x="7704094" y="4468694"/>
                  <a:ext cx="659156" cy="258458"/>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Engagement</a:t>
                  </a:r>
                </a:p>
              </p:txBody>
            </p:sp>
            <p:pic>
              <p:nvPicPr>
                <p:cNvPr id="192" name="Picture 191"/>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7373912" y="4453199"/>
                  <a:ext cx="296656" cy="296656"/>
                </a:xfrm>
                <a:prstGeom prst="rect">
                  <a:avLst/>
                </a:prstGeom>
              </p:spPr>
            </p:pic>
          </p:grpSp>
          <p:grpSp>
            <p:nvGrpSpPr>
              <p:cNvPr id="8" name="Group 7"/>
              <p:cNvGrpSpPr/>
              <p:nvPr/>
            </p:nvGrpSpPr>
            <p:grpSpPr>
              <a:xfrm>
                <a:off x="9565545" y="2966401"/>
                <a:ext cx="899213" cy="301105"/>
                <a:chOff x="9565545" y="3042601"/>
                <a:chExt cx="899213" cy="301105"/>
              </a:xfrm>
            </p:grpSpPr>
            <p:sp>
              <p:nvSpPr>
                <p:cNvPr id="251" name="TextBox 250"/>
                <p:cNvSpPr txBox="1"/>
                <p:nvPr/>
              </p:nvSpPr>
              <p:spPr>
                <a:xfrm>
                  <a:off x="9805602" y="3042601"/>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Lake</a:t>
                  </a:r>
                </a:p>
              </p:txBody>
            </p:sp>
            <p:sp>
              <p:nvSpPr>
                <p:cNvPr id="250" name="Freeform 249"/>
                <p:cNvSpPr/>
                <p:nvPr/>
              </p:nvSpPr>
              <p:spPr bwMode="auto">
                <a:xfrm>
                  <a:off x="9565545" y="3050497"/>
                  <a:ext cx="197023" cy="271168"/>
                </a:xfrm>
                <a:custGeom>
                  <a:avLst/>
                  <a:gdLst>
                    <a:gd name="connsiteX0" fmla="*/ 438796 w 667945"/>
                    <a:gd name="connsiteY0" fmla="*/ 474896 h 919312"/>
                    <a:gd name="connsiteX1" fmla="*/ 457731 w 667945"/>
                    <a:gd name="connsiteY1" fmla="*/ 501690 h 919312"/>
                    <a:gd name="connsiteX2" fmla="*/ 503146 w 667945"/>
                    <a:gd name="connsiteY2" fmla="*/ 530902 h 919312"/>
                    <a:gd name="connsiteX3" fmla="*/ 556703 w 667945"/>
                    <a:gd name="connsiteY3" fmla="*/ 541217 h 919312"/>
                    <a:gd name="connsiteX4" fmla="*/ 560815 w 667945"/>
                    <a:gd name="connsiteY4" fmla="*/ 541217 h 919312"/>
                    <a:gd name="connsiteX5" fmla="*/ 614373 w 667945"/>
                    <a:gd name="connsiteY5" fmla="*/ 530902 h 919312"/>
                    <a:gd name="connsiteX6" fmla="*/ 659787 w 667945"/>
                    <a:gd name="connsiteY6" fmla="*/ 501690 h 919312"/>
                    <a:gd name="connsiteX7" fmla="*/ 667943 w 667945"/>
                    <a:gd name="connsiteY7" fmla="*/ 490150 h 919312"/>
                    <a:gd name="connsiteX8" fmla="*/ 667943 w 667945"/>
                    <a:gd name="connsiteY8" fmla="*/ 804964 h 919312"/>
                    <a:gd name="connsiteX9" fmla="*/ 665702 w 667945"/>
                    <a:gd name="connsiteY9" fmla="*/ 804964 h 919312"/>
                    <a:gd name="connsiteX10" fmla="*/ 667944 w 667945"/>
                    <a:gd name="connsiteY10" fmla="*/ 812105 h 919312"/>
                    <a:gd name="connsiteX11" fmla="*/ 333972 w 667945"/>
                    <a:gd name="connsiteY11" fmla="*/ 919312 h 919312"/>
                    <a:gd name="connsiteX12" fmla="*/ 0 w 667945"/>
                    <a:gd name="connsiteY12" fmla="*/ 812105 h 919312"/>
                    <a:gd name="connsiteX13" fmla="*/ 2243 w 667945"/>
                    <a:gd name="connsiteY13" fmla="*/ 804964 h 919312"/>
                    <a:gd name="connsiteX14" fmla="*/ 0 w 667945"/>
                    <a:gd name="connsiteY14" fmla="*/ 804964 h 919312"/>
                    <a:gd name="connsiteX15" fmla="*/ 0 w 667945"/>
                    <a:gd name="connsiteY15" fmla="*/ 506436 h 919312"/>
                    <a:gd name="connsiteX16" fmla="*/ 38038 w 667945"/>
                    <a:gd name="connsiteY16" fmla="*/ 530902 h 919312"/>
                    <a:gd name="connsiteX17" fmla="*/ 91595 w 667945"/>
                    <a:gd name="connsiteY17" fmla="*/ 541217 h 919312"/>
                    <a:gd name="connsiteX18" fmla="*/ 95707 w 667945"/>
                    <a:gd name="connsiteY18" fmla="*/ 541217 h 919312"/>
                    <a:gd name="connsiteX19" fmla="*/ 149265 w 667945"/>
                    <a:gd name="connsiteY19" fmla="*/ 530902 h 919312"/>
                    <a:gd name="connsiteX20" fmla="*/ 194679 w 667945"/>
                    <a:gd name="connsiteY20" fmla="*/ 501690 h 919312"/>
                    <a:gd name="connsiteX21" fmla="*/ 206242 w 667945"/>
                    <a:gd name="connsiteY21" fmla="*/ 485329 h 919312"/>
                    <a:gd name="connsiteX22" fmla="*/ 217804 w 667945"/>
                    <a:gd name="connsiteY22" fmla="*/ 501690 h 919312"/>
                    <a:gd name="connsiteX23" fmla="*/ 263219 w 667945"/>
                    <a:gd name="connsiteY23" fmla="*/ 530902 h 919312"/>
                    <a:gd name="connsiteX24" fmla="*/ 316776 w 667945"/>
                    <a:gd name="connsiteY24" fmla="*/ 541217 h 919312"/>
                    <a:gd name="connsiteX25" fmla="*/ 320888 w 667945"/>
                    <a:gd name="connsiteY25" fmla="*/ 541217 h 919312"/>
                    <a:gd name="connsiteX26" fmla="*/ 374446 w 667945"/>
                    <a:gd name="connsiteY26" fmla="*/ 530902 h 919312"/>
                    <a:gd name="connsiteX27" fmla="*/ 419860 w 667945"/>
                    <a:gd name="connsiteY27" fmla="*/ 501690 h 919312"/>
                    <a:gd name="connsiteX28" fmla="*/ 333973 w 667945"/>
                    <a:gd name="connsiteY28" fmla="*/ 35821 h 919312"/>
                    <a:gd name="connsiteX29" fmla="*/ 95251 w 667945"/>
                    <a:gd name="connsiteY29" fmla="*/ 106570 h 919312"/>
                    <a:gd name="connsiteX30" fmla="*/ 333973 w 667945"/>
                    <a:gd name="connsiteY30" fmla="*/ 177319 h 919312"/>
                    <a:gd name="connsiteX31" fmla="*/ 572695 w 667945"/>
                    <a:gd name="connsiteY31" fmla="*/ 106570 h 919312"/>
                    <a:gd name="connsiteX32" fmla="*/ 333973 w 667945"/>
                    <a:gd name="connsiteY32" fmla="*/ 35821 h 919312"/>
                    <a:gd name="connsiteX33" fmla="*/ 333973 w 667945"/>
                    <a:gd name="connsiteY33" fmla="*/ 0 h 919312"/>
                    <a:gd name="connsiteX34" fmla="*/ 661160 w 667945"/>
                    <a:gd name="connsiteY34" fmla="*/ 85601 h 919312"/>
                    <a:gd name="connsiteX35" fmla="*/ 667213 w 667945"/>
                    <a:gd name="connsiteY35" fmla="*/ 104877 h 919312"/>
                    <a:gd name="connsiteX36" fmla="*/ 667943 w 667945"/>
                    <a:gd name="connsiteY36" fmla="*/ 104877 h 919312"/>
                    <a:gd name="connsiteX37" fmla="*/ 667943 w 667945"/>
                    <a:gd name="connsiteY37" fmla="*/ 107201 h 919312"/>
                    <a:gd name="connsiteX38" fmla="*/ 667945 w 667945"/>
                    <a:gd name="connsiteY38" fmla="*/ 107207 h 919312"/>
                    <a:gd name="connsiteX39" fmla="*/ 667943 w 667945"/>
                    <a:gd name="connsiteY39" fmla="*/ 107214 h 919312"/>
                    <a:gd name="connsiteX40" fmla="*/ 667943 w 667945"/>
                    <a:gd name="connsiteY40" fmla="*/ 410649 h 919312"/>
                    <a:gd name="connsiteX41" fmla="*/ 659788 w 667945"/>
                    <a:gd name="connsiteY41" fmla="*/ 422188 h 919312"/>
                    <a:gd name="connsiteX42" fmla="*/ 558760 w 667945"/>
                    <a:gd name="connsiteY42" fmla="*/ 462111 h 919312"/>
                    <a:gd name="connsiteX43" fmla="*/ 457732 w 667945"/>
                    <a:gd name="connsiteY43" fmla="*/ 422188 h 919312"/>
                    <a:gd name="connsiteX44" fmla="*/ 438797 w 667945"/>
                    <a:gd name="connsiteY44" fmla="*/ 395394 h 919312"/>
                    <a:gd name="connsiteX45" fmla="*/ 419861 w 667945"/>
                    <a:gd name="connsiteY45" fmla="*/ 422188 h 919312"/>
                    <a:gd name="connsiteX46" fmla="*/ 318833 w 667945"/>
                    <a:gd name="connsiteY46" fmla="*/ 462111 h 919312"/>
                    <a:gd name="connsiteX47" fmla="*/ 217805 w 667945"/>
                    <a:gd name="connsiteY47" fmla="*/ 422188 h 919312"/>
                    <a:gd name="connsiteX48" fmla="*/ 206243 w 667945"/>
                    <a:gd name="connsiteY48" fmla="*/ 405827 h 919312"/>
                    <a:gd name="connsiteX49" fmla="*/ 194680 w 667945"/>
                    <a:gd name="connsiteY49" fmla="*/ 422188 h 919312"/>
                    <a:gd name="connsiteX50" fmla="*/ 93652 w 667945"/>
                    <a:gd name="connsiteY50" fmla="*/ 462111 h 919312"/>
                    <a:gd name="connsiteX51" fmla="*/ 38039 w 667945"/>
                    <a:gd name="connsiteY51" fmla="*/ 451400 h 919312"/>
                    <a:gd name="connsiteX52" fmla="*/ 0 w 667945"/>
                    <a:gd name="connsiteY52" fmla="*/ 426933 h 919312"/>
                    <a:gd name="connsiteX53" fmla="*/ 0 w 667945"/>
                    <a:gd name="connsiteY53" fmla="*/ 104877 h 919312"/>
                    <a:gd name="connsiteX54" fmla="*/ 733 w 667945"/>
                    <a:gd name="connsiteY54" fmla="*/ 104877 h 919312"/>
                    <a:gd name="connsiteX55" fmla="*/ 6786 w 667945"/>
                    <a:gd name="connsiteY55" fmla="*/ 85601 h 919312"/>
                    <a:gd name="connsiteX56" fmla="*/ 333973 w 667945"/>
                    <a:gd name="connsiteY56" fmla="*/ 0 h 91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67945" h="919312">
                      <a:moveTo>
                        <a:pt x="438796" y="474896"/>
                      </a:moveTo>
                      <a:lnTo>
                        <a:pt x="457731" y="501690"/>
                      </a:lnTo>
                      <a:cubicBezTo>
                        <a:pt x="470659" y="514024"/>
                        <a:pt x="486052" y="524004"/>
                        <a:pt x="503146" y="530902"/>
                      </a:cubicBezTo>
                      <a:lnTo>
                        <a:pt x="556703" y="541217"/>
                      </a:lnTo>
                      <a:lnTo>
                        <a:pt x="560815" y="541217"/>
                      </a:lnTo>
                      <a:lnTo>
                        <a:pt x="614373" y="530902"/>
                      </a:lnTo>
                      <a:cubicBezTo>
                        <a:pt x="631466" y="524004"/>
                        <a:pt x="646860" y="514024"/>
                        <a:pt x="659787" y="501690"/>
                      </a:cubicBezTo>
                      <a:lnTo>
                        <a:pt x="667943" y="490150"/>
                      </a:lnTo>
                      <a:lnTo>
                        <a:pt x="667943" y="804964"/>
                      </a:lnTo>
                      <a:lnTo>
                        <a:pt x="665702" y="804964"/>
                      </a:lnTo>
                      <a:lnTo>
                        <a:pt x="667944" y="812105"/>
                      </a:lnTo>
                      <a:cubicBezTo>
                        <a:pt x="667944" y="871314"/>
                        <a:pt x="518420" y="919312"/>
                        <a:pt x="333972" y="919312"/>
                      </a:cubicBezTo>
                      <a:cubicBezTo>
                        <a:pt x="149524" y="919312"/>
                        <a:pt x="0" y="871314"/>
                        <a:pt x="0" y="812105"/>
                      </a:cubicBezTo>
                      <a:lnTo>
                        <a:pt x="2243" y="804964"/>
                      </a:lnTo>
                      <a:lnTo>
                        <a:pt x="0" y="804964"/>
                      </a:lnTo>
                      <a:lnTo>
                        <a:pt x="0" y="506436"/>
                      </a:lnTo>
                      <a:lnTo>
                        <a:pt x="38038" y="530902"/>
                      </a:lnTo>
                      <a:lnTo>
                        <a:pt x="91595" y="541217"/>
                      </a:lnTo>
                      <a:lnTo>
                        <a:pt x="95707" y="541217"/>
                      </a:lnTo>
                      <a:lnTo>
                        <a:pt x="149265" y="530902"/>
                      </a:lnTo>
                      <a:cubicBezTo>
                        <a:pt x="166358" y="524004"/>
                        <a:pt x="181752" y="514024"/>
                        <a:pt x="194679" y="501690"/>
                      </a:cubicBezTo>
                      <a:lnTo>
                        <a:pt x="206242" y="485329"/>
                      </a:lnTo>
                      <a:lnTo>
                        <a:pt x="217804" y="501690"/>
                      </a:lnTo>
                      <a:cubicBezTo>
                        <a:pt x="230732" y="514024"/>
                        <a:pt x="246125" y="524004"/>
                        <a:pt x="263219" y="530902"/>
                      </a:cubicBezTo>
                      <a:lnTo>
                        <a:pt x="316776" y="541217"/>
                      </a:lnTo>
                      <a:lnTo>
                        <a:pt x="320888" y="541217"/>
                      </a:lnTo>
                      <a:lnTo>
                        <a:pt x="374446" y="530902"/>
                      </a:lnTo>
                      <a:cubicBezTo>
                        <a:pt x="391539" y="524004"/>
                        <a:pt x="406933" y="514024"/>
                        <a:pt x="419860" y="501690"/>
                      </a:cubicBezTo>
                      <a:close/>
                      <a:moveTo>
                        <a:pt x="333973" y="35821"/>
                      </a:moveTo>
                      <a:cubicBezTo>
                        <a:pt x="202130" y="35821"/>
                        <a:pt x="95251" y="67496"/>
                        <a:pt x="95251" y="106570"/>
                      </a:cubicBezTo>
                      <a:cubicBezTo>
                        <a:pt x="95251" y="145644"/>
                        <a:pt x="202130" y="177319"/>
                        <a:pt x="333973" y="177319"/>
                      </a:cubicBezTo>
                      <a:cubicBezTo>
                        <a:pt x="465816" y="177319"/>
                        <a:pt x="572695" y="145644"/>
                        <a:pt x="572695" y="106570"/>
                      </a:cubicBezTo>
                      <a:cubicBezTo>
                        <a:pt x="572695" y="67496"/>
                        <a:pt x="465816" y="35821"/>
                        <a:pt x="333973" y="35821"/>
                      </a:cubicBezTo>
                      <a:close/>
                      <a:moveTo>
                        <a:pt x="333973" y="0"/>
                      </a:moveTo>
                      <a:cubicBezTo>
                        <a:pt x="495365" y="0"/>
                        <a:pt x="630018" y="36748"/>
                        <a:pt x="661160" y="85601"/>
                      </a:cubicBezTo>
                      <a:lnTo>
                        <a:pt x="667213" y="104877"/>
                      </a:lnTo>
                      <a:lnTo>
                        <a:pt x="667943" y="104877"/>
                      </a:lnTo>
                      <a:lnTo>
                        <a:pt x="667943" y="107201"/>
                      </a:lnTo>
                      <a:lnTo>
                        <a:pt x="667945" y="107207"/>
                      </a:lnTo>
                      <a:lnTo>
                        <a:pt x="667943" y="107214"/>
                      </a:lnTo>
                      <a:lnTo>
                        <a:pt x="667943" y="410649"/>
                      </a:lnTo>
                      <a:lnTo>
                        <a:pt x="659788" y="422188"/>
                      </a:lnTo>
                      <a:cubicBezTo>
                        <a:pt x="633933" y="446855"/>
                        <a:pt x="598214" y="462111"/>
                        <a:pt x="558760" y="462111"/>
                      </a:cubicBezTo>
                      <a:cubicBezTo>
                        <a:pt x="519306" y="462111"/>
                        <a:pt x="483587" y="446855"/>
                        <a:pt x="457732" y="422188"/>
                      </a:cubicBezTo>
                      <a:lnTo>
                        <a:pt x="438797" y="395394"/>
                      </a:lnTo>
                      <a:lnTo>
                        <a:pt x="419861" y="422188"/>
                      </a:lnTo>
                      <a:cubicBezTo>
                        <a:pt x="394006" y="446855"/>
                        <a:pt x="358287" y="462111"/>
                        <a:pt x="318833" y="462111"/>
                      </a:cubicBezTo>
                      <a:cubicBezTo>
                        <a:pt x="279379" y="462111"/>
                        <a:pt x="243660" y="446855"/>
                        <a:pt x="217805" y="422188"/>
                      </a:cubicBezTo>
                      <a:lnTo>
                        <a:pt x="206243" y="405827"/>
                      </a:lnTo>
                      <a:lnTo>
                        <a:pt x="194680" y="422188"/>
                      </a:lnTo>
                      <a:cubicBezTo>
                        <a:pt x="168825" y="446855"/>
                        <a:pt x="133106" y="462111"/>
                        <a:pt x="93652" y="462111"/>
                      </a:cubicBezTo>
                      <a:cubicBezTo>
                        <a:pt x="73925" y="462111"/>
                        <a:pt x="55132" y="458297"/>
                        <a:pt x="38039" y="451400"/>
                      </a:cubicBezTo>
                      <a:lnTo>
                        <a:pt x="0" y="426933"/>
                      </a:lnTo>
                      <a:lnTo>
                        <a:pt x="0" y="104877"/>
                      </a:lnTo>
                      <a:lnTo>
                        <a:pt x="733" y="104877"/>
                      </a:lnTo>
                      <a:lnTo>
                        <a:pt x="6786" y="85601"/>
                      </a:lnTo>
                      <a:cubicBezTo>
                        <a:pt x="37928" y="36748"/>
                        <a:pt x="172581" y="0"/>
                        <a:pt x="33397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255" name="Group 254"/>
              <p:cNvGrpSpPr/>
              <p:nvPr/>
            </p:nvGrpSpPr>
            <p:grpSpPr>
              <a:xfrm>
                <a:off x="7681297" y="3997243"/>
                <a:ext cx="737589" cy="366384"/>
                <a:chOff x="7328872" y="3997243"/>
                <a:chExt cx="737589" cy="366384"/>
              </a:xfrm>
            </p:grpSpPr>
            <p:pic>
              <p:nvPicPr>
                <p:cNvPr id="6" name="Picture 5"/>
                <p:cNvPicPr>
                  <a:picLocks noChangeAspect="1"/>
                </p:cNvPicPr>
                <p:nvPr/>
              </p:nvPicPr>
              <p:blipFill>
                <a:blip r:embed="rId49" cstate="print">
                  <a:biLevel thresh="25000"/>
                  <a:extLst>
                    <a:ext uri="{28A0092B-C50C-407E-A947-70E740481C1C}">
                      <a14:useLocalDpi xmlns:a14="http://schemas.microsoft.com/office/drawing/2010/main" val="0"/>
                    </a:ext>
                  </a:extLst>
                </a:blip>
                <a:stretch>
                  <a:fillRect/>
                </a:stretch>
              </p:blipFill>
              <p:spPr>
                <a:xfrm>
                  <a:off x="7328872" y="3997243"/>
                  <a:ext cx="309231" cy="309231"/>
                </a:xfrm>
                <a:prstGeom prst="rect">
                  <a:avLst/>
                </a:prstGeom>
              </p:spPr>
            </p:pic>
            <p:sp>
              <p:nvSpPr>
                <p:cNvPr id="248" name="TextBox 247"/>
                <p:cNvSpPr txBox="1"/>
                <p:nvPr/>
              </p:nvSpPr>
              <p:spPr>
                <a:xfrm>
                  <a:off x="7699610" y="4049446"/>
                  <a:ext cx="366851" cy="314181"/>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IoT</a:t>
                  </a: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 Hub</a:t>
                  </a:r>
                </a:p>
              </p:txBody>
            </p:sp>
          </p:grpSp>
          <p:grpSp>
            <p:nvGrpSpPr>
              <p:cNvPr id="259" name="Group 258"/>
              <p:cNvGrpSpPr/>
              <p:nvPr/>
            </p:nvGrpSpPr>
            <p:grpSpPr>
              <a:xfrm>
                <a:off x="8911462" y="3483686"/>
                <a:ext cx="1033650" cy="325042"/>
                <a:chOff x="8882887" y="3483686"/>
                <a:chExt cx="1033650" cy="325042"/>
              </a:xfrm>
            </p:grpSpPr>
            <p:sp>
              <p:nvSpPr>
                <p:cNvPr id="260" name="TextBox 259"/>
                <p:cNvSpPr txBox="1"/>
                <p:nvPr/>
              </p:nvSpPr>
              <p:spPr>
                <a:xfrm>
                  <a:off x="9257381" y="3502246"/>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Catalog</a:t>
                  </a:r>
                </a:p>
              </p:txBody>
            </p:sp>
            <p:pic>
              <p:nvPicPr>
                <p:cNvPr id="261" name="Picture 260"/>
                <p:cNvPicPr>
                  <a:picLocks noChangeAspect="1"/>
                </p:cNvPicPr>
                <p:nvPr/>
              </p:nvPicPr>
              <p:blipFill>
                <a:blip r:embed="rId50" cstate="print">
                  <a:biLevel thresh="25000"/>
                  <a:extLst>
                    <a:ext uri="{28A0092B-C50C-407E-A947-70E740481C1C}">
                      <a14:useLocalDpi xmlns:a14="http://schemas.microsoft.com/office/drawing/2010/main" val="0"/>
                    </a:ext>
                  </a:extLst>
                </a:blip>
                <a:stretch>
                  <a:fillRect/>
                </a:stretch>
              </p:blipFill>
              <p:spPr>
                <a:xfrm>
                  <a:off x="8882887" y="3483686"/>
                  <a:ext cx="325042" cy="325042"/>
                </a:xfrm>
                <a:prstGeom prst="rect">
                  <a:avLst/>
                </a:prstGeom>
              </p:spPr>
            </p:pic>
          </p:grpSp>
        </p:grpSp>
        <p:sp>
          <p:nvSpPr>
            <p:cNvPr id="75" name="Rectangle 74"/>
            <p:cNvSpPr/>
            <p:nvPr/>
          </p:nvSpPr>
          <p:spPr bwMode="auto">
            <a:xfrm>
              <a:off x="355123" y="532357"/>
              <a:ext cx="1547714" cy="4154154"/>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Security &amp; Management</a:t>
              </a:r>
            </a:p>
          </p:txBody>
        </p:sp>
        <p:grpSp>
          <p:nvGrpSpPr>
            <p:cNvPr id="334" name="Group 333"/>
            <p:cNvGrpSpPr/>
            <p:nvPr/>
          </p:nvGrpSpPr>
          <p:grpSpPr>
            <a:xfrm>
              <a:off x="559429" y="1513821"/>
              <a:ext cx="1012582" cy="321430"/>
              <a:chOff x="6813227" y="457506"/>
              <a:chExt cx="1012582" cy="321430"/>
            </a:xfrm>
          </p:grpSpPr>
          <p:sp>
            <p:nvSpPr>
              <p:cNvPr id="193" name="TextBox 192"/>
              <p:cNvSpPr txBox="1"/>
              <p:nvPr/>
            </p:nvSpPr>
            <p:spPr>
              <a:xfrm>
                <a:off x="7166653" y="477831"/>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Active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335" name="Group 334"/>
            <p:cNvGrpSpPr/>
            <p:nvPr/>
          </p:nvGrpSpPr>
          <p:grpSpPr>
            <a:xfrm>
              <a:off x="559429" y="2343272"/>
              <a:ext cx="974572" cy="311021"/>
              <a:chOff x="7922427" y="464301"/>
              <a:chExt cx="974572" cy="311021"/>
            </a:xfrm>
          </p:grpSpPr>
          <p:sp>
            <p:nvSpPr>
              <p:cNvPr id="195" name="TextBox 194"/>
              <p:cNvSpPr txBox="1"/>
              <p:nvPr/>
            </p:nvSpPr>
            <p:spPr>
              <a:xfrm>
                <a:off x="8237843" y="474217"/>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Multi-Factor</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51" cstate="print">
                <a:biLevel thresh="25000"/>
                <a:extLst>
                  <a:ext uri="{28A0092B-C50C-407E-A947-70E740481C1C}">
                    <a14:useLocalDpi xmlns:a14="http://schemas.microsoft.com/office/drawing/2010/main" val="0"/>
                  </a:ext>
                </a:extLst>
              </a:blip>
              <a:stretch>
                <a:fillRect/>
              </a:stretch>
            </p:blipFill>
            <p:spPr>
              <a:xfrm>
                <a:off x="7922427" y="464301"/>
                <a:ext cx="288019" cy="288019"/>
              </a:xfrm>
              <a:prstGeom prst="rect">
                <a:avLst/>
              </a:prstGeom>
            </p:spPr>
          </p:pic>
        </p:grpSp>
        <p:grpSp>
          <p:nvGrpSpPr>
            <p:cNvPr id="331" name="Group 330"/>
            <p:cNvGrpSpPr/>
            <p:nvPr/>
          </p:nvGrpSpPr>
          <p:grpSpPr>
            <a:xfrm>
              <a:off x="559429" y="2732241"/>
              <a:ext cx="1008498" cy="337139"/>
              <a:chOff x="2492088" y="428524"/>
              <a:chExt cx="1008498" cy="337139"/>
            </a:xfrm>
          </p:grpSpPr>
          <p:sp>
            <p:nvSpPr>
              <p:cNvPr id="198" name="TextBox 197"/>
              <p:cNvSpPr txBox="1"/>
              <p:nvPr/>
            </p:nvSpPr>
            <p:spPr>
              <a:xfrm>
                <a:off x="2841430" y="464557"/>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52" cstate="print">
                <a:biLevel thresh="25000"/>
                <a:extLst>
                  <a:ext uri="{28A0092B-C50C-407E-A947-70E740481C1C}">
                    <a14:useLocalDpi xmlns:a14="http://schemas.microsoft.com/office/drawing/2010/main" val="0"/>
                  </a:ext>
                </a:extLst>
              </a:blip>
              <a:stretch>
                <a:fillRect/>
              </a:stretch>
            </p:blipFill>
            <p:spPr>
              <a:xfrm>
                <a:off x="2492088" y="428524"/>
                <a:ext cx="289607" cy="289607"/>
              </a:xfrm>
              <a:prstGeom prst="rect">
                <a:avLst/>
              </a:prstGeom>
            </p:spPr>
          </p:pic>
        </p:grpSp>
        <p:grpSp>
          <p:nvGrpSpPr>
            <p:cNvPr id="332" name="Group 331"/>
            <p:cNvGrpSpPr/>
            <p:nvPr/>
          </p:nvGrpSpPr>
          <p:grpSpPr>
            <a:xfrm>
              <a:off x="559429" y="1128118"/>
              <a:ext cx="1000133" cy="348052"/>
              <a:chOff x="3528269" y="417611"/>
              <a:chExt cx="1000133" cy="348052"/>
            </a:xfrm>
          </p:grpSpPr>
          <p:sp>
            <p:nvSpPr>
              <p:cNvPr id="200" name="TextBox 199"/>
              <p:cNvSpPr txBox="1"/>
              <p:nvPr/>
            </p:nvSpPr>
            <p:spPr>
              <a:xfrm>
                <a:off x="3869246" y="464557"/>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3528269" y="417611"/>
                <a:ext cx="286236" cy="286236"/>
              </a:xfrm>
              <a:prstGeom prst="rect">
                <a:avLst/>
              </a:prstGeom>
            </p:spPr>
          </p:pic>
        </p:grpSp>
        <p:grpSp>
          <p:nvGrpSpPr>
            <p:cNvPr id="333" name="Group 332"/>
            <p:cNvGrpSpPr/>
            <p:nvPr/>
          </p:nvGrpSpPr>
          <p:grpSpPr>
            <a:xfrm>
              <a:off x="559429" y="3509522"/>
              <a:ext cx="1006664" cy="360438"/>
              <a:chOff x="4552624" y="449871"/>
              <a:chExt cx="1006664" cy="360438"/>
            </a:xfrm>
          </p:grpSpPr>
          <p:sp>
            <p:nvSpPr>
              <p:cNvPr id="204" name="TextBox 203"/>
              <p:cNvSpPr txBox="1"/>
              <p:nvPr/>
            </p:nvSpPr>
            <p:spPr>
              <a:xfrm>
                <a:off x="4900132" y="509203"/>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4552624" y="449871"/>
                <a:ext cx="235263" cy="261402"/>
              </a:xfrm>
              <a:prstGeom prst="rect">
                <a:avLst/>
              </a:prstGeom>
            </p:spPr>
          </p:pic>
        </p:grpSp>
        <p:grpSp>
          <p:nvGrpSpPr>
            <p:cNvPr id="336" name="Group 335"/>
            <p:cNvGrpSpPr/>
            <p:nvPr/>
          </p:nvGrpSpPr>
          <p:grpSpPr>
            <a:xfrm>
              <a:off x="559429" y="3887273"/>
              <a:ext cx="1024650" cy="317273"/>
              <a:chOff x="9096923" y="436026"/>
              <a:chExt cx="1024650" cy="317273"/>
            </a:xfrm>
          </p:grpSpPr>
          <p:sp>
            <p:nvSpPr>
              <p:cNvPr id="230" name="TextBox 229"/>
              <p:cNvSpPr txBox="1"/>
              <p:nvPr/>
            </p:nvSpPr>
            <p:spPr>
              <a:xfrm>
                <a:off x="9462417" y="452194"/>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55" cstate="print">
                <a:biLevel thresh="25000"/>
                <a:extLst>
                  <a:ext uri="{28A0092B-C50C-407E-A947-70E740481C1C}">
                    <a14:useLocalDpi xmlns:a14="http://schemas.microsoft.com/office/drawing/2010/main" val="0"/>
                  </a:ext>
                </a:extLst>
              </a:blip>
              <a:stretch>
                <a:fillRect/>
              </a:stretch>
            </p:blipFill>
            <p:spPr>
              <a:xfrm>
                <a:off x="9096923" y="436026"/>
                <a:ext cx="291303" cy="291303"/>
              </a:xfrm>
              <a:prstGeom prst="rect">
                <a:avLst/>
              </a:prstGeom>
            </p:spPr>
          </p:pic>
        </p:grpSp>
        <p:grpSp>
          <p:nvGrpSpPr>
            <p:cNvPr id="417" name="Group 416"/>
            <p:cNvGrpSpPr/>
            <p:nvPr/>
          </p:nvGrpSpPr>
          <p:grpSpPr>
            <a:xfrm>
              <a:off x="559429" y="4356417"/>
              <a:ext cx="1008388" cy="309244"/>
              <a:chOff x="559429" y="4065187"/>
              <a:chExt cx="1008388" cy="309244"/>
            </a:xfrm>
          </p:grpSpPr>
          <p:pic>
            <p:nvPicPr>
              <p:cNvPr id="413" name="Picture 412"/>
              <p:cNvPicPr>
                <a:picLocks noChangeAspect="1"/>
              </p:cNvPicPr>
              <p:nvPr/>
            </p:nvPicPr>
            <p:blipFill>
              <a:blip r:embed="rId56" cstate="print">
                <a:biLevel thresh="25000"/>
                <a:extLst>
                  <a:ext uri="{28A0092B-C50C-407E-A947-70E740481C1C}">
                    <a14:useLocalDpi xmlns:a14="http://schemas.microsoft.com/office/drawing/2010/main" val="0"/>
                  </a:ext>
                </a:extLst>
              </a:blip>
              <a:stretch>
                <a:fillRect/>
              </a:stretch>
            </p:blipFill>
            <p:spPr>
              <a:xfrm>
                <a:off x="559429" y="4065187"/>
                <a:ext cx="252028" cy="252028"/>
              </a:xfrm>
              <a:prstGeom prst="rect">
                <a:avLst/>
              </a:prstGeom>
            </p:spPr>
          </p:pic>
          <p:sp>
            <p:nvSpPr>
              <p:cNvPr id="414" name="TextBox 413"/>
              <p:cNvSpPr txBox="1"/>
              <p:nvPr/>
            </p:nvSpPr>
            <p:spPr>
              <a:xfrm>
                <a:off x="908661" y="4073326"/>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VM Image Gallery</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grpSp>
        <p:grpSp>
          <p:nvGrpSpPr>
            <p:cNvPr id="256" name="Group 255"/>
            <p:cNvGrpSpPr/>
            <p:nvPr/>
          </p:nvGrpSpPr>
          <p:grpSpPr>
            <a:xfrm>
              <a:off x="559429" y="1904238"/>
              <a:ext cx="1012582" cy="321430"/>
              <a:chOff x="6813227" y="457506"/>
              <a:chExt cx="1012582" cy="321430"/>
            </a:xfrm>
          </p:grpSpPr>
          <p:sp>
            <p:nvSpPr>
              <p:cNvPr id="257" name="TextBox 256"/>
              <p:cNvSpPr txBox="1"/>
              <p:nvPr/>
            </p:nvSpPr>
            <p:spPr>
              <a:xfrm>
                <a:off x="7166653" y="477831"/>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B2C</a:t>
                </a:r>
              </a:p>
            </p:txBody>
          </p:sp>
          <p:pic>
            <p:nvPicPr>
              <p:cNvPr id="258" name="Picture 257" descr="Azure Active Directory.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44" name="Group 43"/>
            <p:cNvGrpSpPr/>
            <p:nvPr/>
          </p:nvGrpSpPr>
          <p:grpSpPr>
            <a:xfrm>
              <a:off x="532599" y="3107117"/>
              <a:ext cx="1025516" cy="333331"/>
              <a:chOff x="532599" y="3107117"/>
              <a:chExt cx="1025516" cy="333331"/>
            </a:xfrm>
          </p:grpSpPr>
          <p:pic>
            <p:nvPicPr>
              <p:cNvPr id="262" name="Picture 261"/>
              <p:cNvPicPr>
                <a:picLocks noChangeAspect="1"/>
              </p:cNvPicPr>
              <p:nvPr/>
            </p:nvPicPr>
            <p:blipFill>
              <a:blip r:embed="rId57" cstate="print">
                <a:biLevel thresh="25000"/>
                <a:extLst>
                  <a:ext uri="{28A0092B-C50C-407E-A947-70E740481C1C}">
                    <a14:useLocalDpi xmlns:a14="http://schemas.microsoft.com/office/drawing/2010/main" val="0"/>
                  </a:ext>
                </a:extLst>
              </a:blip>
              <a:stretch>
                <a:fillRect/>
              </a:stretch>
            </p:blipFill>
            <p:spPr>
              <a:xfrm>
                <a:off x="532599" y="3107117"/>
                <a:ext cx="333331" cy="333331"/>
              </a:xfrm>
              <a:prstGeom prst="rect">
                <a:avLst/>
              </a:prstGeom>
            </p:spPr>
          </p:pic>
          <p:sp>
            <p:nvSpPr>
              <p:cNvPr id="263" name="TextBox 262"/>
              <p:cNvSpPr txBox="1"/>
              <p:nvPr/>
            </p:nvSpPr>
            <p:spPr>
              <a:xfrm>
                <a:off x="898959" y="3138949"/>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Scheduler</a:t>
                </a:r>
              </a:p>
            </p:txBody>
          </p:sp>
        </p:grpSp>
      </p:grpSp>
    </p:spTree>
    <p:extLst>
      <p:ext uri="{BB962C8B-B14F-4D97-AF65-F5344CB8AC3E}">
        <p14:creationId xmlns:p14="http://schemas.microsoft.com/office/powerpoint/2010/main" val="277853501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250"/>
                                  </p:stCondLst>
                                  <p:childTnLst>
                                    <p:set>
                                      <p:cBhvr>
                                        <p:cTn id="6" dur="1" fill="hold">
                                          <p:stCondLst>
                                            <p:cond delay="0"/>
                                          </p:stCondLst>
                                        </p:cTn>
                                        <p:tgtEl>
                                          <p:spTgt spid="249"/>
                                        </p:tgtEl>
                                        <p:attrNameLst>
                                          <p:attrName>style.visibility</p:attrName>
                                        </p:attrNameLst>
                                      </p:cBhvr>
                                      <p:to>
                                        <p:strVal val="visible"/>
                                      </p:to>
                                    </p:set>
                                    <p:animEffect transition="in" filter="fade">
                                      <p:cBhvr>
                                        <p:cTn id="7" dur="2000"/>
                                        <p:tgtEl>
                                          <p:spTgt spid="249"/>
                                        </p:tgtEl>
                                      </p:cBhvr>
                                    </p:animEffect>
                                    <p:anim calcmode="lin" valueType="num">
                                      <p:cBhvr>
                                        <p:cTn id="8" dur="2000" fill="hold"/>
                                        <p:tgtEl>
                                          <p:spTgt spid="249"/>
                                        </p:tgtEl>
                                        <p:attrNameLst>
                                          <p:attrName>ppt_x</p:attrName>
                                        </p:attrNameLst>
                                      </p:cBhvr>
                                      <p:tavLst>
                                        <p:tav tm="0">
                                          <p:val>
                                            <p:strVal val="#ppt_x"/>
                                          </p:val>
                                        </p:tav>
                                        <p:tav tm="100000">
                                          <p:val>
                                            <p:strVal val="#ppt_x"/>
                                          </p:val>
                                        </p:tav>
                                      </p:tavLst>
                                    </p:anim>
                                    <p:anim calcmode="lin" valueType="num">
                                      <p:cBhvr>
                                        <p:cTn id="9" dur="2000" fill="hold"/>
                                        <p:tgtEl>
                                          <p:spTgt spid="2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505253-9FE6-4157-84FB-DD9B9C97CF01}"/>
              </a:ext>
            </a:extLst>
          </p:cNvPr>
          <p:cNvSpPr>
            <a:spLocks noGrp="1"/>
          </p:cNvSpPr>
          <p:nvPr>
            <p:ph type="title"/>
          </p:nvPr>
        </p:nvSpPr>
        <p:spPr>
          <a:xfrm>
            <a:off x="269239" y="2084172"/>
            <a:ext cx="11653523" cy="3280257"/>
          </a:xfrm>
        </p:spPr>
        <p:txBody>
          <a:bodyPr/>
          <a:lstStyle/>
          <a:p>
            <a:pPr>
              <a:lnSpc>
                <a:spcPct val="100000"/>
              </a:lnSpc>
            </a:pPr>
            <a:r>
              <a:rPr lang="en-US" dirty="0">
                <a:solidFill>
                  <a:schemeClr val="tx1"/>
                </a:solidFill>
              </a:rPr>
              <a:t>3 minute survey:</a:t>
            </a:r>
            <a:br>
              <a:rPr lang="en-US" dirty="0">
                <a:solidFill>
                  <a:schemeClr val="tx1"/>
                </a:solidFill>
              </a:rPr>
            </a:br>
            <a:r>
              <a:rPr lang="es-MX" sz="5400" u="sng" dirty="0">
                <a:solidFill>
                  <a:schemeClr val="tx1"/>
                </a:solidFill>
                <a:hlinkClick r:id="rId2">
                  <a:extLst>
                    <a:ext uri="{A12FA001-AC4F-418D-AE19-62706E023703}">
                      <ahyp:hlinkClr xmlns:ahyp="http://schemas.microsoft.com/office/drawing/2018/hyperlinkcolor" val="tx"/>
                    </a:ext>
                  </a:extLst>
                </a:hlinkClick>
              </a:rPr>
              <a:t>https://aka.ms/buenosairesapp</a:t>
            </a:r>
            <a:r>
              <a:rPr lang="es-MX" sz="6000" u="sng" dirty="0">
                <a:solidFill>
                  <a:schemeClr val="tx1"/>
                </a:solidFill>
                <a:hlinkClick r:id="rId2">
                  <a:extLst>
                    <a:ext uri="{A12FA001-AC4F-418D-AE19-62706E023703}">
                      <ahyp:hlinkClr xmlns:ahyp="http://schemas.microsoft.com/office/drawing/2018/hyperlinkcolor" val="tx"/>
                    </a:ext>
                  </a:extLst>
                </a:hlinkClick>
              </a:rPr>
              <a:t>s2018</a:t>
            </a:r>
            <a:br>
              <a:rPr lang="en-US" dirty="0">
                <a:solidFill>
                  <a:schemeClr val="tx1"/>
                </a:solidFill>
              </a:rPr>
            </a:br>
            <a:endParaRPr lang="en-US" dirty="0">
              <a:solidFill>
                <a:schemeClr val="tx1"/>
              </a:solidFill>
            </a:endParaRPr>
          </a:p>
        </p:txBody>
      </p:sp>
    </p:spTree>
    <p:extLst>
      <p:ext uri="{BB962C8B-B14F-4D97-AF65-F5344CB8AC3E}">
        <p14:creationId xmlns:p14="http://schemas.microsoft.com/office/powerpoint/2010/main" val="73625573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A2607-6324-47BF-81BC-67D6C9C6D1D4}"/>
              </a:ext>
            </a:extLst>
          </p:cNvPr>
          <p:cNvSpPr/>
          <p:nvPr/>
        </p:nvSpPr>
        <p:spPr bwMode="auto">
          <a:xfrm>
            <a:off x="1523566" y="2674128"/>
            <a:ext cx="9739519" cy="22607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8627" dirty="0">
                <a:gradFill>
                  <a:gsLst>
                    <a:gs pos="0">
                      <a:srgbClr val="FFFFFF"/>
                    </a:gs>
                    <a:gs pos="100000">
                      <a:srgbClr val="FFFFFF"/>
                    </a:gs>
                  </a:gsLst>
                  <a:lin ang="5400000" scaled="0"/>
                </a:gradFill>
                <a:latin typeface="Segoe UI Semilight"/>
                <a:ea typeface="Segoe UI" pitchFamily="34" charset="0"/>
                <a:cs typeface="Segoe UI" pitchFamily="34" charset="0"/>
              </a:rPr>
              <a:t>Azure App Service</a:t>
            </a:r>
          </a:p>
        </p:txBody>
      </p:sp>
    </p:spTree>
    <p:extLst>
      <p:ext uri="{BB962C8B-B14F-4D97-AF65-F5344CB8AC3E}">
        <p14:creationId xmlns:p14="http://schemas.microsoft.com/office/powerpoint/2010/main" val="3078983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A436996C-A2E9-441D-AAEC-62F71A57E1F1}"/>
              </a:ext>
            </a:extLst>
          </p:cNvPr>
          <p:cNvGrpSpPr/>
          <p:nvPr/>
        </p:nvGrpSpPr>
        <p:grpSpPr>
          <a:xfrm>
            <a:off x="2437797" y="765087"/>
            <a:ext cx="7316408" cy="1415936"/>
            <a:chOff x="2486679" y="779932"/>
            <a:chExt cx="7463117" cy="1444328"/>
          </a:xfrm>
        </p:grpSpPr>
        <p:sp>
          <p:nvSpPr>
            <p:cNvPr id="7" name="Rectangle 6">
              <a:extLst>
                <a:ext uri="{FF2B5EF4-FFF2-40B4-BE49-F238E27FC236}">
                  <a16:creationId xmlns:a16="http://schemas.microsoft.com/office/drawing/2014/main" id="{6D390DF2-39BE-4892-8678-D2E6C15C93F1}"/>
                </a:ext>
              </a:extLst>
            </p:cNvPr>
            <p:cNvSpPr/>
            <p:nvPr/>
          </p:nvSpPr>
          <p:spPr>
            <a:xfrm>
              <a:off x="2486679" y="1467130"/>
              <a:ext cx="7463117" cy="757130"/>
            </a:xfrm>
            <a:prstGeom prst="rect">
              <a:avLst/>
            </a:prstGeom>
          </p:spPr>
          <p:txBody>
            <a:bodyPr wrap="square" lIns="0">
              <a:spAutoFit/>
            </a:bodyPr>
            <a:lstStyle/>
            <a:p>
              <a:pPr algn="ctr" defTabSz="878727">
                <a:lnSpc>
                  <a:spcPct val="90000"/>
                </a:lnSpc>
                <a:spcAft>
                  <a:spcPts val="588"/>
                </a:spcAft>
                <a:defRPr/>
              </a:pPr>
              <a:r>
                <a:rPr lang="en-US" sz="2353" kern="0" dirty="0">
                  <a:solidFill>
                    <a:srgbClr val="797979"/>
                  </a:solidFill>
                  <a:latin typeface="Segoe UI Light" panose="020B0502040204020203" pitchFamily="34" charset="0"/>
                  <a:cs typeface="Segoe UI Light" panose="020B0502040204020203" pitchFamily="34" charset="0"/>
                </a:rPr>
                <a:t>Quickly build, deploy and scale powerful cloud applications without worrying about infrastructure</a:t>
              </a:r>
            </a:p>
          </p:txBody>
        </p:sp>
        <p:sp>
          <p:nvSpPr>
            <p:cNvPr id="8" name="TextBox 7">
              <a:extLst>
                <a:ext uri="{FF2B5EF4-FFF2-40B4-BE49-F238E27FC236}">
                  <a16:creationId xmlns:a16="http://schemas.microsoft.com/office/drawing/2014/main" id="{F0CCB3E8-C2FA-454E-8DF8-EFA56843C84C}"/>
                </a:ext>
              </a:extLst>
            </p:cNvPr>
            <p:cNvSpPr txBox="1"/>
            <p:nvPr/>
          </p:nvSpPr>
          <p:spPr>
            <a:xfrm>
              <a:off x="3253161" y="779932"/>
              <a:ext cx="5930152" cy="769441"/>
            </a:xfrm>
            <a:prstGeom prst="rect">
              <a:avLst/>
            </a:prstGeom>
            <a:noFill/>
          </p:spPr>
          <p:txBody>
            <a:bodyPr wrap="square" lIns="0" rtlCol="0">
              <a:spAutoFit/>
            </a:bodyPr>
            <a:lstStyle/>
            <a:p>
              <a:pPr algn="ctr" defTabSz="448193">
                <a:defRPr/>
              </a:pPr>
              <a:r>
                <a:rPr lang="en-US" sz="4313" dirty="0">
                  <a:solidFill>
                    <a:srgbClr val="0078D7"/>
                  </a:solidFill>
                  <a:latin typeface="Segoe UI Semilight" panose="020B0402040204020203" pitchFamily="34" charset="0"/>
                  <a:cs typeface="Segoe UI Semilight" panose="020B0402040204020203" pitchFamily="34" charset="0"/>
                </a:rPr>
                <a:t>Azure App Service</a:t>
              </a:r>
            </a:p>
          </p:txBody>
        </p:sp>
      </p:grpSp>
      <p:grpSp>
        <p:nvGrpSpPr>
          <p:cNvPr id="9" name="Group 8">
            <a:extLst>
              <a:ext uri="{FF2B5EF4-FFF2-40B4-BE49-F238E27FC236}">
                <a16:creationId xmlns:a16="http://schemas.microsoft.com/office/drawing/2014/main" id="{396F273A-B015-43A2-BACF-D17EDDC11DAE}"/>
              </a:ext>
            </a:extLst>
          </p:cNvPr>
          <p:cNvGrpSpPr/>
          <p:nvPr/>
        </p:nvGrpSpPr>
        <p:grpSpPr>
          <a:xfrm>
            <a:off x="3223448" y="924645"/>
            <a:ext cx="421258" cy="444543"/>
            <a:chOff x="6012021" y="3296761"/>
            <a:chExt cx="397193" cy="397193"/>
          </a:xfrm>
          <a:solidFill>
            <a:srgbClr val="0078D7"/>
          </a:solidFill>
        </p:grpSpPr>
        <p:sp>
          <p:nvSpPr>
            <p:cNvPr id="10" name="Freeform: Shape 9">
              <a:extLst>
                <a:ext uri="{FF2B5EF4-FFF2-40B4-BE49-F238E27FC236}">
                  <a16:creationId xmlns:a16="http://schemas.microsoft.com/office/drawing/2014/main" id="{9B662D32-552F-46CF-BB24-A7AFD0FA7626}"/>
                </a:ext>
              </a:extLst>
            </p:cNvPr>
            <p:cNvSpPr/>
            <p:nvPr/>
          </p:nvSpPr>
          <p:spPr>
            <a:xfrm>
              <a:off x="6012021" y="3503454"/>
              <a:ext cx="190500" cy="190500"/>
            </a:xfrm>
            <a:custGeom>
              <a:avLst/>
              <a:gdLst>
                <a:gd name="connsiteX0" fmla="*/ 165259 w 190500"/>
                <a:gd name="connsiteY0" fmla="*/ 164306 h 190500"/>
                <a:gd name="connsiteX1" fmla="*/ 34766 w 190500"/>
                <a:gd name="connsiteY1" fmla="*/ 164306 h 190500"/>
                <a:gd name="connsiteX2" fmla="*/ 34766 w 190500"/>
                <a:gd name="connsiteY2" fmla="*/ 34766 h 190500"/>
                <a:gd name="connsiteX3" fmla="*/ 60484 w 190500"/>
                <a:gd name="connsiteY3" fmla="*/ 34766 h 190500"/>
                <a:gd name="connsiteX4" fmla="*/ 55721 w 190500"/>
                <a:gd name="connsiteY4" fmla="*/ 9049 h 190500"/>
                <a:gd name="connsiteX5" fmla="*/ 55721 w 190500"/>
                <a:gd name="connsiteY5" fmla="*/ 7144 h 190500"/>
                <a:gd name="connsiteX6" fmla="*/ 7144 w 190500"/>
                <a:gd name="connsiteY6" fmla="*/ 7144 h 190500"/>
                <a:gd name="connsiteX7" fmla="*/ 7144 w 190500"/>
                <a:gd name="connsiteY7" fmla="*/ 190976 h 190500"/>
                <a:gd name="connsiteX8" fmla="*/ 191929 w 190500"/>
                <a:gd name="connsiteY8" fmla="*/ 190976 h 190500"/>
                <a:gd name="connsiteX9" fmla="*/ 191929 w 190500"/>
                <a:gd name="connsiteY9" fmla="*/ 82391 h 190500"/>
                <a:gd name="connsiteX10" fmla="*/ 165259 w 190500"/>
                <a:gd name="connsiteY10" fmla="*/ 82391 h 190500"/>
                <a:gd name="connsiteX11" fmla="*/ 165259 w 190500"/>
                <a:gd name="connsiteY11" fmla="*/ 16430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165259" y="164306"/>
                  </a:moveTo>
                  <a:lnTo>
                    <a:pt x="34766" y="164306"/>
                  </a:lnTo>
                  <a:lnTo>
                    <a:pt x="34766" y="34766"/>
                  </a:lnTo>
                  <a:lnTo>
                    <a:pt x="60484" y="34766"/>
                  </a:lnTo>
                  <a:cubicBezTo>
                    <a:pt x="57626" y="27146"/>
                    <a:pt x="55721" y="18574"/>
                    <a:pt x="55721" y="9049"/>
                  </a:cubicBezTo>
                  <a:cubicBezTo>
                    <a:pt x="55721" y="9049"/>
                    <a:pt x="55721" y="8096"/>
                    <a:pt x="55721" y="7144"/>
                  </a:cubicBezTo>
                  <a:lnTo>
                    <a:pt x="7144" y="7144"/>
                  </a:lnTo>
                  <a:lnTo>
                    <a:pt x="7144" y="190976"/>
                  </a:lnTo>
                  <a:lnTo>
                    <a:pt x="191929" y="190976"/>
                  </a:lnTo>
                  <a:lnTo>
                    <a:pt x="191929" y="82391"/>
                  </a:lnTo>
                  <a:lnTo>
                    <a:pt x="165259" y="82391"/>
                  </a:lnTo>
                  <a:lnTo>
                    <a:pt x="165259" y="164306"/>
                  </a:lnTo>
                  <a:close/>
                </a:path>
              </a:pathLst>
            </a:custGeom>
            <a:grpFill/>
            <a:ln w="9525" cap="flat">
              <a:noFill/>
              <a:prstDash val="solid"/>
              <a:miter/>
            </a:ln>
          </p:spPr>
          <p:txBody>
            <a:bodyPr rtlCol="0" anchor="ctr"/>
            <a:lstStyle/>
            <a:p>
              <a:pPr defTabSz="448193">
                <a:defRPr/>
              </a:pPr>
              <a:endParaRPr lang="en-US" sz="1765">
                <a:solidFill>
                  <a:prstClr val="black"/>
                </a:solidFill>
                <a:latin typeface="Calibri" panose="020F0502020204030204"/>
              </a:endParaRPr>
            </a:p>
          </p:txBody>
        </p:sp>
        <p:sp>
          <p:nvSpPr>
            <p:cNvPr id="11" name="Freeform: Shape 10">
              <a:extLst>
                <a:ext uri="{FF2B5EF4-FFF2-40B4-BE49-F238E27FC236}">
                  <a16:creationId xmlns:a16="http://schemas.microsoft.com/office/drawing/2014/main" id="{465B1372-3727-460A-B726-2EDBF273AA14}"/>
                </a:ext>
              </a:extLst>
            </p:cNvPr>
            <p:cNvSpPr/>
            <p:nvPr/>
          </p:nvSpPr>
          <p:spPr>
            <a:xfrm>
              <a:off x="6218714" y="3503454"/>
              <a:ext cx="190500" cy="190500"/>
            </a:xfrm>
            <a:custGeom>
              <a:avLst/>
              <a:gdLst>
                <a:gd name="connsiteX0" fmla="*/ 140494 w 190500"/>
                <a:gd name="connsiteY0" fmla="*/ 34766 h 190500"/>
                <a:gd name="connsiteX1" fmla="*/ 164306 w 190500"/>
                <a:gd name="connsiteY1" fmla="*/ 34766 h 190500"/>
                <a:gd name="connsiteX2" fmla="*/ 164306 w 190500"/>
                <a:gd name="connsiteY2" fmla="*/ 164306 h 190500"/>
                <a:gd name="connsiteX3" fmla="*/ 33814 w 190500"/>
                <a:gd name="connsiteY3" fmla="*/ 164306 h 190500"/>
                <a:gd name="connsiteX4" fmla="*/ 33814 w 190500"/>
                <a:gd name="connsiteY4" fmla="*/ 82391 h 190500"/>
                <a:gd name="connsiteX5" fmla="*/ 7144 w 190500"/>
                <a:gd name="connsiteY5" fmla="*/ 82391 h 190500"/>
                <a:gd name="connsiteX6" fmla="*/ 7144 w 190500"/>
                <a:gd name="connsiteY6" fmla="*/ 190976 h 190500"/>
                <a:gd name="connsiteX7" fmla="*/ 191929 w 190500"/>
                <a:gd name="connsiteY7" fmla="*/ 190976 h 190500"/>
                <a:gd name="connsiteX8" fmla="*/ 191929 w 190500"/>
                <a:gd name="connsiteY8" fmla="*/ 7144 h 190500"/>
                <a:gd name="connsiteX9" fmla="*/ 133826 w 190500"/>
                <a:gd name="connsiteY9" fmla="*/ 7144 h 190500"/>
                <a:gd name="connsiteX10" fmla="*/ 140494 w 190500"/>
                <a:gd name="connsiteY10" fmla="*/ 32861 h 190500"/>
                <a:gd name="connsiteX11" fmla="*/ 140494 w 190500"/>
                <a:gd name="connsiteY11" fmla="*/ 3476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140494" y="34766"/>
                  </a:moveTo>
                  <a:lnTo>
                    <a:pt x="164306" y="34766"/>
                  </a:lnTo>
                  <a:lnTo>
                    <a:pt x="164306" y="164306"/>
                  </a:lnTo>
                  <a:lnTo>
                    <a:pt x="33814" y="164306"/>
                  </a:lnTo>
                  <a:lnTo>
                    <a:pt x="33814" y="82391"/>
                  </a:lnTo>
                  <a:lnTo>
                    <a:pt x="7144" y="82391"/>
                  </a:lnTo>
                  <a:lnTo>
                    <a:pt x="7144" y="190976"/>
                  </a:lnTo>
                  <a:lnTo>
                    <a:pt x="191929" y="190976"/>
                  </a:lnTo>
                  <a:lnTo>
                    <a:pt x="191929" y="7144"/>
                  </a:lnTo>
                  <a:lnTo>
                    <a:pt x="133826" y="7144"/>
                  </a:lnTo>
                  <a:cubicBezTo>
                    <a:pt x="138589" y="14764"/>
                    <a:pt x="140494" y="23336"/>
                    <a:pt x="140494" y="32861"/>
                  </a:cubicBezTo>
                  <a:cubicBezTo>
                    <a:pt x="140494" y="33814"/>
                    <a:pt x="140494" y="33814"/>
                    <a:pt x="140494" y="34766"/>
                  </a:cubicBezTo>
                  <a:close/>
                </a:path>
              </a:pathLst>
            </a:custGeom>
            <a:grpFill/>
            <a:ln w="9525" cap="flat">
              <a:noFill/>
              <a:prstDash val="solid"/>
              <a:miter/>
            </a:ln>
          </p:spPr>
          <p:txBody>
            <a:bodyPr rtlCol="0" anchor="ctr"/>
            <a:lstStyle/>
            <a:p>
              <a:pPr defTabSz="448193">
                <a:defRPr/>
              </a:pPr>
              <a:endParaRPr lang="en-US" sz="1765">
                <a:solidFill>
                  <a:prstClr val="black"/>
                </a:solidFill>
                <a:latin typeface="Calibri" panose="020F0502020204030204"/>
              </a:endParaRPr>
            </a:p>
          </p:txBody>
        </p:sp>
        <p:sp>
          <p:nvSpPr>
            <p:cNvPr id="12" name="Freeform: Shape 11">
              <a:extLst>
                <a:ext uri="{FF2B5EF4-FFF2-40B4-BE49-F238E27FC236}">
                  <a16:creationId xmlns:a16="http://schemas.microsoft.com/office/drawing/2014/main" id="{5722E0C2-A302-44F1-8A26-744529114F1D}"/>
                </a:ext>
              </a:extLst>
            </p:cNvPr>
            <p:cNvSpPr/>
            <p:nvPr/>
          </p:nvSpPr>
          <p:spPr>
            <a:xfrm>
              <a:off x="6012974" y="3297714"/>
              <a:ext cx="190500" cy="190500"/>
            </a:xfrm>
            <a:custGeom>
              <a:avLst/>
              <a:gdLst>
                <a:gd name="connsiteX0" fmla="*/ 33814 w 190500"/>
                <a:gd name="connsiteY0" fmla="*/ 163354 h 190500"/>
                <a:gd name="connsiteX1" fmla="*/ 33814 w 190500"/>
                <a:gd name="connsiteY1" fmla="*/ 33814 h 190500"/>
                <a:gd name="connsiteX2" fmla="*/ 164306 w 190500"/>
                <a:gd name="connsiteY2" fmla="*/ 33814 h 190500"/>
                <a:gd name="connsiteX3" fmla="*/ 164306 w 190500"/>
                <a:gd name="connsiteY3" fmla="*/ 109061 h 190500"/>
                <a:gd name="connsiteX4" fmla="*/ 190976 w 190500"/>
                <a:gd name="connsiteY4" fmla="*/ 95726 h 190500"/>
                <a:gd name="connsiteX5" fmla="*/ 190976 w 190500"/>
                <a:gd name="connsiteY5" fmla="*/ 7144 h 190500"/>
                <a:gd name="connsiteX6" fmla="*/ 7144 w 190500"/>
                <a:gd name="connsiteY6" fmla="*/ 7144 h 190500"/>
                <a:gd name="connsiteX7" fmla="*/ 7144 w 190500"/>
                <a:gd name="connsiteY7" fmla="*/ 190976 h 190500"/>
                <a:gd name="connsiteX8" fmla="*/ 60484 w 190500"/>
                <a:gd name="connsiteY8" fmla="*/ 190976 h 190500"/>
                <a:gd name="connsiteX9" fmla="*/ 77629 w 190500"/>
                <a:gd name="connsiteY9" fmla="*/ 164306 h 190500"/>
                <a:gd name="connsiteX10" fmla="*/ 33814 w 190500"/>
                <a:gd name="connsiteY10" fmla="*/ 163354 h 190500"/>
                <a:gd name="connsiteX11" fmla="*/ 33814 w 190500"/>
                <a:gd name="connsiteY11" fmla="*/ 16335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33814" y="163354"/>
                  </a:moveTo>
                  <a:lnTo>
                    <a:pt x="33814" y="33814"/>
                  </a:lnTo>
                  <a:lnTo>
                    <a:pt x="164306" y="33814"/>
                  </a:lnTo>
                  <a:lnTo>
                    <a:pt x="164306" y="109061"/>
                  </a:lnTo>
                  <a:cubicBezTo>
                    <a:pt x="172879" y="103346"/>
                    <a:pt x="181451" y="98584"/>
                    <a:pt x="190976" y="95726"/>
                  </a:cubicBezTo>
                  <a:lnTo>
                    <a:pt x="190976" y="7144"/>
                  </a:lnTo>
                  <a:lnTo>
                    <a:pt x="7144" y="7144"/>
                  </a:lnTo>
                  <a:lnTo>
                    <a:pt x="7144" y="190976"/>
                  </a:lnTo>
                  <a:lnTo>
                    <a:pt x="60484" y="190976"/>
                  </a:lnTo>
                  <a:cubicBezTo>
                    <a:pt x="64294" y="180499"/>
                    <a:pt x="70009" y="171926"/>
                    <a:pt x="77629" y="164306"/>
                  </a:cubicBezTo>
                  <a:lnTo>
                    <a:pt x="33814" y="163354"/>
                  </a:lnTo>
                  <a:lnTo>
                    <a:pt x="33814" y="163354"/>
                  </a:lnTo>
                  <a:close/>
                </a:path>
              </a:pathLst>
            </a:custGeom>
            <a:grpFill/>
            <a:ln w="9525" cap="flat">
              <a:noFill/>
              <a:prstDash val="solid"/>
              <a:miter/>
            </a:ln>
          </p:spPr>
          <p:txBody>
            <a:bodyPr rtlCol="0" anchor="ctr"/>
            <a:lstStyle/>
            <a:p>
              <a:pPr defTabSz="448193">
                <a:defRPr/>
              </a:pPr>
              <a:endParaRPr lang="en-US" sz="1765">
                <a:solidFill>
                  <a:prstClr val="black"/>
                </a:solidFill>
                <a:latin typeface="Calibri" panose="020F0502020204030204"/>
              </a:endParaRPr>
            </a:p>
          </p:txBody>
        </p:sp>
        <p:sp>
          <p:nvSpPr>
            <p:cNvPr id="13" name="Freeform: Shape 12">
              <a:extLst>
                <a:ext uri="{FF2B5EF4-FFF2-40B4-BE49-F238E27FC236}">
                  <a16:creationId xmlns:a16="http://schemas.microsoft.com/office/drawing/2014/main" id="{27E306E1-7A91-4F1D-B081-219544065AA4}"/>
                </a:ext>
              </a:extLst>
            </p:cNvPr>
            <p:cNvSpPr/>
            <p:nvPr/>
          </p:nvSpPr>
          <p:spPr>
            <a:xfrm>
              <a:off x="6218714" y="3296761"/>
              <a:ext cx="190500" cy="190500"/>
            </a:xfrm>
            <a:custGeom>
              <a:avLst/>
              <a:gdLst>
                <a:gd name="connsiteX0" fmla="*/ 33814 w 190500"/>
                <a:gd name="connsiteY0" fmla="*/ 94774 h 190500"/>
                <a:gd name="connsiteX1" fmla="*/ 33814 w 190500"/>
                <a:gd name="connsiteY1" fmla="*/ 34766 h 190500"/>
                <a:gd name="connsiteX2" fmla="*/ 164306 w 190500"/>
                <a:gd name="connsiteY2" fmla="*/ 34766 h 190500"/>
                <a:gd name="connsiteX3" fmla="*/ 164306 w 190500"/>
                <a:gd name="connsiteY3" fmla="*/ 164306 h 190500"/>
                <a:gd name="connsiteX4" fmla="*/ 108109 w 190500"/>
                <a:gd name="connsiteY4" fmla="*/ 164306 h 190500"/>
                <a:gd name="connsiteX5" fmla="*/ 111919 w 190500"/>
                <a:gd name="connsiteY5" fmla="*/ 190024 h 190500"/>
                <a:gd name="connsiteX6" fmla="*/ 111919 w 190500"/>
                <a:gd name="connsiteY6" fmla="*/ 190976 h 190500"/>
                <a:gd name="connsiteX7" fmla="*/ 191929 w 190500"/>
                <a:gd name="connsiteY7" fmla="*/ 190976 h 190500"/>
                <a:gd name="connsiteX8" fmla="*/ 191929 w 190500"/>
                <a:gd name="connsiteY8" fmla="*/ 7144 h 190500"/>
                <a:gd name="connsiteX9" fmla="*/ 7144 w 190500"/>
                <a:gd name="connsiteY9" fmla="*/ 7144 h 190500"/>
                <a:gd name="connsiteX10" fmla="*/ 7144 w 190500"/>
                <a:gd name="connsiteY10" fmla="*/ 91916 h 190500"/>
                <a:gd name="connsiteX11" fmla="*/ 13811 w 190500"/>
                <a:gd name="connsiteY11" fmla="*/ 91916 h 190500"/>
                <a:gd name="connsiteX12" fmla="*/ 33814 w 190500"/>
                <a:gd name="connsiteY12" fmla="*/ 9477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00" h="190500">
                  <a:moveTo>
                    <a:pt x="33814" y="94774"/>
                  </a:moveTo>
                  <a:lnTo>
                    <a:pt x="33814" y="34766"/>
                  </a:lnTo>
                  <a:lnTo>
                    <a:pt x="164306" y="34766"/>
                  </a:lnTo>
                  <a:lnTo>
                    <a:pt x="164306" y="164306"/>
                  </a:lnTo>
                  <a:lnTo>
                    <a:pt x="108109" y="164306"/>
                  </a:lnTo>
                  <a:cubicBezTo>
                    <a:pt x="110014" y="172879"/>
                    <a:pt x="111919" y="181451"/>
                    <a:pt x="111919" y="190024"/>
                  </a:cubicBezTo>
                  <a:cubicBezTo>
                    <a:pt x="111919" y="190024"/>
                    <a:pt x="111919" y="190976"/>
                    <a:pt x="111919" y="190976"/>
                  </a:cubicBezTo>
                  <a:lnTo>
                    <a:pt x="191929" y="190976"/>
                  </a:lnTo>
                  <a:lnTo>
                    <a:pt x="191929" y="7144"/>
                  </a:lnTo>
                  <a:lnTo>
                    <a:pt x="7144" y="7144"/>
                  </a:lnTo>
                  <a:lnTo>
                    <a:pt x="7144" y="91916"/>
                  </a:lnTo>
                  <a:cubicBezTo>
                    <a:pt x="9049" y="91916"/>
                    <a:pt x="11906" y="91916"/>
                    <a:pt x="13811" y="91916"/>
                  </a:cubicBezTo>
                  <a:cubicBezTo>
                    <a:pt x="20479" y="91916"/>
                    <a:pt x="27146" y="92869"/>
                    <a:pt x="33814" y="94774"/>
                  </a:cubicBezTo>
                  <a:close/>
                </a:path>
              </a:pathLst>
            </a:custGeom>
            <a:grpFill/>
            <a:ln w="9525" cap="flat">
              <a:noFill/>
              <a:prstDash val="solid"/>
              <a:miter/>
            </a:ln>
          </p:spPr>
          <p:txBody>
            <a:bodyPr rtlCol="0" anchor="ctr"/>
            <a:lstStyle/>
            <a:p>
              <a:pPr defTabSz="448193">
                <a:defRPr/>
              </a:pPr>
              <a:endParaRPr lang="en-US" sz="1765">
                <a:solidFill>
                  <a:prstClr val="black"/>
                </a:solidFill>
                <a:latin typeface="Calibri" panose="020F0502020204030204"/>
              </a:endParaRPr>
            </a:p>
          </p:txBody>
        </p:sp>
        <p:sp>
          <p:nvSpPr>
            <p:cNvPr id="14" name="Freeform: Shape 13">
              <a:extLst>
                <a:ext uri="{FF2B5EF4-FFF2-40B4-BE49-F238E27FC236}">
                  <a16:creationId xmlns:a16="http://schemas.microsoft.com/office/drawing/2014/main" id="{B1775355-068D-4CA0-BA18-34124DAC098B}"/>
                </a:ext>
              </a:extLst>
            </p:cNvPr>
            <p:cNvSpPr/>
            <p:nvPr/>
          </p:nvSpPr>
          <p:spPr>
            <a:xfrm>
              <a:off x="6082506" y="3400584"/>
              <a:ext cx="257175" cy="171450"/>
            </a:xfrm>
            <a:custGeom>
              <a:avLst/>
              <a:gdLst>
                <a:gd name="connsiteX0" fmla="*/ 256699 w 257175"/>
                <a:gd name="connsiteY0" fmla="*/ 135731 h 171450"/>
                <a:gd name="connsiteX1" fmla="*/ 228124 w 257175"/>
                <a:gd name="connsiteY1" fmla="*/ 106204 h 171450"/>
                <a:gd name="connsiteX2" fmla="*/ 224314 w 257175"/>
                <a:gd name="connsiteY2" fmla="*/ 106204 h 171450"/>
                <a:gd name="connsiteX3" fmla="*/ 227171 w 257175"/>
                <a:gd name="connsiteY3" fmla="*/ 85249 h 171450"/>
                <a:gd name="connsiteX4" fmla="*/ 150019 w 257175"/>
                <a:gd name="connsiteY4" fmla="*/ 7144 h 171450"/>
                <a:gd name="connsiteX5" fmla="*/ 76676 w 257175"/>
                <a:gd name="connsiteY5" fmla="*/ 60484 h 171450"/>
                <a:gd name="connsiteX6" fmla="*/ 59531 w 257175"/>
                <a:gd name="connsiteY6" fmla="*/ 57626 h 171450"/>
                <a:gd name="connsiteX7" fmla="*/ 7144 w 257175"/>
                <a:gd name="connsiteY7" fmla="*/ 110966 h 171450"/>
                <a:gd name="connsiteX8" fmla="*/ 59531 w 257175"/>
                <a:gd name="connsiteY8" fmla="*/ 164306 h 171450"/>
                <a:gd name="connsiteX9" fmla="*/ 59531 w 257175"/>
                <a:gd name="connsiteY9" fmla="*/ 164306 h 171450"/>
                <a:gd name="connsiteX10" fmla="*/ 59531 w 257175"/>
                <a:gd name="connsiteY10" fmla="*/ 164306 h 171450"/>
                <a:gd name="connsiteX11" fmla="*/ 230981 w 257175"/>
                <a:gd name="connsiteY11" fmla="*/ 164306 h 171450"/>
                <a:gd name="connsiteX12" fmla="*/ 230981 w 257175"/>
                <a:gd name="connsiteY12" fmla="*/ 164306 h 171450"/>
                <a:gd name="connsiteX13" fmla="*/ 256699 w 257175"/>
                <a:gd name="connsiteY13" fmla="*/ 135731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175" h="171450">
                  <a:moveTo>
                    <a:pt x="256699" y="135731"/>
                  </a:moveTo>
                  <a:cubicBezTo>
                    <a:pt x="256699" y="119539"/>
                    <a:pt x="243364" y="106204"/>
                    <a:pt x="228124" y="106204"/>
                  </a:cubicBezTo>
                  <a:cubicBezTo>
                    <a:pt x="227171" y="106204"/>
                    <a:pt x="226219" y="106204"/>
                    <a:pt x="224314" y="106204"/>
                  </a:cubicBezTo>
                  <a:cubicBezTo>
                    <a:pt x="226219" y="99536"/>
                    <a:pt x="227171" y="92869"/>
                    <a:pt x="227171" y="85249"/>
                  </a:cubicBezTo>
                  <a:cubicBezTo>
                    <a:pt x="227171" y="42386"/>
                    <a:pt x="192881" y="7144"/>
                    <a:pt x="150019" y="7144"/>
                  </a:cubicBezTo>
                  <a:cubicBezTo>
                    <a:pt x="115729" y="7144"/>
                    <a:pt x="87154" y="29051"/>
                    <a:pt x="76676" y="60484"/>
                  </a:cubicBezTo>
                  <a:cubicBezTo>
                    <a:pt x="70961" y="58579"/>
                    <a:pt x="65246" y="57626"/>
                    <a:pt x="59531" y="57626"/>
                  </a:cubicBezTo>
                  <a:cubicBezTo>
                    <a:pt x="30004" y="57626"/>
                    <a:pt x="7144" y="81439"/>
                    <a:pt x="7144" y="110966"/>
                  </a:cubicBezTo>
                  <a:cubicBezTo>
                    <a:pt x="7144" y="140494"/>
                    <a:pt x="30956" y="164306"/>
                    <a:pt x="59531" y="164306"/>
                  </a:cubicBezTo>
                  <a:lnTo>
                    <a:pt x="59531" y="164306"/>
                  </a:lnTo>
                  <a:lnTo>
                    <a:pt x="59531" y="164306"/>
                  </a:lnTo>
                  <a:lnTo>
                    <a:pt x="230981" y="164306"/>
                  </a:lnTo>
                  <a:lnTo>
                    <a:pt x="230981" y="164306"/>
                  </a:lnTo>
                  <a:cubicBezTo>
                    <a:pt x="245269" y="163354"/>
                    <a:pt x="256699" y="150971"/>
                    <a:pt x="256699" y="135731"/>
                  </a:cubicBezTo>
                </a:path>
              </a:pathLst>
            </a:custGeom>
            <a:grpFill/>
            <a:ln w="9525" cap="flat">
              <a:noFill/>
              <a:prstDash val="solid"/>
              <a:miter/>
            </a:ln>
          </p:spPr>
          <p:txBody>
            <a:bodyPr rtlCol="0" anchor="ctr"/>
            <a:lstStyle/>
            <a:p>
              <a:pPr defTabSz="448193">
                <a:defRPr/>
              </a:pPr>
              <a:endParaRPr lang="en-US" sz="1765">
                <a:solidFill>
                  <a:prstClr val="black"/>
                </a:solidFill>
                <a:latin typeface="Calibri" panose="020F0502020204030204"/>
              </a:endParaRPr>
            </a:p>
          </p:txBody>
        </p:sp>
      </p:grpSp>
      <p:sp>
        <p:nvSpPr>
          <p:cNvPr id="20" name="Rectangle 19">
            <a:extLst>
              <a:ext uri="{FF2B5EF4-FFF2-40B4-BE49-F238E27FC236}">
                <a16:creationId xmlns:a16="http://schemas.microsoft.com/office/drawing/2014/main" id="{86D84468-7F83-442F-83FB-A9A4CAA775FA}"/>
              </a:ext>
            </a:extLst>
          </p:cNvPr>
          <p:cNvSpPr/>
          <p:nvPr/>
        </p:nvSpPr>
        <p:spPr>
          <a:xfrm>
            <a:off x="1647105" y="3986564"/>
            <a:ext cx="2408594" cy="416383"/>
          </a:xfrm>
          <a:prstGeom prst="rect">
            <a:avLst/>
          </a:prstGeom>
        </p:spPr>
        <p:txBody>
          <a:bodyPr wrap="none">
            <a:spAutoFit/>
          </a:bodyPr>
          <a:lstStyle/>
          <a:p>
            <a:pPr algn="r" defTabSz="448193">
              <a:lnSpc>
                <a:spcPct val="90000"/>
              </a:lnSpc>
              <a:defRPr/>
            </a:pPr>
            <a:r>
              <a:rPr lang="en-US" sz="2353" dirty="0">
                <a:solidFill>
                  <a:srgbClr val="0078D7"/>
                </a:solidFill>
                <a:latin typeface="Segoe UI Semilight" panose="020B0402040204020203" pitchFamily="34" charset="0"/>
                <a:cs typeface="Segoe UI Semilight" panose="020B0402040204020203" pitchFamily="34" charset="0"/>
              </a:rPr>
              <a:t>High productivity</a:t>
            </a:r>
          </a:p>
        </p:txBody>
      </p:sp>
      <p:grpSp>
        <p:nvGrpSpPr>
          <p:cNvPr id="66" name="Group 65">
            <a:extLst>
              <a:ext uri="{FF2B5EF4-FFF2-40B4-BE49-F238E27FC236}">
                <a16:creationId xmlns:a16="http://schemas.microsoft.com/office/drawing/2014/main" id="{A8FC6FB5-C0E6-4AA1-8129-B9F217B29B72}"/>
              </a:ext>
            </a:extLst>
          </p:cNvPr>
          <p:cNvGrpSpPr/>
          <p:nvPr/>
        </p:nvGrpSpPr>
        <p:grpSpPr>
          <a:xfrm>
            <a:off x="1379899" y="2792352"/>
            <a:ext cx="2943006" cy="2717117"/>
            <a:chOff x="1407568" y="2847847"/>
            <a:chExt cx="3002019" cy="2771601"/>
          </a:xfrm>
        </p:grpSpPr>
        <p:sp>
          <p:nvSpPr>
            <p:cNvPr id="21" name="Rectangle 20">
              <a:extLst>
                <a:ext uri="{FF2B5EF4-FFF2-40B4-BE49-F238E27FC236}">
                  <a16:creationId xmlns:a16="http://schemas.microsoft.com/office/drawing/2014/main" id="{30E8442F-D128-4A70-83D3-A1DE45A5795F}"/>
                </a:ext>
              </a:extLst>
            </p:cNvPr>
            <p:cNvSpPr/>
            <p:nvPr/>
          </p:nvSpPr>
          <p:spPr>
            <a:xfrm>
              <a:off x="1407568" y="4788451"/>
              <a:ext cx="3002019" cy="830997"/>
            </a:xfrm>
            <a:prstGeom prst="rect">
              <a:avLst/>
            </a:prstGeom>
          </p:spPr>
          <p:txBody>
            <a:bodyPr wrap="square">
              <a:spAutoFit/>
            </a:bodyPr>
            <a:lstStyle/>
            <a:p>
              <a:pPr algn="ctr" defTabSz="914202">
                <a:spcBef>
                  <a:spcPts val="294"/>
                </a:spcBef>
                <a:spcAft>
                  <a:spcPts val="2353"/>
                </a:spcAft>
                <a:defRPr/>
              </a:pPr>
              <a:r>
                <a:rPr lang="en-US" sz="1176" kern="0" dirty="0">
                  <a:solidFill>
                    <a:srgbClr val="797979"/>
                  </a:solidFill>
                  <a:latin typeface="Segoe UI" panose="020B0502040204020203" pitchFamily="34" charset="0"/>
                  <a:cs typeface="Segoe UI" panose="020B0502040204020203" pitchFamily="34" charset="0"/>
                </a:rPr>
                <a:t>Accelerate development using existing language skills, familiar frameworks, built-in CI/CD, and intelligent diagnostic capabilities</a:t>
              </a:r>
            </a:p>
          </p:txBody>
        </p:sp>
        <p:grpSp>
          <p:nvGrpSpPr>
            <p:cNvPr id="59" name="Group 58">
              <a:extLst>
                <a:ext uri="{FF2B5EF4-FFF2-40B4-BE49-F238E27FC236}">
                  <a16:creationId xmlns:a16="http://schemas.microsoft.com/office/drawing/2014/main" id="{C3A4ED5B-676C-4D90-A982-879780BFFA1D}"/>
                </a:ext>
              </a:extLst>
            </p:cNvPr>
            <p:cNvGrpSpPr/>
            <p:nvPr/>
          </p:nvGrpSpPr>
          <p:grpSpPr>
            <a:xfrm>
              <a:off x="2314217" y="2847847"/>
              <a:ext cx="1188720" cy="1188720"/>
              <a:chOff x="2573286" y="2847847"/>
              <a:chExt cx="1188720" cy="1188720"/>
            </a:xfrm>
          </p:grpSpPr>
          <p:sp>
            <p:nvSpPr>
              <p:cNvPr id="18" name="Oval 17">
                <a:extLst>
                  <a:ext uri="{FF2B5EF4-FFF2-40B4-BE49-F238E27FC236}">
                    <a16:creationId xmlns:a16="http://schemas.microsoft.com/office/drawing/2014/main" id="{6928DA51-D764-4390-A334-032DA95CF2DF}"/>
                  </a:ext>
                </a:extLst>
              </p:cNvPr>
              <p:cNvSpPr/>
              <p:nvPr/>
            </p:nvSpPr>
            <p:spPr>
              <a:xfrm>
                <a:off x="2573286" y="2847847"/>
                <a:ext cx="1188720" cy="1188720"/>
              </a:xfrm>
              <a:prstGeom prst="ellipse">
                <a:avLst/>
              </a:prstGeom>
              <a:no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48193">
                  <a:defRPr/>
                </a:pPr>
                <a:endParaRPr lang="en-US" sz="1765">
                  <a:solidFill>
                    <a:srgbClr val="0078D7"/>
                  </a:solidFill>
                  <a:latin typeface="Calibri" panose="020F0502020204030204"/>
                </a:endParaRPr>
              </a:p>
            </p:txBody>
          </p:sp>
          <p:grpSp>
            <p:nvGrpSpPr>
              <p:cNvPr id="33" name="Group 32">
                <a:extLst>
                  <a:ext uri="{FF2B5EF4-FFF2-40B4-BE49-F238E27FC236}">
                    <a16:creationId xmlns:a16="http://schemas.microsoft.com/office/drawing/2014/main" id="{D83B280B-D8D9-49EC-BE12-5AE695BD06D1}"/>
                  </a:ext>
                </a:extLst>
              </p:cNvPr>
              <p:cNvGrpSpPr/>
              <p:nvPr/>
            </p:nvGrpSpPr>
            <p:grpSpPr>
              <a:xfrm>
                <a:off x="2760934" y="3063609"/>
                <a:ext cx="723665" cy="802077"/>
                <a:chOff x="2950763" y="5744576"/>
                <a:chExt cx="723665" cy="802077"/>
              </a:xfrm>
            </p:grpSpPr>
            <p:sp>
              <p:nvSpPr>
                <p:cNvPr id="30" name="Freeform 108">
                  <a:extLst>
                    <a:ext uri="{FF2B5EF4-FFF2-40B4-BE49-F238E27FC236}">
                      <a16:creationId xmlns:a16="http://schemas.microsoft.com/office/drawing/2014/main" id="{902CABFA-E5AB-4A3F-AC41-6860A9D42209}"/>
                    </a:ext>
                  </a:extLst>
                </p:cNvPr>
                <p:cNvSpPr>
                  <a:spLocks noChangeAspect="1" noEditPoints="1"/>
                </p:cNvSpPr>
                <p:nvPr/>
              </p:nvSpPr>
              <p:spPr bwMode="black">
                <a:xfrm>
                  <a:off x="3132645" y="5744576"/>
                  <a:ext cx="541783" cy="607732"/>
                </a:xfrm>
                <a:custGeom>
                  <a:avLst/>
                  <a:gdLst>
                    <a:gd name="T0" fmla="*/ 29 w 70"/>
                    <a:gd name="T1" fmla="*/ 9 h 78"/>
                    <a:gd name="T2" fmla="*/ 9 w 70"/>
                    <a:gd name="T3" fmla="*/ 6 h 78"/>
                    <a:gd name="T4" fmla="*/ 5 w 70"/>
                    <a:gd name="T5" fmla="*/ 26 h 78"/>
                    <a:gd name="T6" fmla="*/ 29 w 70"/>
                    <a:gd name="T7" fmla="*/ 9 h 78"/>
                    <a:gd name="T8" fmla="*/ 50 w 70"/>
                    <a:gd name="T9" fmla="*/ 49 h 78"/>
                    <a:gd name="T10" fmla="*/ 54 w 70"/>
                    <a:gd name="T11" fmla="*/ 46 h 78"/>
                    <a:gd name="T12" fmla="*/ 50 w 70"/>
                    <a:gd name="T13" fmla="*/ 42 h 78"/>
                    <a:gd name="T14" fmla="*/ 40 w 70"/>
                    <a:gd name="T15" fmla="*/ 42 h 78"/>
                    <a:gd name="T16" fmla="*/ 40 w 70"/>
                    <a:gd name="T17" fmla="*/ 29 h 78"/>
                    <a:gd name="T18" fmla="*/ 36 w 70"/>
                    <a:gd name="T19" fmla="*/ 25 h 78"/>
                    <a:gd name="T20" fmla="*/ 33 w 70"/>
                    <a:gd name="T21" fmla="*/ 29 h 78"/>
                    <a:gd name="T22" fmla="*/ 33 w 70"/>
                    <a:gd name="T23" fmla="*/ 46 h 78"/>
                    <a:gd name="T24" fmla="*/ 36 w 70"/>
                    <a:gd name="T25" fmla="*/ 49 h 78"/>
                    <a:gd name="T26" fmla="*/ 50 w 70"/>
                    <a:gd name="T27" fmla="*/ 49 h 78"/>
                    <a:gd name="T28" fmla="*/ 36 w 70"/>
                    <a:gd name="T29" fmla="*/ 20 h 78"/>
                    <a:gd name="T30" fmla="*/ 62 w 70"/>
                    <a:gd name="T31" fmla="*/ 46 h 78"/>
                    <a:gd name="T32" fmla="*/ 36 w 70"/>
                    <a:gd name="T33" fmla="*/ 71 h 78"/>
                    <a:gd name="T34" fmla="*/ 11 w 70"/>
                    <a:gd name="T35" fmla="*/ 46 h 78"/>
                    <a:gd name="T36" fmla="*/ 36 w 70"/>
                    <a:gd name="T37" fmla="*/ 20 h 78"/>
                    <a:gd name="T38" fmla="*/ 36 w 70"/>
                    <a:gd name="T39" fmla="*/ 78 h 78"/>
                    <a:gd name="T40" fmla="*/ 69 w 70"/>
                    <a:gd name="T41" fmla="*/ 46 h 78"/>
                    <a:gd name="T42" fmla="*/ 36 w 70"/>
                    <a:gd name="T43" fmla="*/ 13 h 78"/>
                    <a:gd name="T44" fmla="*/ 4 w 70"/>
                    <a:gd name="T45" fmla="*/ 46 h 78"/>
                    <a:gd name="T46" fmla="*/ 36 w 70"/>
                    <a:gd name="T47" fmla="*/ 78 h 78"/>
                    <a:gd name="T48" fmla="*/ 42 w 70"/>
                    <a:gd name="T49" fmla="*/ 9 h 78"/>
                    <a:gd name="T50" fmla="*/ 62 w 70"/>
                    <a:gd name="T51" fmla="*/ 6 h 78"/>
                    <a:gd name="T52" fmla="*/ 67 w 70"/>
                    <a:gd name="T53" fmla="*/ 24 h 78"/>
                    <a:gd name="T54" fmla="*/ 42 w 70"/>
                    <a:gd name="T5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 h="78">
                      <a:moveTo>
                        <a:pt x="29" y="9"/>
                      </a:moveTo>
                      <a:cubicBezTo>
                        <a:pt x="24" y="3"/>
                        <a:pt x="17" y="0"/>
                        <a:pt x="9" y="6"/>
                      </a:cubicBezTo>
                      <a:cubicBezTo>
                        <a:pt x="0" y="11"/>
                        <a:pt x="0" y="19"/>
                        <a:pt x="5" y="26"/>
                      </a:cubicBezTo>
                      <a:cubicBezTo>
                        <a:pt x="10" y="17"/>
                        <a:pt x="19" y="11"/>
                        <a:pt x="29" y="9"/>
                      </a:cubicBezTo>
                      <a:moveTo>
                        <a:pt x="50" y="49"/>
                      </a:moveTo>
                      <a:cubicBezTo>
                        <a:pt x="52" y="49"/>
                        <a:pt x="54" y="48"/>
                        <a:pt x="54" y="46"/>
                      </a:cubicBezTo>
                      <a:cubicBezTo>
                        <a:pt x="54" y="44"/>
                        <a:pt x="52" y="42"/>
                        <a:pt x="50" y="42"/>
                      </a:cubicBezTo>
                      <a:cubicBezTo>
                        <a:pt x="40" y="42"/>
                        <a:pt x="40" y="42"/>
                        <a:pt x="40" y="42"/>
                      </a:cubicBezTo>
                      <a:cubicBezTo>
                        <a:pt x="40" y="29"/>
                        <a:pt x="40" y="29"/>
                        <a:pt x="40" y="29"/>
                      </a:cubicBezTo>
                      <a:cubicBezTo>
                        <a:pt x="40" y="27"/>
                        <a:pt x="38" y="25"/>
                        <a:pt x="36" y="25"/>
                      </a:cubicBezTo>
                      <a:cubicBezTo>
                        <a:pt x="34" y="25"/>
                        <a:pt x="33" y="27"/>
                        <a:pt x="33" y="29"/>
                      </a:cubicBezTo>
                      <a:cubicBezTo>
                        <a:pt x="33" y="46"/>
                        <a:pt x="33" y="46"/>
                        <a:pt x="33" y="46"/>
                      </a:cubicBezTo>
                      <a:cubicBezTo>
                        <a:pt x="33" y="48"/>
                        <a:pt x="34" y="49"/>
                        <a:pt x="36" y="49"/>
                      </a:cubicBezTo>
                      <a:lnTo>
                        <a:pt x="50" y="49"/>
                      </a:lnTo>
                      <a:close/>
                      <a:moveTo>
                        <a:pt x="36" y="20"/>
                      </a:moveTo>
                      <a:cubicBezTo>
                        <a:pt x="50" y="20"/>
                        <a:pt x="62" y="32"/>
                        <a:pt x="62" y="46"/>
                      </a:cubicBezTo>
                      <a:cubicBezTo>
                        <a:pt x="62" y="60"/>
                        <a:pt x="50" y="71"/>
                        <a:pt x="36" y="71"/>
                      </a:cubicBezTo>
                      <a:cubicBezTo>
                        <a:pt x="22" y="71"/>
                        <a:pt x="11" y="60"/>
                        <a:pt x="11" y="46"/>
                      </a:cubicBezTo>
                      <a:cubicBezTo>
                        <a:pt x="11" y="32"/>
                        <a:pt x="22" y="20"/>
                        <a:pt x="36" y="20"/>
                      </a:cubicBezTo>
                      <a:moveTo>
                        <a:pt x="36" y="78"/>
                      </a:moveTo>
                      <a:cubicBezTo>
                        <a:pt x="54" y="78"/>
                        <a:pt x="69" y="64"/>
                        <a:pt x="69" y="46"/>
                      </a:cubicBezTo>
                      <a:cubicBezTo>
                        <a:pt x="69" y="28"/>
                        <a:pt x="54" y="13"/>
                        <a:pt x="36" y="13"/>
                      </a:cubicBezTo>
                      <a:cubicBezTo>
                        <a:pt x="18" y="13"/>
                        <a:pt x="4" y="28"/>
                        <a:pt x="4" y="46"/>
                      </a:cubicBezTo>
                      <a:cubicBezTo>
                        <a:pt x="4" y="64"/>
                        <a:pt x="18" y="78"/>
                        <a:pt x="36" y="78"/>
                      </a:cubicBezTo>
                      <a:moveTo>
                        <a:pt x="42" y="9"/>
                      </a:moveTo>
                      <a:cubicBezTo>
                        <a:pt x="47" y="3"/>
                        <a:pt x="54" y="0"/>
                        <a:pt x="62" y="6"/>
                      </a:cubicBezTo>
                      <a:cubicBezTo>
                        <a:pt x="70" y="11"/>
                        <a:pt x="70" y="18"/>
                        <a:pt x="67" y="24"/>
                      </a:cubicBezTo>
                      <a:cubicBezTo>
                        <a:pt x="61" y="16"/>
                        <a:pt x="52" y="10"/>
                        <a:pt x="42" y="9"/>
                      </a:cubicBezTo>
                    </a:path>
                  </a:pathLst>
                </a:custGeom>
                <a:solidFill>
                  <a:srgbClr val="0078D7"/>
                </a:solidFill>
                <a:ln>
                  <a:noFill/>
                </a:ln>
                <a:extLst/>
              </p:spPr>
              <p:txBody>
                <a:bodyPr vert="horz" wrap="square" lIns="68578" tIns="34288" rIns="68578" bIns="34288" numCol="1" anchor="t" anchorCtr="0" compatLnSpc="1">
                  <a:prstTxWarp prst="textNoShape">
                    <a:avLst/>
                  </a:prstTxWarp>
                </a:bodyPr>
                <a:lstStyle/>
                <a:p>
                  <a:pPr defTabSz="448193">
                    <a:defRPr/>
                  </a:pPr>
                  <a:endParaRPr lang="en-US" sz="1323" dirty="0">
                    <a:solidFill>
                      <a:srgbClr val="000000"/>
                    </a:solidFill>
                    <a:latin typeface="Calibri" panose="020F0502020204030204"/>
                  </a:endParaRPr>
                </a:p>
              </p:txBody>
            </p:sp>
            <p:grpSp>
              <p:nvGrpSpPr>
                <p:cNvPr id="32" name="Group 31">
                  <a:extLst>
                    <a:ext uri="{FF2B5EF4-FFF2-40B4-BE49-F238E27FC236}">
                      <a16:creationId xmlns:a16="http://schemas.microsoft.com/office/drawing/2014/main" id="{D0F1922F-8EAF-46F1-8789-76678745924D}"/>
                    </a:ext>
                  </a:extLst>
                </p:cNvPr>
                <p:cNvGrpSpPr/>
                <p:nvPr/>
              </p:nvGrpSpPr>
              <p:grpSpPr>
                <a:xfrm>
                  <a:off x="2950763" y="6069819"/>
                  <a:ext cx="476834" cy="476834"/>
                  <a:chOff x="3977360" y="6198846"/>
                  <a:chExt cx="476834" cy="476834"/>
                </a:xfrm>
              </p:grpSpPr>
              <p:sp>
                <p:nvSpPr>
                  <p:cNvPr id="31" name="Oval 30">
                    <a:extLst>
                      <a:ext uri="{FF2B5EF4-FFF2-40B4-BE49-F238E27FC236}">
                        <a16:creationId xmlns:a16="http://schemas.microsoft.com/office/drawing/2014/main" id="{6594C64D-9955-481A-9722-A3A65D2EC34A}"/>
                      </a:ext>
                    </a:extLst>
                  </p:cNvPr>
                  <p:cNvSpPr/>
                  <p:nvPr/>
                </p:nvSpPr>
                <p:spPr>
                  <a:xfrm>
                    <a:off x="3977360" y="6198846"/>
                    <a:ext cx="476834" cy="476834"/>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29" name="Freeform 104">
                    <a:extLst>
                      <a:ext uri="{FF2B5EF4-FFF2-40B4-BE49-F238E27FC236}">
                        <a16:creationId xmlns:a16="http://schemas.microsoft.com/office/drawing/2014/main" id="{C3D6B2C1-1862-43D8-AA7F-32C8760C522C}"/>
                      </a:ext>
                    </a:extLst>
                  </p:cNvPr>
                  <p:cNvSpPr>
                    <a:spLocks noChangeAspect="1" noEditPoints="1"/>
                  </p:cNvSpPr>
                  <p:nvPr/>
                </p:nvSpPr>
                <p:spPr bwMode="black">
                  <a:xfrm>
                    <a:off x="4035419" y="6256905"/>
                    <a:ext cx="360716" cy="360716"/>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0078D7"/>
                  </a:solidFill>
                  <a:ln>
                    <a:noFill/>
                  </a:ln>
                  <a:extLst/>
                </p:spPr>
                <p:txBody>
                  <a:bodyPr vert="horz" wrap="square" lIns="68578" tIns="34288" rIns="68578" bIns="34288" numCol="1" anchor="t" anchorCtr="0" compatLnSpc="1">
                    <a:prstTxWarp prst="textNoShape">
                      <a:avLst/>
                    </a:prstTxWarp>
                  </a:bodyPr>
                  <a:lstStyle/>
                  <a:p>
                    <a:pPr defTabSz="448193">
                      <a:defRPr/>
                    </a:pPr>
                    <a:endParaRPr lang="en-US" sz="1323" dirty="0">
                      <a:solidFill>
                        <a:srgbClr val="000000"/>
                      </a:solidFill>
                      <a:latin typeface="Calibri" panose="020F0502020204030204"/>
                    </a:endParaRPr>
                  </a:p>
                </p:txBody>
              </p:sp>
            </p:grpSp>
          </p:grpSp>
        </p:grpSp>
      </p:grpSp>
      <p:sp>
        <p:nvSpPr>
          <p:cNvPr id="28" name="Rectangle 27">
            <a:extLst>
              <a:ext uri="{FF2B5EF4-FFF2-40B4-BE49-F238E27FC236}">
                <a16:creationId xmlns:a16="http://schemas.microsoft.com/office/drawing/2014/main" id="{FD555A42-F40D-4A3E-B40B-197F781AF67F}"/>
              </a:ext>
            </a:extLst>
          </p:cNvPr>
          <p:cNvSpPr/>
          <p:nvPr/>
        </p:nvSpPr>
        <p:spPr>
          <a:xfrm>
            <a:off x="5057873" y="3986564"/>
            <a:ext cx="2076254" cy="416383"/>
          </a:xfrm>
          <a:prstGeom prst="rect">
            <a:avLst/>
          </a:prstGeom>
        </p:spPr>
        <p:txBody>
          <a:bodyPr wrap="none">
            <a:spAutoFit/>
          </a:bodyPr>
          <a:lstStyle/>
          <a:p>
            <a:pPr algn="r" defTabSz="448193">
              <a:lnSpc>
                <a:spcPct val="90000"/>
              </a:lnSpc>
              <a:defRPr/>
            </a:pPr>
            <a:r>
              <a:rPr lang="en-US" sz="2353" dirty="0">
                <a:solidFill>
                  <a:srgbClr val="0078D7"/>
                </a:solidFill>
                <a:latin typeface="Segoe UI Semilight" panose="020B0402040204020203" pitchFamily="34" charset="0"/>
                <a:cs typeface="Segoe UI Semilight" panose="020B0402040204020203" pitchFamily="34" charset="0"/>
              </a:rPr>
              <a:t>Fully managed</a:t>
            </a:r>
          </a:p>
        </p:txBody>
      </p:sp>
      <p:grpSp>
        <p:nvGrpSpPr>
          <p:cNvPr id="67" name="Group 66">
            <a:extLst>
              <a:ext uri="{FF2B5EF4-FFF2-40B4-BE49-F238E27FC236}">
                <a16:creationId xmlns:a16="http://schemas.microsoft.com/office/drawing/2014/main" id="{F8182E34-9BC7-4C94-8DB2-D468B57C6470}"/>
              </a:ext>
            </a:extLst>
          </p:cNvPr>
          <p:cNvGrpSpPr/>
          <p:nvPr/>
        </p:nvGrpSpPr>
        <p:grpSpPr>
          <a:xfrm>
            <a:off x="4624497" y="2792352"/>
            <a:ext cx="2943006" cy="2717117"/>
            <a:chOff x="4717227" y="2847847"/>
            <a:chExt cx="3002019" cy="2771601"/>
          </a:xfrm>
        </p:grpSpPr>
        <p:sp>
          <p:nvSpPr>
            <p:cNvPr id="22" name="Rectangle 21">
              <a:extLst>
                <a:ext uri="{FF2B5EF4-FFF2-40B4-BE49-F238E27FC236}">
                  <a16:creationId xmlns:a16="http://schemas.microsoft.com/office/drawing/2014/main" id="{D918A300-67CE-4908-B725-DF2C2273BB80}"/>
                </a:ext>
              </a:extLst>
            </p:cNvPr>
            <p:cNvSpPr/>
            <p:nvPr/>
          </p:nvSpPr>
          <p:spPr>
            <a:xfrm>
              <a:off x="4717227" y="4788451"/>
              <a:ext cx="3002019" cy="830997"/>
            </a:xfrm>
            <a:prstGeom prst="rect">
              <a:avLst/>
            </a:prstGeom>
          </p:spPr>
          <p:txBody>
            <a:bodyPr wrap="square">
              <a:spAutoFit/>
            </a:bodyPr>
            <a:lstStyle/>
            <a:p>
              <a:pPr algn="ctr" defTabSz="914202">
                <a:spcBef>
                  <a:spcPts val="294"/>
                </a:spcBef>
                <a:spcAft>
                  <a:spcPts val="2353"/>
                </a:spcAft>
                <a:defRPr/>
              </a:pPr>
              <a:r>
                <a:rPr lang="en-US" sz="1176" kern="0" dirty="0">
                  <a:solidFill>
                    <a:srgbClr val="797979"/>
                  </a:solidFill>
                  <a:latin typeface="Segoe UI" panose="020B0502040204020203" pitchFamily="34" charset="0"/>
                  <a:cs typeface="Segoe UI" panose="020B0502040204020203" pitchFamily="34" charset="0"/>
                </a:rPr>
                <a:t>Focus on application logic and let Azure take care of mundane tasks like capacity provisioning, OS patching, scaling, load balancing and domain management</a:t>
              </a:r>
            </a:p>
          </p:txBody>
        </p:sp>
        <p:grpSp>
          <p:nvGrpSpPr>
            <p:cNvPr id="60" name="Group 59">
              <a:extLst>
                <a:ext uri="{FF2B5EF4-FFF2-40B4-BE49-F238E27FC236}">
                  <a16:creationId xmlns:a16="http://schemas.microsoft.com/office/drawing/2014/main" id="{EE537412-E6A4-4E6C-B7A4-124F9E16C0E8}"/>
                </a:ext>
              </a:extLst>
            </p:cNvPr>
            <p:cNvGrpSpPr/>
            <p:nvPr/>
          </p:nvGrpSpPr>
          <p:grpSpPr>
            <a:xfrm>
              <a:off x="5623876" y="2847847"/>
              <a:ext cx="1188720" cy="1188720"/>
              <a:chOff x="5457203" y="2847847"/>
              <a:chExt cx="1188720" cy="1188720"/>
            </a:xfrm>
          </p:grpSpPr>
          <p:sp>
            <p:nvSpPr>
              <p:cNvPr id="15" name="Oval 14">
                <a:extLst>
                  <a:ext uri="{FF2B5EF4-FFF2-40B4-BE49-F238E27FC236}">
                    <a16:creationId xmlns:a16="http://schemas.microsoft.com/office/drawing/2014/main" id="{308C0017-F897-4EE3-BC03-3F45B4706067}"/>
                  </a:ext>
                </a:extLst>
              </p:cNvPr>
              <p:cNvSpPr/>
              <p:nvPr/>
            </p:nvSpPr>
            <p:spPr>
              <a:xfrm>
                <a:off x="5457203" y="2847847"/>
                <a:ext cx="1188720" cy="1188720"/>
              </a:xfrm>
              <a:prstGeom prst="ellipse">
                <a:avLst/>
              </a:prstGeom>
              <a:no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grpSp>
            <p:nvGrpSpPr>
              <p:cNvPr id="38" name="Group 37">
                <a:extLst>
                  <a:ext uri="{FF2B5EF4-FFF2-40B4-BE49-F238E27FC236}">
                    <a16:creationId xmlns:a16="http://schemas.microsoft.com/office/drawing/2014/main" id="{8468DF55-D7D0-4149-94CE-B41D96AC21F8}"/>
                  </a:ext>
                </a:extLst>
              </p:cNvPr>
              <p:cNvGrpSpPr/>
              <p:nvPr/>
            </p:nvGrpSpPr>
            <p:grpSpPr>
              <a:xfrm>
                <a:off x="5681258" y="3062959"/>
                <a:ext cx="740611" cy="670311"/>
                <a:chOff x="925504" y="5649085"/>
                <a:chExt cx="632624" cy="572574"/>
              </a:xfrm>
            </p:grpSpPr>
            <p:sp>
              <p:nvSpPr>
                <p:cNvPr id="35" name="Freeform 25">
                  <a:extLst>
                    <a:ext uri="{FF2B5EF4-FFF2-40B4-BE49-F238E27FC236}">
                      <a16:creationId xmlns:a16="http://schemas.microsoft.com/office/drawing/2014/main" id="{5F64D5FE-2822-4A9B-9A67-00E155D62800}"/>
                    </a:ext>
                  </a:extLst>
                </p:cNvPr>
                <p:cNvSpPr>
                  <a:spLocks noEditPoints="1"/>
                </p:cNvSpPr>
                <p:nvPr/>
              </p:nvSpPr>
              <p:spPr bwMode="black">
                <a:xfrm>
                  <a:off x="925504" y="5682997"/>
                  <a:ext cx="632624" cy="538662"/>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0078D7"/>
                </a:solidFill>
                <a:ln>
                  <a:noFill/>
                </a:ln>
              </p:spPr>
              <p:txBody>
                <a:bodyPr vert="horz" wrap="square" lIns="80687" tIns="40344" rIns="80687" bIns="40344" numCol="1" anchor="t" anchorCtr="0" compatLnSpc="1">
                  <a:prstTxWarp prst="textNoShape">
                    <a:avLst/>
                  </a:prstTxWarp>
                </a:bodyPr>
                <a:lstStyle/>
                <a:p>
                  <a:pPr defTabSz="448193">
                    <a:defRPr/>
                  </a:pPr>
                  <a:endParaRPr lang="en-US" sz="1568">
                    <a:solidFill>
                      <a:prstClr val="black"/>
                    </a:solidFill>
                    <a:latin typeface="Segoe Pro" pitchFamily="34" charset="0"/>
                  </a:endParaRPr>
                </a:p>
              </p:txBody>
            </p:sp>
            <p:sp>
              <p:nvSpPr>
                <p:cNvPr id="36" name="Rectangle 35">
                  <a:extLst>
                    <a:ext uri="{FF2B5EF4-FFF2-40B4-BE49-F238E27FC236}">
                      <a16:creationId xmlns:a16="http://schemas.microsoft.com/office/drawing/2014/main" id="{BF41A663-4CF1-48D7-A180-467C75CD4B05}"/>
                    </a:ext>
                  </a:extLst>
                </p:cNvPr>
                <p:cNvSpPr/>
                <p:nvPr/>
              </p:nvSpPr>
              <p:spPr>
                <a:xfrm>
                  <a:off x="1060255" y="5649085"/>
                  <a:ext cx="460005" cy="3646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7" name="Freeform 111">
                  <a:extLst>
                    <a:ext uri="{FF2B5EF4-FFF2-40B4-BE49-F238E27FC236}">
                      <a16:creationId xmlns:a16="http://schemas.microsoft.com/office/drawing/2014/main" id="{6BB1CD78-74F5-4D92-B3E9-69223413CDED}"/>
                    </a:ext>
                  </a:extLst>
                </p:cNvPr>
                <p:cNvSpPr>
                  <a:spLocks noChangeAspect="1"/>
                </p:cNvSpPr>
                <p:nvPr/>
              </p:nvSpPr>
              <p:spPr bwMode="black">
                <a:xfrm>
                  <a:off x="1194117" y="5759983"/>
                  <a:ext cx="342871" cy="221460"/>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2" tIns="107562" rIns="134452" bIns="107562" numCol="1" spcCol="0" rtlCol="0" fromWordArt="0" anchor="t" anchorCtr="0" forceAA="0" compatLnSpc="1">
                  <a:prstTxWarp prst="textNoShape">
                    <a:avLst/>
                  </a:prstTxWarp>
                  <a:noAutofit/>
                </a:bodyPr>
                <a:lstStyle/>
                <a:p>
                  <a:pPr algn="ctr" defTabSz="685486"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grpSp>
      </p:grpSp>
      <p:sp>
        <p:nvSpPr>
          <p:cNvPr id="26" name="Rectangle 25">
            <a:extLst>
              <a:ext uri="{FF2B5EF4-FFF2-40B4-BE49-F238E27FC236}">
                <a16:creationId xmlns:a16="http://schemas.microsoft.com/office/drawing/2014/main" id="{FCA8427C-E9F1-424A-8479-E1079A940364}"/>
              </a:ext>
            </a:extLst>
          </p:cNvPr>
          <p:cNvSpPr/>
          <p:nvPr/>
        </p:nvSpPr>
        <p:spPr>
          <a:xfrm>
            <a:off x="8185805" y="3986564"/>
            <a:ext cx="2309589" cy="416383"/>
          </a:xfrm>
          <a:prstGeom prst="rect">
            <a:avLst/>
          </a:prstGeom>
        </p:spPr>
        <p:txBody>
          <a:bodyPr wrap="none">
            <a:spAutoFit/>
          </a:bodyPr>
          <a:lstStyle/>
          <a:p>
            <a:pPr algn="r" defTabSz="448193">
              <a:lnSpc>
                <a:spcPct val="90000"/>
              </a:lnSpc>
              <a:defRPr/>
            </a:pPr>
            <a:r>
              <a:rPr lang="en-US" sz="2353" dirty="0">
                <a:solidFill>
                  <a:srgbClr val="0078D7"/>
                </a:solidFill>
                <a:latin typeface="Segoe UI Semilight" panose="020B0402040204020203" pitchFamily="34" charset="0"/>
                <a:cs typeface="Segoe UI Semilight" panose="020B0402040204020203" pitchFamily="34" charset="0"/>
              </a:rPr>
              <a:t>Enterprise grade</a:t>
            </a:r>
          </a:p>
        </p:txBody>
      </p:sp>
      <p:grpSp>
        <p:nvGrpSpPr>
          <p:cNvPr id="68" name="Group 67">
            <a:extLst>
              <a:ext uri="{FF2B5EF4-FFF2-40B4-BE49-F238E27FC236}">
                <a16:creationId xmlns:a16="http://schemas.microsoft.com/office/drawing/2014/main" id="{9B1764C9-04A7-4DE7-9299-64A3C85F52AE}"/>
              </a:ext>
            </a:extLst>
          </p:cNvPr>
          <p:cNvGrpSpPr/>
          <p:nvPr/>
        </p:nvGrpSpPr>
        <p:grpSpPr>
          <a:xfrm>
            <a:off x="7869096" y="2792352"/>
            <a:ext cx="2943006" cy="2717117"/>
            <a:chOff x="8026887" y="2847847"/>
            <a:chExt cx="3002019" cy="2771601"/>
          </a:xfrm>
        </p:grpSpPr>
        <p:sp>
          <p:nvSpPr>
            <p:cNvPr id="27" name="Rectangle 26">
              <a:extLst>
                <a:ext uri="{FF2B5EF4-FFF2-40B4-BE49-F238E27FC236}">
                  <a16:creationId xmlns:a16="http://schemas.microsoft.com/office/drawing/2014/main" id="{C74ADF9E-8831-4D4A-AD3C-67FE1AC773FA}"/>
                </a:ext>
              </a:extLst>
            </p:cNvPr>
            <p:cNvSpPr/>
            <p:nvPr/>
          </p:nvSpPr>
          <p:spPr>
            <a:xfrm>
              <a:off x="8026887" y="4788451"/>
              <a:ext cx="3002019" cy="830997"/>
            </a:xfrm>
            <a:prstGeom prst="rect">
              <a:avLst/>
            </a:prstGeom>
          </p:spPr>
          <p:txBody>
            <a:bodyPr wrap="square">
              <a:spAutoFit/>
            </a:bodyPr>
            <a:lstStyle/>
            <a:p>
              <a:pPr algn="ctr" defTabSz="914202">
                <a:spcBef>
                  <a:spcPts val="294"/>
                </a:spcBef>
                <a:spcAft>
                  <a:spcPts val="2353"/>
                </a:spcAft>
                <a:defRPr/>
              </a:pPr>
              <a:r>
                <a:rPr lang="en-US" sz="1176" kern="0" dirty="0">
                  <a:solidFill>
                    <a:srgbClr val="797979"/>
                  </a:solidFill>
                  <a:latin typeface="Segoe UI" panose="020B0502040204020203" pitchFamily="34" charset="0"/>
                  <a:cs typeface="Segoe UI" panose="020B0502040204020203" pitchFamily="34" charset="0"/>
                </a:rPr>
                <a:t>Meet rigorous performance, security and compliance requirements through a choice of hosting options, robust regulation support and MSI integration</a:t>
              </a:r>
            </a:p>
          </p:txBody>
        </p:sp>
        <p:grpSp>
          <p:nvGrpSpPr>
            <p:cNvPr id="61" name="Group 60">
              <a:extLst>
                <a:ext uri="{FF2B5EF4-FFF2-40B4-BE49-F238E27FC236}">
                  <a16:creationId xmlns:a16="http://schemas.microsoft.com/office/drawing/2014/main" id="{F908618E-058B-4F7A-B33D-46B4FB1CABB7}"/>
                </a:ext>
              </a:extLst>
            </p:cNvPr>
            <p:cNvGrpSpPr/>
            <p:nvPr/>
          </p:nvGrpSpPr>
          <p:grpSpPr>
            <a:xfrm>
              <a:off x="8933536" y="2847847"/>
              <a:ext cx="1188720" cy="1188720"/>
              <a:chOff x="8385558" y="2847847"/>
              <a:chExt cx="1188720" cy="1188720"/>
            </a:xfrm>
          </p:grpSpPr>
          <p:sp>
            <p:nvSpPr>
              <p:cNvPr id="24" name="Oval 23">
                <a:extLst>
                  <a:ext uri="{FF2B5EF4-FFF2-40B4-BE49-F238E27FC236}">
                    <a16:creationId xmlns:a16="http://schemas.microsoft.com/office/drawing/2014/main" id="{7E43D8D7-1BF6-4A60-8BCF-2174B718F394}"/>
                  </a:ext>
                </a:extLst>
              </p:cNvPr>
              <p:cNvSpPr/>
              <p:nvPr/>
            </p:nvSpPr>
            <p:spPr>
              <a:xfrm>
                <a:off x="8385558" y="2847847"/>
                <a:ext cx="1188720" cy="1188720"/>
              </a:xfrm>
              <a:prstGeom prst="ellipse">
                <a:avLst/>
              </a:prstGeom>
              <a:no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grpSp>
            <p:nvGrpSpPr>
              <p:cNvPr id="58" name="Group 57">
                <a:extLst>
                  <a:ext uri="{FF2B5EF4-FFF2-40B4-BE49-F238E27FC236}">
                    <a16:creationId xmlns:a16="http://schemas.microsoft.com/office/drawing/2014/main" id="{DEBAB71C-0A1E-4660-9985-B21A2B5C7BF6}"/>
                  </a:ext>
                </a:extLst>
              </p:cNvPr>
              <p:cNvGrpSpPr/>
              <p:nvPr/>
            </p:nvGrpSpPr>
            <p:grpSpPr>
              <a:xfrm>
                <a:off x="8629128" y="3032701"/>
                <a:ext cx="701580" cy="709871"/>
                <a:chOff x="8629128" y="3032701"/>
                <a:chExt cx="701580" cy="709871"/>
              </a:xfrm>
            </p:grpSpPr>
            <p:grpSp>
              <p:nvGrpSpPr>
                <p:cNvPr id="56" name="Group 55">
                  <a:extLst>
                    <a:ext uri="{FF2B5EF4-FFF2-40B4-BE49-F238E27FC236}">
                      <a16:creationId xmlns:a16="http://schemas.microsoft.com/office/drawing/2014/main" id="{004B124B-2C76-46FE-A90D-CA47D6B84A2A}"/>
                    </a:ext>
                  </a:extLst>
                </p:cNvPr>
                <p:cNvGrpSpPr/>
                <p:nvPr/>
              </p:nvGrpSpPr>
              <p:grpSpPr>
                <a:xfrm>
                  <a:off x="8629128" y="3111690"/>
                  <a:ext cx="701580" cy="630882"/>
                  <a:chOff x="8629128" y="3111690"/>
                  <a:chExt cx="701580" cy="630882"/>
                </a:xfrm>
              </p:grpSpPr>
              <p:sp>
                <p:nvSpPr>
                  <p:cNvPr id="39" name="Rectangle 38">
                    <a:extLst>
                      <a:ext uri="{FF2B5EF4-FFF2-40B4-BE49-F238E27FC236}">
                        <a16:creationId xmlns:a16="http://schemas.microsoft.com/office/drawing/2014/main" id="{75460CD0-190A-49B9-92B2-1B8CAD95058E}"/>
                      </a:ext>
                    </a:extLst>
                  </p:cNvPr>
                  <p:cNvSpPr/>
                  <p:nvPr/>
                </p:nvSpPr>
                <p:spPr>
                  <a:xfrm>
                    <a:off x="8629128" y="3696853"/>
                    <a:ext cx="701580" cy="4571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0" name="Rectangle 39">
                    <a:extLst>
                      <a:ext uri="{FF2B5EF4-FFF2-40B4-BE49-F238E27FC236}">
                        <a16:creationId xmlns:a16="http://schemas.microsoft.com/office/drawing/2014/main" id="{9F2D4BBF-F9E6-48D5-8FC2-39BEB98AC616}"/>
                      </a:ext>
                    </a:extLst>
                  </p:cNvPr>
                  <p:cNvSpPr/>
                  <p:nvPr/>
                </p:nvSpPr>
                <p:spPr>
                  <a:xfrm>
                    <a:off x="8761554" y="3111690"/>
                    <a:ext cx="436729" cy="586853"/>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1" name="Rectangle 40">
                    <a:extLst>
                      <a:ext uri="{FF2B5EF4-FFF2-40B4-BE49-F238E27FC236}">
                        <a16:creationId xmlns:a16="http://schemas.microsoft.com/office/drawing/2014/main" id="{9DDCEDD2-77A6-4701-9DFE-704580E59825}"/>
                      </a:ext>
                    </a:extLst>
                  </p:cNvPr>
                  <p:cNvSpPr/>
                  <p:nvPr/>
                </p:nvSpPr>
                <p:spPr>
                  <a:xfrm>
                    <a:off x="8659878" y="3662734"/>
                    <a:ext cx="640080" cy="4571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grpSp>
                <p:nvGrpSpPr>
                  <p:cNvPr id="54" name="Group 53">
                    <a:extLst>
                      <a:ext uri="{FF2B5EF4-FFF2-40B4-BE49-F238E27FC236}">
                        <a16:creationId xmlns:a16="http://schemas.microsoft.com/office/drawing/2014/main" id="{A8DAA4BF-EE7B-4C82-88B9-CDCC40739647}"/>
                      </a:ext>
                    </a:extLst>
                  </p:cNvPr>
                  <p:cNvGrpSpPr/>
                  <p:nvPr/>
                </p:nvGrpSpPr>
                <p:grpSpPr>
                  <a:xfrm>
                    <a:off x="8808184" y="3173170"/>
                    <a:ext cx="343469" cy="329963"/>
                    <a:chOff x="8802300" y="3190825"/>
                    <a:chExt cx="343469" cy="329963"/>
                  </a:xfrm>
                </p:grpSpPr>
                <p:grpSp>
                  <p:nvGrpSpPr>
                    <p:cNvPr id="45" name="Group 44">
                      <a:extLst>
                        <a:ext uri="{FF2B5EF4-FFF2-40B4-BE49-F238E27FC236}">
                          <a16:creationId xmlns:a16="http://schemas.microsoft.com/office/drawing/2014/main" id="{C1C8A338-BF75-4FB8-A36C-5B2590CD79F9}"/>
                        </a:ext>
                      </a:extLst>
                    </p:cNvPr>
                    <p:cNvGrpSpPr/>
                    <p:nvPr/>
                  </p:nvGrpSpPr>
                  <p:grpSpPr>
                    <a:xfrm>
                      <a:off x="8802300" y="3190825"/>
                      <a:ext cx="343469" cy="88711"/>
                      <a:chOff x="8821003" y="3204949"/>
                      <a:chExt cx="343469" cy="88711"/>
                    </a:xfrm>
                  </p:grpSpPr>
                  <p:sp>
                    <p:nvSpPr>
                      <p:cNvPr id="42" name="Rectangle 41">
                        <a:extLst>
                          <a:ext uri="{FF2B5EF4-FFF2-40B4-BE49-F238E27FC236}">
                            <a16:creationId xmlns:a16="http://schemas.microsoft.com/office/drawing/2014/main" id="{8FDA4B04-2CC9-4A6D-B0E2-B640126C3664}"/>
                          </a:ext>
                        </a:extLst>
                      </p:cNvPr>
                      <p:cNvSpPr/>
                      <p:nvPr/>
                    </p:nvSpPr>
                    <p:spPr>
                      <a:xfrm>
                        <a:off x="8821003" y="3204949"/>
                        <a:ext cx="88711" cy="88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3" name="Rectangle 42">
                        <a:extLst>
                          <a:ext uri="{FF2B5EF4-FFF2-40B4-BE49-F238E27FC236}">
                            <a16:creationId xmlns:a16="http://schemas.microsoft.com/office/drawing/2014/main" id="{C76DB2F0-02D6-4C2C-8438-7124A0B88E45}"/>
                          </a:ext>
                        </a:extLst>
                      </p:cNvPr>
                      <p:cNvSpPr/>
                      <p:nvPr/>
                    </p:nvSpPr>
                    <p:spPr>
                      <a:xfrm>
                        <a:off x="8948382" y="3204949"/>
                        <a:ext cx="88711" cy="88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4" name="Rectangle 43">
                        <a:extLst>
                          <a:ext uri="{FF2B5EF4-FFF2-40B4-BE49-F238E27FC236}">
                            <a16:creationId xmlns:a16="http://schemas.microsoft.com/office/drawing/2014/main" id="{93D0936F-97AE-452C-827F-8F83E077F1B8}"/>
                          </a:ext>
                        </a:extLst>
                      </p:cNvPr>
                      <p:cNvSpPr/>
                      <p:nvPr/>
                    </p:nvSpPr>
                    <p:spPr>
                      <a:xfrm>
                        <a:off x="9075761" y="3204949"/>
                        <a:ext cx="88711" cy="88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grpSp>
                <p:grpSp>
                  <p:nvGrpSpPr>
                    <p:cNvPr id="46" name="Group 45">
                      <a:extLst>
                        <a:ext uri="{FF2B5EF4-FFF2-40B4-BE49-F238E27FC236}">
                          <a16:creationId xmlns:a16="http://schemas.microsoft.com/office/drawing/2014/main" id="{E8C1B95B-E96E-4FF1-91EC-CB5CCD128B4A}"/>
                        </a:ext>
                      </a:extLst>
                    </p:cNvPr>
                    <p:cNvGrpSpPr/>
                    <p:nvPr/>
                  </p:nvGrpSpPr>
                  <p:grpSpPr>
                    <a:xfrm>
                      <a:off x="8802300" y="3311451"/>
                      <a:ext cx="343469" cy="88711"/>
                      <a:chOff x="8821003" y="3204949"/>
                      <a:chExt cx="343469" cy="88711"/>
                    </a:xfrm>
                  </p:grpSpPr>
                  <p:sp>
                    <p:nvSpPr>
                      <p:cNvPr id="47" name="Rectangle 46">
                        <a:extLst>
                          <a:ext uri="{FF2B5EF4-FFF2-40B4-BE49-F238E27FC236}">
                            <a16:creationId xmlns:a16="http://schemas.microsoft.com/office/drawing/2014/main" id="{0C023FE2-7A13-4350-8C1A-1141FF7DBE2D}"/>
                          </a:ext>
                        </a:extLst>
                      </p:cNvPr>
                      <p:cNvSpPr/>
                      <p:nvPr/>
                    </p:nvSpPr>
                    <p:spPr>
                      <a:xfrm>
                        <a:off x="8821003" y="3204949"/>
                        <a:ext cx="88711" cy="88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8" name="Rectangle 47">
                        <a:extLst>
                          <a:ext uri="{FF2B5EF4-FFF2-40B4-BE49-F238E27FC236}">
                            <a16:creationId xmlns:a16="http://schemas.microsoft.com/office/drawing/2014/main" id="{7E11F2D6-05A4-40EC-B7CE-7F60941B3C00}"/>
                          </a:ext>
                        </a:extLst>
                      </p:cNvPr>
                      <p:cNvSpPr/>
                      <p:nvPr/>
                    </p:nvSpPr>
                    <p:spPr>
                      <a:xfrm>
                        <a:off x="8948382" y="3204949"/>
                        <a:ext cx="88711" cy="88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9" name="Rectangle 48">
                        <a:extLst>
                          <a:ext uri="{FF2B5EF4-FFF2-40B4-BE49-F238E27FC236}">
                            <a16:creationId xmlns:a16="http://schemas.microsoft.com/office/drawing/2014/main" id="{B0C73EFE-3200-4FDA-A9B3-F628820C01E7}"/>
                          </a:ext>
                        </a:extLst>
                      </p:cNvPr>
                      <p:cNvSpPr/>
                      <p:nvPr/>
                    </p:nvSpPr>
                    <p:spPr>
                      <a:xfrm>
                        <a:off x="9075761" y="3204949"/>
                        <a:ext cx="88711" cy="88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grpSp>
                <p:grpSp>
                  <p:nvGrpSpPr>
                    <p:cNvPr id="50" name="Group 49">
                      <a:extLst>
                        <a:ext uri="{FF2B5EF4-FFF2-40B4-BE49-F238E27FC236}">
                          <a16:creationId xmlns:a16="http://schemas.microsoft.com/office/drawing/2014/main" id="{B7C4D996-FCF3-4E36-A6CC-EDF4F0D02856}"/>
                        </a:ext>
                      </a:extLst>
                    </p:cNvPr>
                    <p:cNvGrpSpPr/>
                    <p:nvPr/>
                  </p:nvGrpSpPr>
                  <p:grpSpPr>
                    <a:xfrm>
                      <a:off x="8802300" y="3432077"/>
                      <a:ext cx="343469" cy="88711"/>
                      <a:chOff x="8821003" y="3204949"/>
                      <a:chExt cx="343469" cy="88711"/>
                    </a:xfrm>
                  </p:grpSpPr>
                  <p:sp>
                    <p:nvSpPr>
                      <p:cNvPr id="51" name="Rectangle 50">
                        <a:extLst>
                          <a:ext uri="{FF2B5EF4-FFF2-40B4-BE49-F238E27FC236}">
                            <a16:creationId xmlns:a16="http://schemas.microsoft.com/office/drawing/2014/main" id="{08F839CF-2FF1-4B40-8071-4E2CB35C8023}"/>
                          </a:ext>
                        </a:extLst>
                      </p:cNvPr>
                      <p:cNvSpPr/>
                      <p:nvPr/>
                    </p:nvSpPr>
                    <p:spPr>
                      <a:xfrm>
                        <a:off x="8821003" y="3204949"/>
                        <a:ext cx="88711" cy="88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52" name="Rectangle 51">
                        <a:extLst>
                          <a:ext uri="{FF2B5EF4-FFF2-40B4-BE49-F238E27FC236}">
                            <a16:creationId xmlns:a16="http://schemas.microsoft.com/office/drawing/2014/main" id="{FD55C67C-EF3B-488D-80C1-125EDE48C001}"/>
                          </a:ext>
                        </a:extLst>
                      </p:cNvPr>
                      <p:cNvSpPr/>
                      <p:nvPr/>
                    </p:nvSpPr>
                    <p:spPr>
                      <a:xfrm>
                        <a:off x="8948382" y="3204949"/>
                        <a:ext cx="88711" cy="88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53" name="Rectangle 52">
                        <a:extLst>
                          <a:ext uri="{FF2B5EF4-FFF2-40B4-BE49-F238E27FC236}">
                            <a16:creationId xmlns:a16="http://schemas.microsoft.com/office/drawing/2014/main" id="{D99D2F37-B97C-4BF8-8CDC-55D83479378E}"/>
                          </a:ext>
                        </a:extLst>
                      </p:cNvPr>
                      <p:cNvSpPr/>
                      <p:nvPr/>
                    </p:nvSpPr>
                    <p:spPr>
                      <a:xfrm>
                        <a:off x="9075761" y="3204949"/>
                        <a:ext cx="88711" cy="88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grpSp>
              </p:grpSp>
              <p:sp>
                <p:nvSpPr>
                  <p:cNvPr id="55" name="Rectangle 54">
                    <a:extLst>
                      <a:ext uri="{FF2B5EF4-FFF2-40B4-BE49-F238E27FC236}">
                        <a16:creationId xmlns:a16="http://schemas.microsoft.com/office/drawing/2014/main" id="{CDD52389-F180-46F2-AA70-452ACD1550DA}"/>
                      </a:ext>
                    </a:extLst>
                  </p:cNvPr>
                  <p:cNvSpPr/>
                  <p:nvPr/>
                </p:nvSpPr>
                <p:spPr>
                  <a:xfrm>
                    <a:off x="8890116" y="3537564"/>
                    <a:ext cx="179605" cy="121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grpSp>
            <p:sp>
              <p:nvSpPr>
                <p:cNvPr id="57" name="Oval 56">
                  <a:extLst>
                    <a:ext uri="{FF2B5EF4-FFF2-40B4-BE49-F238E27FC236}">
                      <a16:creationId xmlns:a16="http://schemas.microsoft.com/office/drawing/2014/main" id="{1EBB0155-B4B1-4881-B8F5-C549D73728AB}"/>
                    </a:ext>
                  </a:extLst>
                </p:cNvPr>
                <p:cNvSpPr/>
                <p:nvPr/>
              </p:nvSpPr>
              <p:spPr>
                <a:xfrm>
                  <a:off x="9006312" y="3032701"/>
                  <a:ext cx="282440" cy="28244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r>
                    <a:rPr lang="en-US" sz="2353" dirty="0">
                      <a:solidFill>
                        <a:srgbClr val="0078D7"/>
                      </a:solidFill>
                      <a:latin typeface="Calibri" panose="020F0502020204030204"/>
                      <a:sym typeface="Wingdings" panose="05000000000000000000" pitchFamily="2" charset="2"/>
                    </a:rPr>
                    <a:t></a:t>
                  </a:r>
                  <a:endParaRPr lang="en-US" sz="2353" dirty="0">
                    <a:solidFill>
                      <a:srgbClr val="0078D7"/>
                    </a:solidFill>
                    <a:latin typeface="Calibri" panose="020F0502020204030204"/>
                  </a:endParaRPr>
                </a:p>
              </p:txBody>
            </p:sp>
          </p:grpSp>
        </p:grpSp>
      </p:grpSp>
    </p:spTree>
    <p:extLst>
      <p:ext uri="{BB962C8B-B14F-4D97-AF65-F5344CB8AC3E}">
        <p14:creationId xmlns:p14="http://schemas.microsoft.com/office/powerpoint/2010/main" val="1326087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12B74A1-847B-41A6-9F81-13D54774D792}"/>
              </a:ext>
            </a:extLst>
          </p:cNvPr>
          <p:cNvSpPr/>
          <p:nvPr/>
        </p:nvSpPr>
        <p:spPr>
          <a:xfrm>
            <a:off x="2437797" y="1438776"/>
            <a:ext cx="7316408" cy="742246"/>
          </a:xfrm>
          <a:prstGeom prst="rect">
            <a:avLst/>
          </a:prstGeom>
        </p:spPr>
        <p:txBody>
          <a:bodyPr wrap="square" lIns="0">
            <a:spAutoFit/>
          </a:bodyPr>
          <a:lstStyle/>
          <a:p>
            <a:pPr algn="ctr" defTabSz="878727">
              <a:lnSpc>
                <a:spcPct val="90000"/>
              </a:lnSpc>
              <a:spcAft>
                <a:spcPts val="588"/>
              </a:spcAft>
              <a:defRPr/>
            </a:pPr>
            <a:r>
              <a:rPr lang="en-US" sz="2353" kern="0" dirty="0">
                <a:solidFill>
                  <a:srgbClr val="797979"/>
                </a:solidFill>
                <a:latin typeface="Segoe UI Light" panose="020B0502040204020203" pitchFamily="34" charset="0"/>
                <a:cs typeface="Segoe UI Light" panose="020B0502040204020203" pitchFamily="34" charset="0"/>
              </a:rPr>
              <a:t>Quickly build, deploy and scale powerful cloud applications without worrying about infrastructure</a:t>
            </a:r>
          </a:p>
        </p:txBody>
      </p:sp>
      <p:sp>
        <p:nvSpPr>
          <p:cNvPr id="4" name="TextBox 3">
            <a:extLst>
              <a:ext uri="{FF2B5EF4-FFF2-40B4-BE49-F238E27FC236}">
                <a16:creationId xmlns:a16="http://schemas.microsoft.com/office/drawing/2014/main" id="{8163CA01-23EE-4252-9404-6D667DF31282}"/>
              </a:ext>
            </a:extLst>
          </p:cNvPr>
          <p:cNvSpPr txBox="1"/>
          <p:nvPr/>
        </p:nvSpPr>
        <p:spPr>
          <a:xfrm>
            <a:off x="3189211" y="765088"/>
            <a:ext cx="5813578" cy="754315"/>
          </a:xfrm>
          <a:prstGeom prst="rect">
            <a:avLst/>
          </a:prstGeom>
          <a:noFill/>
        </p:spPr>
        <p:txBody>
          <a:bodyPr wrap="square" lIns="0" rtlCol="0">
            <a:spAutoFit/>
          </a:bodyPr>
          <a:lstStyle/>
          <a:p>
            <a:pPr algn="ctr" defTabSz="448193">
              <a:defRPr/>
            </a:pPr>
            <a:r>
              <a:rPr lang="en-US" sz="4313" dirty="0">
                <a:solidFill>
                  <a:srgbClr val="0078D7"/>
                </a:solidFill>
                <a:latin typeface="Segoe UI Semilight" panose="020B0402040204020203" pitchFamily="34" charset="0"/>
                <a:cs typeface="Segoe UI Semilight" panose="020B0402040204020203" pitchFamily="34" charset="0"/>
              </a:rPr>
              <a:t>Azure App Service</a:t>
            </a:r>
          </a:p>
        </p:txBody>
      </p:sp>
      <p:cxnSp>
        <p:nvCxnSpPr>
          <p:cNvPr id="18" name="Straight Connector 17">
            <a:extLst>
              <a:ext uri="{FF2B5EF4-FFF2-40B4-BE49-F238E27FC236}">
                <a16:creationId xmlns:a16="http://schemas.microsoft.com/office/drawing/2014/main" id="{0EB5AB8D-2DE8-4E26-9C88-9886AB2F3538}"/>
              </a:ext>
            </a:extLst>
          </p:cNvPr>
          <p:cNvCxnSpPr>
            <a:cxnSpLocks/>
          </p:cNvCxnSpPr>
          <p:nvPr/>
        </p:nvCxnSpPr>
        <p:spPr>
          <a:xfrm>
            <a:off x="2222445" y="2970883"/>
            <a:ext cx="7619613" cy="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432391E-277D-4622-8693-92E9FC1E67DB}"/>
              </a:ext>
            </a:extLst>
          </p:cNvPr>
          <p:cNvSpPr/>
          <p:nvPr/>
        </p:nvSpPr>
        <p:spPr>
          <a:xfrm>
            <a:off x="504370" y="2830581"/>
            <a:ext cx="1613565" cy="280605"/>
          </a:xfrm>
          <a:prstGeom prst="rect">
            <a:avLst/>
          </a:prstGeom>
        </p:spPr>
        <p:txBody>
          <a:bodyPr wrap="square">
            <a:spAutoFit/>
          </a:bodyPr>
          <a:lstStyle/>
          <a:p>
            <a:pPr algn="r" defTabSz="448193">
              <a:lnSpc>
                <a:spcPct val="90000"/>
              </a:lnSpc>
              <a:defRPr/>
            </a:pPr>
            <a:r>
              <a:rPr lang="en-US" sz="1372" dirty="0">
                <a:solidFill>
                  <a:srgbClr val="0078D7"/>
                </a:solidFill>
                <a:latin typeface="Segoe UI Semilight" panose="020B0402040204020203" pitchFamily="34" charset="0"/>
                <a:cs typeface="Segoe UI Semilight" panose="020B0402040204020203" pitchFamily="34" charset="0"/>
              </a:rPr>
              <a:t>High productivity</a:t>
            </a:r>
            <a:endParaRPr lang="en-US" sz="1372" dirty="0">
              <a:solidFill>
                <a:srgbClr val="0078D7"/>
              </a:solidFill>
              <a:latin typeface="Calibri" panose="020F0502020204030204"/>
            </a:endParaRPr>
          </a:p>
        </p:txBody>
      </p:sp>
      <p:grpSp>
        <p:nvGrpSpPr>
          <p:cNvPr id="62" name="Group 61">
            <a:extLst>
              <a:ext uri="{FF2B5EF4-FFF2-40B4-BE49-F238E27FC236}">
                <a16:creationId xmlns:a16="http://schemas.microsoft.com/office/drawing/2014/main" id="{0310F61E-36E0-4644-9E84-90DC171DC54F}"/>
              </a:ext>
            </a:extLst>
          </p:cNvPr>
          <p:cNvGrpSpPr/>
          <p:nvPr/>
        </p:nvGrpSpPr>
        <p:grpSpPr>
          <a:xfrm>
            <a:off x="6581044" y="2704422"/>
            <a:ext cx="532922" cy="532922"/>
            <a:chOff x="6879914" y="3161565"/>
            <a:chExt cx="543608" cy="543608"/>
          </a:xfrm>
        </p:grpSpPr>
        <p:sp>
          <p:nvSpPr>
            <p:cNvPr id="25" name="Oval 24">
              <a:extLst>
                <a:ext uri="{FF2B5EF4-FFF2-40B4-BE49-F238E27FC236}">
                  <a16:creationId xmlns:a16="http://schemas.microsoft.com/office/drawing/2014/main" id="{B03EEBDA-04A6-4B82-8AEA-0AB4A7DDC501}"/>
                </a:ext>
              </a:extLst>
            </p:cNvPr>
            <p:cNvSpPr/>
            <p:nvPr/>
          </p:nvSpPr>
          <p:spPr>
            <a:xfrm>
              <a:off x="6879914" y="3161565"/>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2" name="Freeform 150">
              <a:extLst>
                <a:ext uri="{FF2B5EF4-FFF2-40B4-BE49-F238E27FC236}">
                  <a16:creationId xmlns:a16="http://schemas.microsoft.com/office/drawing/2014/main" id="{D218FF05-2B79-4034-B4CA-1AC22384EA4F}"/>
                </a:ext>
              </a:extLst>
            </p:cNvPr>
            <p:cNvSpPr>
              <a:spLocks noChangeAspect="1" noEditPoints="1"/>
            </p:cNvSpPr>
            <p:nvPr/>
          </p:nvSpPr>
          <p:spPr bwMode="auto">
            <a:xfrm>
              <a:off x="7006630" y="3309086"/>
              <a:ext cx="290176" cy="248566"/>
            </a:xfrm>
            <a:custGeom>
              <a:avLst/>
              <a:gdLst>
                <a:gd name="T0" fmla="*/ 227 w 265"/>
                <a:gd name="T1" fmla="*/ 57 h 227"/>
                <a:gd name="T2" fmla="*/ 208 w 265"/>
                <a:gd name="T3" fmla="*/ 57 h 227"/>
                <a:gd name="T4" fmla="*/ 208 w 265"/>
                <a:gd name="T5" fmla="*/ 38 h 227"/>
                <a:gd name="T6" fmla="*/ 227 w 265"/>
                <a:gd name="T7" fmla="*/ 38 h 227"/>
                <a:gd name="T8" fmla="*/ 227 w 265"/>
                <a:gd name="T9" fmla="*/ 57 h 227"/>
                <a:gd name="T10" fmla="*/ 94 w 265"/>
                <a:gd name="T11" fmla="*/ 189 h 227"/>
                <a:gd name="T12" fmla="*/ 0 w 265"/>
                <a:gd name="T13" fmla="*/ 189 h 227"/>
                <a:gd name="T14" fmla="*/ 0 w 265"/>
                <a:gd name="T15" fmla="*/ 57 h 227"/>
                <a:gd name="T16" fmla="*/ 123 w 265"/>
                <a:gd name="T17" fmla="*/ 57 h 227"/>
                <a:gd name="T18" fmla="*/ 123 w 265"/>
                <a:gd name="T19" fmla="*/ 0 h 227"/>
                <a:gd name="T20" fmla="*/ 265 w 265"/>
                <a:gd name="T21" fmla="*/ 0 h 227"/>
                <a:gd name="T22" fmla="*/ 265 w 265"/>
                <a:gd name="T23" fmla="*/ 227 h 227"/>
                <a:gd name="T24" fmla="*/ 56 w 265"/>
                <a:gd name="T25" fmla="*/ 227 h 227"/>
                <a:gd name="T26" fmla="*/ 56 w 265"/>
                <a:gd name="T27" fmla="*/ 208 h 227"/>
                <a:gd name="T28" fmla="*/ 94 w 265"/>
                <a:gd name="T29" fmla="*/ 208 h 227"/>
                <a:gd name="T30" fmla="*/ 94 w 265"/>
                <a:gd name="T31" fmla="*/ 189 h 227"/>
                <a:gd name="T32" fmla="*/ 246 w 265"/>
                <a:gd name="T33" fmla="*/ 151 h 227"/>
                <a:gd name="T34" fmla="*/ 198 w 265"/>
                <a:gd name="T35" fmla="*/ 151 h 227"/>
                <a:gd name="T36" fmla="*/ 198 w 265"/>
                <a:gd name="T37" fmla="*/ 189 h 227"/>
                <a:gd name="T38" fmla="*/ 113 w 265"/>
                <a:gd name="T39" fmla="*/ 189 h 227"/>
                <a:gd name="T40" fmla="*/ 113 w 265"/>
                <a:gd name="T41" fmla="*/ 208 h 227"/>
                <a:gd name="T42" fmla="*/ 246 w 265"/>
                <a:gd name="T43" fmla="*/ 208 h 227"/>
                <a:gd name="T44" fmla="*/ 246 w 265"/>
                <a:gd name="T45" fmla="*/ 151 h 227"/>
                <a:gd name="T46" fmla="*/ 246 w 265"/>
                <a:gd name="T47" fmla="*/ 94 h 227"/>
                <a:gd name="T48" fmla="*/ 198 w 265"/>
                <a:gd name="T49" fmla="*/ 94 h 227"/>
                <a:gd name="T50" fmla="*/ 198 w 265"/>
                <a:gd name="T51" fmla="*/ 132 h 227"/>
                <a:gd name="T52" fmla="*/ 246 w 265"/>
                <a:gd name="T53" fmla="*/ 132 h 227"/>
                <a:gd name="T54" fmla="*/ 246 w 265"/>
                <a:gd name="T55" fmla="*/ 94 h 227"/>
                <a:gd name="T56" fmla="*/ 142 w 265"/>
                <a:gd name="T57" fmla="*/ 57 h 227"/>
                <a:gd name="T58" fmla="*/ 198 w 265"/>
                <a:gd name="T59" fmla="*/ 57 h 227"/>
                <a:gd name="T60" fmla="*/ 198 w 265"/>
                <a:gd name="T61" fmla="*/ 75 h 227"/>
                <a:gd name="T62" fmla="*/ 246 w 265"/>
                <a:gd name="T63" fmla="*/ 75 h 227"/>
                <a:gd name="T64" fmla="*/ 246 w 265"/>
                <a:gd name="T65" fmla="*/ 19 h 227"/>
                <a:gd name="T66" fmla="*/ 142 w 265"/>
                <a:gd name="T67" fmla="*/ 19 h 227"/>
                <a:gd name="T68" fmla="*/ 142 w 265"/>
                <a:gd name="T69" fmla="*/ 57 h 227"/>
                <a:gd name="T70" fmla="*/ 179 w 265"/>
                <a:gd name="T71" fmla="*/ 170 h 227"/>
                <a:gd name="T72" fmla="*/ 179 w 265"/>
                <a:gd name="T73" fmla="*/ 75 h 227"/>
                <a:gd name="T74" fmla="*/ 19 w 265"/>
                <a:gd name="T75" fmla="*/ 75 h 227"/>
                <a:gd name="T76" fmla="*/ 19 w 265"/>
                <a:gd name="T77" fmla="*/ 170 h 227"/>
                <a:gd name="T78" fmla="*/ 179 w 265"/>
                <a:gd name="T79" fmla="*/ 17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5" h="227">
                  <a:moveTo>
                    <a:pt x="227" y="57"/>
                  </a:moveTo>
                  <a:lnTo>
                    <a:pt x="208" y="57"/>
                  </a:lnTo>
                  <a:lnTo>
                    <a:pt x="208" y="38"/>
                  </a:lnTo>
                  <a:lnTo>
                    <a:pt x="227" y="38"/>
                  </a:lnTo>
                  <a:lnTo>
                    <a:pt x="227" y="57"/>
                  </a:lnTo>
                  <a:close/>
                  <a:moveTo>
                    <a:pt x="94" y="189"/>
                  </a:moveTo>
                  <a:lnTo>
                    <a:pt x="0" y="189"/>
                  </a:lnTo>
                  <a:lnTo>
                    <a:pt x="0" y="57"/>
                  </a:lnTo>
                  <a:lnTo>
                    <a:pt x="123" y="57"/>
                  </a:lnTo>
                  <a:lnTo>
                    <a:pt x="123" y="0"/>
                  </a:lnTo>
                  <a:lnTo>
                    <a:pt x="265" y="0"/>
                  </a:lnTo>
                  <a:lnTo>
                    <a:pt x="265" y="227"/>
                  </a:lnTo>
                  <a:lnTo>
                    <a:pt x="56" y="227"/>
                  </a:lnTo>
                  <a:lnTo>
                    <a:pt x="56" y="208"/>
                  </a:lnTo>
                  <a:lnTo>
                    <a:pt x="94" y="208"/>
                  </a:lnTo>
                  <a:lnTo>
                    <a:pt x="94" y="189"/>
                  </a:lnTo>
                  <a:close/>
                  <a:moveTo>
                    <a:pt x="246" y="151"/>
                  </a:moveTo>
                  <a:lnTo>
                    <a:pt x="198" y="151"/>
                  </a:lnTo>
                  <a:lnTo>
                    <a:pt x="198" y="189"/>
                  </a:lnTo>
                  <a:lnTo>
                    <a:pt x="113" y="189"/>
                  </a:lnTo>
                  <a:lnTo>
                    <a:pt x="113" y="208"/>
                  </a:lnTo>
                  <a:lnTo>
                    <a:pt x="246" y="208"/>
                  </a:lnTo>
                  <a:lnTo>
                    <a:pt x="246" y="151"/>
                  </a:lnTo>
                  <a:close/>
                  <a:moveTo>
                    <a:pt x="246" y="94"/>
                  </a:moveTo>
                  <a:lnTo>
                    <a:pt x="198" y="94"/>
                  </a:lnTo>
                  <a:lnTo>
                    <a:pt x="198" y="132"/>
                  </a:lnTo>
                  <a:lnTo>
                    <a:pt x="246" y="132"/>
                  </a:lnTo>
                  <a:lnTo>
                    <a:pt x="246" y="94"/>
                  </a:lnTo>
                  <a:close/>
                  <a:moveTo>
                    <a:pt x="142" y="57"/>
                  </a:moveTo>
                  <a:lnTo>
                    <a:pt x="198" y="57"/>
                  </a:lnTo>
                  <a:lnTo>
                    <a:pt x="198" y="75"/>
                  </a:lnTo>
                  <a:lnTo>
                    <a:pt x="246" y="75"/>
                  </a:lnTo>
                  <a:lnTo>
                    <a:pt x="246" y="19"/>
                  </a:lnTo>
                  <a:lnTo>
                    <a:pt x="142" y="19"/>
                  </a:lnTo>
                  <a:lnTo>
                    <a:pt x="142" y="57"/>
                  </a:lnTo>
                  <a:close/>
                  <a:moveTo>
                    <a:pt x="179" y="170"/>
                  </a:moveTo>
                  <a:lnTo>
                    <a:pt x="179" y="75"/>
                  </a:lnTo>
                  <a:lnTo>
                    <a:pt x="19" y="75"/>
                  </a:lnTo>
                  <a:lnTo>
                    <a:pt x="19" y="170"/>
                  </a:lnTo>
                  <a:lnTo>
                    <a:pt x="179" y="170"/>
                  </a:lnTo>
                  <a:close/>
                </a:path>
              </a:pathLst>
            </a:custGeom>
            <a:solidFill>
              <a:srgbClr val="0078D7"/>
            </a:solidFill>
            <a:ln>
              <a:noFill/>
            </a:ln>
          </p:spPr>
          <p:txBody>
            <a:bodyPr vert="horz" wrap="square" lIns="86152" tIns="43076" rIns="86152" bIns="43076" numCol="1" anchor="t" anchorCtr="0" compatLnSpc="1">
              <a:prstTxWarp prst="textNoShape">
                <a:avLst/>
              </a:prstTxWarp>
            </a:bodyPr>
            <a:lstStyle/>
            <a:p>
              <a:pPr defTabSz="878727">
                <a:defRPr/>
              </a:pPr>
              <a:endParaRPr lang="en-US" sz="1730">
                <a:solidFill>
                  <a:srgbClr val="000000"/>
                </a:solidFill>
                <a:latin typeface="Segoe UI"/>
              </a:endParaRPr>
            </a:p>
          </p:txBody>
        </p:sp>
      </p:grpSp>
      <p:grpSp>
        <p:nvGrpSpPr>
          <p:cNvPr id="63" name="Group 62">
            <a:extLst>
              <a:ext uri="{FF2B5EF4-FFF2-40B4-BE49-F238E27FC236}">
                <a16:creationId xmlns:a16="http://schemas.microsoft.com/office/drawing/2014/main" id="{AF09EEA5-DA0D-4A0C-948C-C09336D5AED9}"/>
              </a:ext>
            </a:extLst>
          </p:cNvPr>
          <p:cNvGrpSpPr/>
          <p:nvPr/>
        </p:nvGrpSpPr>
        <p:grpSpPr>
          <a:xfrm>
            <a:off x="8211551" y="2704422"/>
            <a:ext cx="532922" cy="532922"/>
            <a:chOff x="8543116" y="3161565"/>
            <a:chExt cx="543608" cy="543608"/>
          </a:xfrm>
        </p:grpSpPr>
        <p:sp>
          <p:nvSpPr>
            <p:cNvPr id="26" name="Oval 25">
              <a:extLst>
                <a:ext uri="{FF2B5EF4-FFF2-40B4-BE49-F238E27FC236}">
                  <a16:creationId xmlns:a16="http://schemas.microsoft.com/office/drawing/2014/main" id="{AEFD2C24-4B96-42B8-AA18-C23DD9B98197}"/>
                </a:ext>
              </a:extLst>
            </p:cNvPr>
            <p:cNvSpPr/>
            <p:nvPr/>
          </p:nvSpPr>
          <p:spPr>
            <a:xfrm>
              <a:off x="8543116" y="3161565"/>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3" name="Freeform 21">
              <a:extLst>
                <a:ext uri="{FF2B5EF4-FFF2-40B4-BE49-F238E27FC236}">
                  <a16:creationId xmlns:a16="http://schemas.microsoft.com/office/drawing/2014/main" id="{CE932837-1C12-429A-A658-26233F9C63CD}"/>
                </a:ext>
              </a:extLst>
            </p:cNvPr>
            <p:cNvSpPr>
              <a:spLocks noChangeAspect="1" noEditPoints="1"/>
            </p:cNvSpPr>
            <p:nvPr/>
          </p:nvSpPr>
          <p:spPr bwMode="auto">
            <a:xfrm>
              <a:off x="8644100" y="3290471"/>
              <a:ext cx="341641" cy="285796"/>
            </a:xfrm>
            <a:custGeom>
              <a:avLst/>
              <a:gdLst>
                <a:gd name="T0" fmla="*/ 95 w 161"/>
                <a:gd name="T1" fmla="*/ 134 h 134"/>
                <a:gd name="T2" fmla="*/ 83 w 161"/>
                <a:gd name="T3" fmla="*/ 123 h 134"/>
                <a:gd name="T4" fmla="*/ 95 w 161"/>
                <a:gd name="T5" fmla="*/ 111 h 134"/>
                <a:gd name="T6" fmla="*/ 106 w 161"/>
                <a:gd name="T7" fmla="*/ 123 h 134"/>
                <a:gd name="T8" fmla="*/ 95 w 161"/>
                <a:gd name="T9" fmla="*/ 134 h 134"/>
                <a:gd name="T10" fmla="*/ 95 w 161"/>
                <a:gd name="T11" fmla="*/ 119 h 134"/>
                <a:gd name="T12" fmla="*/ 91 w 161"/>
                <a:gd name="T13" fmla="*/ 123 h 134"/>
                <a:gd name="T14" fmla="*/ 95 w 161"/>
                <a:gd name="T15" fmla="*/ 126 h 134"/>
                <a:gd name="T16" fmla="*/ 98 w 161"/>
                <a:gd name="T17" fmla="*/ 123 h 134"/>
                <a:gd name="T18" fmla="*/ 95 w 161"/>
                <a:gd name="T19" fmla="*/ 119 h 134"/>
                <a:gd name="T20" fmla="*/ 29 w 161"/>
                <a:gd name="T21" fmla="*/ 134 h 134"/>
                <a:gd name="T22" fmla="*/ 18 w 161"/>
                <a:gd name="T23" fmla="*/ 123 h 134"/>
                <a:gd name="T24" fmla="*/ 29 w 161"/>
                <a:gd name="T25" fmla="*/ 111 h 134"/>
                <a:gd name="T26" fmla="*/ 40 w 161"/>
                <a:gd name="T27" fmla="*/ 123 h 134"/>
                <a:gd name="T28" fmla="*/ 29 w 161"/>
                <a:gd name="T29" fmla="*/ 134 h 134"/>
                <a:gd name="T30" fmla="*/ 29 w 161"/>
                <a:gd name="T31" fmla="*/ 119 h 134"/>
                <a:gd name="T32" fmla="*/ 26 w 161"/>
                <a:gd name="T33" fmla="*/ 123 h 134"/>
                <a:gd name="T34" fmla="*/ 29 w 161"/>
                <a:gd name="T35" fmla="*/ 126 h 134"/>
                <a:gd name="T36" fmla="*/ 32 w 161"/>
                <a:gd name="T37" fmla="*/ 123 h 134"/>
                <a:gd name="T38" fmla="*/ 29 w 161"/>
                <a:gd name="T39" fmla="*/ 119 h 134"/>
                <a:gd name="T40" fmla="*/ 130 w 161"/>
                <a:gd name="T41" fmla="*/ 0 h 134"/>
                <a:gd name="T42" fmla="*/ 126 w 161"/>
                <a:gd name="T43" fmla="*/ 15 h 134"/>
                <a:gd name="T44" fmla="*/ 0 w 161"/>
                <a:gd name="T45" fmla="*/ 15 h 134"/>
                <a:gd name="T46" fmla="*/ 16 w 161"/>
                <a:gd name="T47" fmla="*/ 86 h 134"/>
                <a:gd name="T48" fmla="*/ 109 w 161"/>
                <a:gd name="T49" fmla="*/ 86 h 134"/>
                <a:gd name="T50" fmla="*/ 105 w 161"/>
                <a:gd name="T51" fmla="*/ 100 h 134"/>
                <a:gd name="T52" fmla="*/ 14 w 161"/>
                <a:gd name="T53" fmla="*/ 100 h 134"/>
                <a:gd name="T54" fmla="*/ 14 w 161"/>
                <a:gd name="T55" fmla="*/ 108 h 134"/>
                <a:gd name="T56" fmla="*/ 111 w 161"/>
                <a:gd name="T57" fmla="*/ 108 h 134"/>
                <a:gd name="T58" fmla="*/ 136 w 161"/>
                <a:gd name="T59" fmla="*/ 8 h 134"/>
                <a:gd name="T60" fmla="*/ 161 w 161"/>
                <a:gd name="T61" fmla="*/ 8 h 134"/>
                <a:gd name="T62" fmla="*/ 161 w 161"/>
                <a:gd name="T63" fmla="*/ 0 h 134"/>
                <a:gd name="T64" fmla="*/ 130 w 161"/>
                <a:gd name="T65" fmla="*/ 0 h 134"/>
                <a:gd name="T66" fmla="*/ 23 w 161"/>
                <a:gd name="T67" fmla="*/ 78 h 134"/>
                <a:gd name="T68" fmla="*/ 10 w 161"/>
                <a:gd name="T69" fmla="*/ 23 h 134"/>
                <a:gd name="T70" fmla="*/ 124 w 161"/>
                <a:gd name="T71" fmla="*/ 23 h 134"/>
                <a:gd name="T72" fmla="*/ 111 w 161"/>
                <a:gd name="T73" fmla="*/ 78 h 134"/>
                <a:gd name="T74" fmla="*/ 23 w 161"/>
                <a:gd name="T75"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34">
                  <a:moveTo>
                    <a:pt x="95" y="134"/>
                  </a:moveTo>
                  <a:cubicBezTo>
                    <a:pt x="88" y="134"/>
                    <a:pt x="83" y="129"/>
                    <a:pt x="83" y="123"/>
                  </a:cubicBezTo>
                  <a:cubicBezTo>
                    <a:pt x="83" y="116"/>
                    <a:pt x="88" y="111"/>
                    <a:pt x="95" y="111"/>
                  </a:cubicBezTo>
                  <a:cubicBezTo>
                    <a:pt x="101" y="111"/>
                    <a:pt x="106" y="116"/>
                    <a:pt x="106" y="123"/>
                  </a:cubicBezTo>
                  <a:cubicBezTo>
                    <a:pt x="106" y="129"/>
                    <a:pt x="101" y="134"/>
                    <a:pt x="95" y="134"/>
                  </a:cubicBezTo>
                  <a:close/>
                  <a:moveTo>
                    <a:pt x="95" y="119"/>
                  </a:moveTo>
                  <a:cubicBezTo>
                    <a:pt x="93" y="119"/>
                    <a:pt x="91" y="121"/>
                    <a:pt x="91" y="123"/>
                  </a:cubicBezTo>
                  <a:cubicBezTo>
                    <a:pt x="91" y="125"/>
                    <a:pt x="93" y="126"/>
                    <a:pt x="95" y="126"/>
                  </a:cubicBezTo>
                  <a:cubicBezTo>
                    <a:pt x="96" y="126"/>
                    <a:pt x="98" y="125"/>
                    <a:pt x="98" y="123"/>
                  </a:cubicBezTo>
                  <a:cubicBezTo>
                    <a:pt x="98" y="121"/>
                    <a:pt x="96" y="119"/>
                    <a:pt x="95" y="119"/>
                  </a:cubicBezTo>
                  <a:close/>
                  <a:moveTo>
                    <a:pt x="29" y="134"/>
                  </a:moveTo>
                  <a:cubicBezTo>
                    <a:pt x="23" y="134"/>
                    <a:pt x="18" y="129"/>
                    <a:pt x="18" y="123"/>
                  </a:cubicBezTo>
                  <a:cubicBezTo>
                    <a:pt x="18" y="116"/>
                    <a:pt x="23" y="111"/>
                    <a:pt x="29" y="111"/>
                  </a:cubicBezTo>
                  <a:cubicBezTo>
                    <a:pt x="35" y="111"/>
                    <a:pt x="40" y="116"/>
                    <a:pt x="40" y="123"/>
                  </a:cubicBezTo>
                  <a:cubicBezTo>
                    <a:pt x="40" y="129"/>
                    <a:pt x="35" y="134"/>
                    <a:pt x="29" y="134"/>
                  </a:cubicBezTo>
                  <a:close/>
                  <a:moveTo>
                    <a:pt x="29" y="119"/>
                  </a:moveTo>
                  <a:cubicBezTo>
                    <a:pt x="27" y="119"/>
                    <a:pt x="26" y="121"/>
                    <a:pt x="26" y="123"/>
                  </a:cubicBezTo>
                  <a:cubicBezTo>
                    <a:pt x="26" y="125"/>
                    <a:pt x="27" y="126"/>
                    <a:pt x="29" y="126"/>
                  </a:cubicBezTo>
                  <a:cubicBezTo>
                    <a:pt x="31" y="126"/>
                    <a:pt x="32" y="125"/>
                    <a:pt x="32" y="123"/>
                  </a:cubicBezTo>
                  <a:cubicBezTo>
                    <a:pt x="32" y="121"/>
                    <a:pt x="31" y="119"/>
                    <a:pt x="29" y="119"/>
                  </a:cubicBezTo>
                  <a:close/>
                  <a:moveTo>
                    <a:pt x="130" y="0"/>
                  </a:moveTo>
                  <a:cubicBezTo>
                    <a:pt x="126" y="15"/>
                    <a:pt x="126" y="15"/>
                    <a:pt x="126" y="15"/>
                  </a:cubicBezTo>
                  <a:cubicBezTo>
                    <a:pt x="0" y="15"/>
                    <a:pt x="0" y="15"/>
                    <a:pt x="0" y="15"/>
                  </a:cubicBezTo>
                  <a:cubicBezTo>
                    <a:pt x="16" y="86"/>
                    <a:pt x="16" y="86"/>
                    <a:pt x="16" y="86"/>
                  </a:cubicBezTo>
                  <a:cubicBezTo>
                    <a:pt x="109" y="86"/>
                    <a:pt x="109" y="86"/>
                    <a:pt x="109" y="86"/>
                  </a:cubicBezTo>
                  <a:cubicBezTo>
                    <a:pt x="105" y="100"/>
                    <a:pt x="105" y="100"/>
                    <a:pt x="105" y="100"/>
                  </a:cubicBezTo>
                  <a:cubicBezTo>
                    <a:pt x="14" y="100"/>
                    <a:pt x="14" y="100"/>
                    <a:pt x="14" y="100"/>
                  </a:cubicBezTo>
                  <a:cubicBezTo>
                    <a:pt x="14" y="108"/>
                    <a:pt x="14" y="108"/>
                    <a:pt x="14" y="108"/>
                  </a:cubicBezTo>
                  <a:cubicBezTo>
                    <a:pt x="111" y="108"/>
                    <a:pt x="111" y="108"/>
                    <a:pt x="111" y="108"/>
                  </a:cubicBezTo>
                  <a:cubicBezTo>
                    <a:pt x="136" y="8"/>
                    <a:pt x="136" y="8"/>
                    <a:pt x="136" y="8"/>
                  </a:cubicBezTo>
                  <a:cubicBezTo>
                    <a:pt x="161" y="8"/>
                    <a:pt x="161" y="8"/>
                    <a:pt x="161" y="8"/>
                  </a:cubicBezTo>
                  <a:cubicBezTo>
                    <a:pt x="161" y="0"/>
                    <a:pt x="161" y="0"/>
                    <a:pt x="161" y="0"/>
                  </a:cubicBezTo>
                  <a:lnTo>
                    <a:pt x="130" y="0"/>
                  </a:lnTo>
                  <a:close/>
                  <a:moveTo>
                    <a:pt x="23" y="78"/>
                  </a:moveTo>
                  <a:cubicBezTo>
                    <a:pt x="10" y="23"/>
                    <a:pt x="10" y="23"/>
                    <a:pt x="10" y="23"/>
                  </a:cubicBezTo>
                  <a:cubicBezTo>
                    <a:pt x="124" y="23"/>
                    <a:pt x="124" y="23"/>
                    <a:pt x="124" y="23"/>
                  </a:cubicBezTo>
                  <a:cubicBezTo>
                    <a:pt x="111" y="78"/>
                    <a:pt x="111" y="78"/>
                    <a:pt x="111" y="78"/>
                  </a:cubicBezTo>
                  <a:lnTo>
                    <a:pt x="23" y="78"/>
                  </a:lnTo>
                  <a:close/>
                </a:path>
              </a:pathLst>
            </a:custGeom>
            <a:solidFill>
              <a:srgbClr val="0078D7"/>
            </a:solidFill>
            <a:ln>
              <a:solidFill>
                <a:srgbClr val="0078D7"/>
              </a:solidFill>
            </a:ln>
          </p:spPr>
          <p:txBody>
            <a:bodyPr vert="horz" wrap="square" lIns="86152" tIns="43076" rIns="86152" bIns="43076" numCol="1" anchor="t" anchorCtr="0" compatLnSpc="1">
              <a:prstTxWarp prst="textNoShape">
                <a:avLst/>
              </a:prstTxWarp>
            </a:bodyPr>
            <a:lstStyle/>
            <a:p>
              <a:pPr defTabSz="878727">
                <a:defRPr/>
              </a:pPr>
              <a:endParaRPr lang="en-US" sz="1730">
                <a:solidFill>
                  <a:srgbClr val="000000"/>
                </a:solidFill>
                <a:latin typeface="Segoe UI"/>
              </a:endParaRPr>
            </a:p>
          </p:txBody>
        </p:sp>
      </p:grpSp>
      <p:grpSp>
        <p:nvGrpSpPr>
          <p:cNvPr id="60" name="Group 59">
            <a:extLst>
              <a:ext uri="{FF2B5EF4-FFF2-40B4-BE49-F238E27FC236}">
                <a16:creationId xmlns:a16="http://schemas.microsoft.com/office/drawing/2014/main" id="{1EBD97A1-72F3-42D8-B2C1-51B1AE4C6489}"/>
              </a:ext>
            </a:extLst>
          </p:cNvPr>
          <p:cNvGrpSpPr/>
          <p:nvPr/>
        </p:nvGrpSpPr>
        <p:grpSpPr>
          <a:xfrm>
            <a:off x="3320030" y="2704422"/>
            <a:ext cx="532922" cy="532922"/>
            <a:chOff x="3553510" y="3161565"/>
            <a:chExt cx="543608" cy="543608"/>
          </a:xfrm>
        </p:grpSpPr>
        <p:sp>
          <p:nvSpPr>
            <p:cNvPr id="23" name="Oval 22">
              <a:extLst>
                <a:ext uri="{FF2B5EF4-FFF2-40B4-BE49-F238E27FC236}">
                  <a16:creationId xmlns:a16="http://schemas.microsoft.com/office/drawing/2014/main" id="{3120A051-91DA-45FD-A692-1D2E00368F5B}"/>
                </a:ext>
              </a:extLst>
            </p:cNvPr>
            <p:cNvSpPr/>
            <p:nvPr/>
          </p:nvSpPr>
          <p:spPr>
            <a:xfrm>
              <a:off x="3553510" y="3161565"/>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4" name="Freeform 13">
              <a:extLst>
                <a:ext uri="{FF2B5EF4-FFF2-40B4-BE49-F238E27FC236}">
                  <a16:creationId xmlns:a16="http://schemas.microsoft.com/office/drawing/2014/main" id="{E820DF9D-4C06-476F-8CAA-BD2256541C79}"/>
                </a:ext>
              </a:extLst>
            </p:cNvPr>
            <p:cNvSpPr>
              <a:spLocks noChangeAspect="1" noEditPoints="1"/>
            </p:cNvSpPr>
            <p:nvPr/>
          </p:nvSpPr>
          <p:spPr bwMode="auto">
            <a:xfrm>
              <a:off x="3680226" y="3271309"/>
              <a:ext cx="290176" cy="324121"/>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0078D7"/>
            </a:solidFill>
            <a:ln>
              <a:noFill/>
            </a:ln>
          </p:spPr>
          <p:txBody>
            <a:bodyPr vert="horz" wrap="square" lIns="86152" tIns="43076" rIns="86152" bIns="43076" numCol="1" anchor="t" anchorCtr="0" compatLnSpc="1">
              <a:prstTxWarp prst="textNoShape">
                <a:avLst/>
              </a:prstTxWarp>
            </a:bodyPr>
            <a:lstStyle/>
            <a:p>
              <a:pPr defTabSz="878727">
                <a:defRPr/>
              </a:pPr>
              <a:endParaRPr lang="en-US" sz="1730">
                <a:solidFill>
                  <a:srgbClr val="000000"/>
                </a:solidFill>
                <a:latin typeface="Segoe UI"/>
              </a:endParaRPr>
            </a:p>
          </p:txBody>
        </p:sp>
      </p:grpSp>
      <p:grpSp>
        <p:nvGrpSpPr>
          <p:cNvPr id="2" name="Group 1">
            <a:extLst>
              <a:ext uri="{FF2B5EF4-FFF2-40B4-BE49-F238E27FC236}">
                <a16:creationId xmlns:a16="http://schemas.microsoft.com/office/drawing/2014/main" id="{ED079021-CF5A-4EED-9F90-3B29804FBD31}"/>
              </a:ext>
            </a:extLst>
          </p:cNvPr>
          <p:cNvGrpSpPr/>
          <p:nvPr/>
        </p:nvGrpSpPr>
        <p:grpSpPr>
          <a:xfrm>
            <a:off x="4950537" y="2704422"/>
            <a:ext cx="532922" cy="532922"/>
            <a:chOff x="5049805" y="2758155"/>
            <a:chExt cx="543608" cy="543608"/>
          </a:xfrm>
        </p:grpSpPr>
        <p:sp>
          <p:nvSpPr>
            <p:cNvPr id="24" name="Oval 23">
              <a:extLst>
                <a:ext uri="{FF2B5EF4-FFF2-40B4-BE49-F238E27FC236}">
                  <a16:creationId xmlns:a16="http://schemas.microsoft.com/office/drawing/2014/main" id="{45714813-F3EE-4A39-A47B-5320327B75F4}"/>
                </a:ext>
              </a:extLst>
            </p:cNvPr>
            <p:cNvSpPr/>
            <p:nvPr/>
          </p:nvSpPr>
          <p:spPr>
            <a:xfrm>
              <a:off x="5049805" y="2758155"/>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grpSp>
          <p:nvGrpSpPr>
            <p:cNvPr id="35" name="Group 34">
              <a:extLst>
                <a:ext uri="{FF2B5EF4-FFF2-40B4-BE49-F238E27FC236}">
                  <a16:creationId xmlns:a16="http://schemas.microsoft.com/office/drawing/2014/main" id="{C4E36222-4EF8-4FEE-9F60-E186B1F284CB}"/>
                </a:ext>
              </a:extLst>
            </p:cNvPr>
            <p:cNvGrpSpPr>
              <a:grpSpLocks noChangeAspect="1"/>
            </p:cNvGrpSpPr>
            <p:nvPr/>
          </p:nvGrpSpPr>
          <p:grpSpPr>
            <a:xfrm>
              <a:off x="5192513" y="2874381"/>
              <a:ext cx="258193" cy="311156"/>
              <a:chOff x="5480050" y="2681288"/>
              <a:chExt cx="1238250" cy="1492251"/>
            </a:xfrm>
            <a:solidFill>
              <a:srgbClr val="0078D7"/>
            </a:solidFill>
          </p:grpSpPr>
          <p:sp>
            <p:nvSpPr>
              <p:cNvPr id="40" name="Freeform 35">
                <a:extLst>
                  <a:ext uri="{FF2B5EF4-FFF2-40B4-BE49-F238E27FC236}">
                    <a16:creationId xmlns:a16="http://schemas.microsoft.com/office/drawing/2014/main" id="{4FA9030A-5783-4587-8FDF-CEB6ACA93708}"/>
                  </a:ext>
                </a:extLst>
              </p:cNvPr>
              <p:cNvSpPr>
                <a:spLocks noEditPoints="1"/>
              </p:cNvSpPr>
              <p:nvPr/>
            </p:nvSpPr>
            <p:spPr bwMode="auto">
              <a:xfrm>
                <a:off x="5480050" y="2873376"/>
                <a:ext cx="1238250" cy="1300163"/>
              </a:xfrm>
              <a:custGeom>
                <a:avLst/>
                <a:gdLst>
                  <a:gd name="T0" fmla="*/ 270 w 330"/>
                  <a:gd name="T1" fmla="*/ 0 h 347"/>
                  <a:gd name="T2" fmla="*/ 270 w 330"/>
                  <a:gd name="T3" fmla="*/ 21 h 347"/>
                  <a:gd name="T4" fmla="*/ 278 w 330"/>
                  <a:gd name="T5" fmla="*/ 41 h 347"/>
                  <a:gd name="T6" fmla="*/ 249 w 330"/>
                  <a:gd name="T7" fmla="*/ 70 h 347"/>
                  <a:gd name="T8" fmla="*/ 221 w 330"/>
                  <a:gd name="T9" fmla="*/ 41 h 347"/>
                  <a:gd name="T10" fmla="*/ 229 w 330"/>
                  <a:gd name="T11" fmla="*/ 21 h 347"/>
                  <a:gd name="T12" fmla="*/ 229 w 330"/>
                  <a:gd name="T13" fmla="*/ 0 h 347"/>
                  <a:gd name="T14" fmla="*/ 101 w 330"/>
                  <a:gd name="T15" fmla="*/ 0 h 347"/>
                  <a:gd name="T16" fmla="*/ 101 w 330"/>
                  <a:gd name="T17" fmla="*/ 21 h 347"/>
                  <a:gd name="T18" fmla="*/ 109 w 330"/>
                  <a:gd name="T19" fmla="*/ 41 h 347"/>
                  <a:gd name="T20" fmla="*/ 81 w 330"/>
                  <a:gd name="T21" fmla="*/ 70 h 347"/>
                  <a:gd name="T22" fmla="*/ 52 w 330"/>
                  <a:gd name="T23" fmla="*/ 41 h 347"/>
                  <a:gd name="T24" fmla="*/ 60 w 330"/>
                  <a:gd name="T25" fmla="*/ 21 h 347"/>
                  <a:gd name="T26" fmla="*/ 60 w 330"/>
                  <a:gd name="T27" fmla="*/ 0 h 347"/>
                  <a:gd name="T28" fmla="*/ 0 w 330"/>
                  <a:gd name="T29" fmla="*/ 0 h 347"/>
                  <a:gd name="T30" fmla="*/ 0 w 330"/>
                  <a:gd name="T31" fmla="*/ 347 h 347"/>
                  <a:gd name="T32" fmla="*/ 330 w 330"/>
                  <a:gd name="T33" fmla="*/ 347 h 347"/>
                  <a:gd name="T34" fmla="*/ 330 w 330"/>
                  <a:gd name="T35" fmla="*/ 0 h 347"/>
                  <a:gd name="T36" fmla="*/ 270 w 330"/>
                  <a:gd name="T37" fmla="*/ 0 h 347"/>
                  <a:gd name="T38" fmla="*/ 304 w 330"/>
                  <a:gd name="T39" fmla="*/ 319 h 347"/>
                  <a:gd name="T40" fmla="*/ 26 w 330"/>
                  <a:gd name="T41" fmla="*/ 319 h 347"/>
                  <a:gd name="T42" fmla="*/ 26 w 330"/>
                  <a:gd name="T43" fmla="*/ 85 h 347"/>
                  <a:gd name="T44" fmla="*/ 304 w 330"/>
                  <a:gd name="T45" fmla="*/ 85 h 347"/>
                  <a:gd name="T46" fmla="*/ 304 w 330"/>
                  <a:gd name="T47" fmla="*/ 31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0" h="347">
                    <a:moveTo>
                      <a:pt x="270" y="0"/>
                    </a:moveTo>
                    <a:cubicBezTo>
                      <a:pt x="270" y="21"/>
                      <a:pt x="270" y="21"/>
                      <a:pt x="270" y="21"/>
                    </a:cubicBezTo>
                    <a:cubicBezTo>
                      <a:pt x="275" y="27"/>
                      <a:pt x="278" y="34"/>
                      <a:pt x="278" y="41"/>
                    </a:cubicBezTo>
                    <a:cubicBezTo>
                      <a:pt x="278" y="57"/>
                      <a:pt x="265" y="70"/>
                      <a:pt x="249" y="70"/>
                    </a:cubicBezTo>
                    <a:cubicBezTo>
                      <a:pt x="233" y="70"/>
                      <a:pt x="221" y="57"/>
                      <a:pt x="221" y="41"/>
                    </a:cubicBezTo>
                    <a:cubicBezTo>
                      <a:pt x="221" y="34"/>
                      <a:pt x="224" y="27"/>
                      <a:pt x="229" y="21"/>
                    </a:cubicBezTo>
                    <a:cubicBezTo>
                      <a:pt x="229" y="0"/>
                      <a:pt x="229" y="0"/>
                      <a:pt x="229" y="0"/>
                    </a:cubicBezTo>
                    <a:cubicBezTo>
                      <a:pt x="101" y="0"/>
                      <a:pt x="101" y="0"/>
                      <a:pt x="101" y="0"/>
                    </a:cubicBezTo>
                    <a:cubicBezTo>
                      <a:pt x="101" y="21"/>
                      <a:pt x="101" y="21"/>
                      <a:pt x="101" y="21"/>
                    </a:cubicBezTo>
                    <a:cubicBezTo>
                      <a:pt x="106" y="27"/>
                      <a:pt x="109" y="34"/>
                      <a:pt x="109" y="41"/>
                    </a:cubicBezTo>
                    <a:cubicBezTo>
                      <a:pt x="109" y="57"/>
                      <a:pt x="97" y="70"/>
                      <a:pt x="81" y="70"/>
                    </a:cubicBezTo>
                    <a:cubicBezTo>
                      <a:pt x="65" y="70"/>
                      <a:pt x="52" y="57"/>
                      <a:pt x="52" y="41"/>
                    </a:cubicBezTo>
                    <a:cubicBezTo>
                      <a:pt x="52" y="34"/>
                      <a:pt x="55" y="27"/>
                      <a:pt x="60" y="21"/>
                    </a:cubicBezTo>
                    <a:cubicBezTo>
                      <a:pt x="60" y="0"/>
                      <a:pt x="60" y="0"/>
                      <a:pt x="60" y="0"/>
                    </a:cubicBezTo>
                    <a:cubicBezTo>
                      <a:pt x="0" y="0"/>
                      <a:pt x="0" y="0"/>
                      <a:pt x="0" y="0"/>
                    </a:cubicBezTo>
                    <a:cubicBezTo>
                      <a:pt x="0" y="347"/>
                      <a:pt x="0" y="347"/>
                      <a:pt x="0" y="347"/>
                    </a:cubicBezTo>
                    <a:cubicBezTo>
                      <a:pt x="330" y="347"/>
                      <a:pt x="330" y="347"/>
                      <a:pt x="330" y="347"/>
                    </a:cubicBezTo>
                    <a:cubicBezTo>
                      <a:pt x="330" y="0"/>
                      <a:pt x="330" y="0"/>
                      <a:pt x="330" y="0"/>
                    </a:cubicBezTo>
                    <a:lnTo>
                      <a:pt x="270" y="0"/>
                    </a:lnTo>
                    <a:close/>
                    <a:moveTo>
                      <a:pt x="304" y="319"/>
                    </a:moveTo>
                    <a:cubicBezTo>
                      <a:pt x="26" y="319"/>
                      <a:pt x="26" y="319"/>
                      <a:pt x="26" y="319"/>
                    </a:cubicBezTo>
                    <a:cubicBezTo>
                      <a:pt x="26" y="85"/>
                      <a:pt x="26" y="85"/>
                      <a:pt x="26" y="85"/>
                    </a:cubicBezTo>
                    <a:cubicBezTo>
                      <a:pt x="304" y="85"/>
                      <a:pt x="304" y="85"/>
                      <a:pt x="304" y="85"/>
                    </a:cubicBezTo>
                    <a:lnTo>
                      <a:pt x="304" y="3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02">
                  <a:defRPr/>
                </a:pPr>
                <a:endParaRPr lang="en-US" sz="1765">
                  <a:solidFill>
                    <a:srgbClr val="353535"/>
                  </a:solidFill>
                  <a:latin typeface="Segoe UI Semilight"/>
                </a:endParaRPr>
              </a:p>
            </p:txBody>
          </p:sp>
          <p:sp>
            <p:nvSpPr>
              <p:cNvPr id="41" name="Rectangle 40">
                <a:extLst>
                  <a:ext uri="{FF2B5EF4-FFF2-40B4-BE49-F238E27FC236}">
                    <a16:creationId xmlns:a16="http://schemas.microsoft.com/office/drawing/2014/main" id="{348DEB03-FFE8-47D6-A218-CDF907010A7B}"/>
                  </a:ext>
                </a:extLst>
              </p:cNvPr>
              <p:cNvSpPr>
                <a:spLocks noChangeArrowheads="1"/>
              </p:cNvSpPr>
              <p:nvPr/>
            </p:nvSpPr>
            <p:spPr bwMode="auto">
              <a:xfrm>
                <a:off x="6407150"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02">
                  <a:defRPr/>
                </a:pPr>
                <a:endParaRPr lang="en-US" sz="1765">
                  <a:solidFill>
                    <a:srgbClr val="353535"/>
                  </a:solidFill>
                  <a:latin typeface="Segoe UI Semilight"/>
                </a:endParaRPr>
              </a:p>
            </p:txBody>
          </p:sp>
          <p:sp>
            <p:nvSpPr>
              <p:cNvPr id="42" name="Rectangle 41">
                <a:extLst>
                  <a:ext uri="{FF2B5EF4-FFF2-40B4-BE49-F238E27FC236}">
                    <a16:creationId xmlns:a16="http://schemas.microsoft.com/office/drawing/2014/main" id="{FEC2F3E3-EE03-49A4-A260-A9D6784606E4}"/>
                  </a:ext>
                </a:extLst>
              </p:cNvPr>
              <p:cNvSpPr>
                <a:spLocks noChangeArrowheads="1"/>
              </p:cNvSpPr>
              <p:nvPr/>
            </p:nvSpPr>
            <p:spPr bwMode="auto">
              <a:xfrm>
                <a:off x="6223000"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02">
                  <a:defRPr/>
                </a:pPr>
                <a:endParaRPr lang="en-US" sz="1765">
                  <a:solidFill>
                    <a:srgbClr val="353535"/>
                  </a:solidFill>
                  <a:latin typeface="Segoe UI Semilight"/>
                </a:endParaRPr>
              </a:p>
            </p:txBody>
          </p:sp>
          <p:sp>
            <p:nvSpPr>
              <p:cNvPr id="43" name="Rectangle 42">
                <a:extLst>
                  <a:ext uri="{FF2B5EF4-FFF2-40B4-BE49-F238E27FC236}">
                    <a16:creationId xmlns:a16="http://schemas.microsoft.com/office/drawing/2014/main" id="{F091CD67-B7CF-4B0E-AEA0-333010EB7214}"/>
                  </a:ext>
                </a:extLst>
              </p:cNvPr>
              <p:cNvSpPr>
                <a:spLocks noChangeArrowheads="1"/>
              </p:cNvSpPr>
              <p:nvPr/>
            </p:nvSpPr>
            <p:spPr bwMode="auto">
              <a:xfrm>
                <a:off x="6043613"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02">
                  <a:defRPr/>
                </a:pPr>
                <a:endParaRPr lang="en-US" sz="1765">
                  <a:solidFill>
                    <a:srgbClr val="353535"/>
                  </a:solidFill>
                  <a:latin typeface="Segoe UI Semilight"/>
                </a:endParaRPr>
              </a:p>
            </p:txBody>
          </p:sp>
          <p:sp>
            <p:nvSpPr>
              <p:cNvPr id="44" name="Rectangle 43">
                <a:extLst>
                  <a:ext uri="{FF2B5EF4-FFF2-40B4-BE49-F238E27FC236}">
                    <a16:creationId xmlns:a16="http://schemas.microsoft.com/office/drawing/2014/main" id="{1606F1AE-5788-42A1-95A3-FCB77C14D8D5}"/>
                  </a:ext>
                </a:extLst>
              </p:cNvPr>
              <p:cNvSpPr>
                <a:spLocks noChangeArrowheads="1"/>
              </p:cNvSpPr>
              <p:nvPr/>
            </p:nvSpPr>
            <p:spPr bwMode="auto">
              <a:xfrm>
                <a:off x="6407150"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02">
                  <a:defRPr/>
                </a:pPr>
                <a:endParaRPr lang="en-US" sz="1765">
                  <a:solidFill>
                    <a:srgbClr val="353535"/>
                  </a:solidFill>
                  <a:latin typeface="Segoe UI Semilight"/>
                </a:endParaRPr>
              </a:p>
            </p:txBody>
          </p:sp>
          <p:sp>
            <p:nvSpPr>
              <p:cNvPr id="45" name="Rectangle 44">
                <a:extLst>
                  <a:ext uri="{FF2B5EF4-FFF2-40B4-BE49-F238E27FC236}">
                    <a16:creationId xmlns:a16="http://schemas.microsoft.com/office/drawing/2014/main" id="{E4A45277-3B54-4ED0-AB6D-C44671DD55D9}"/>
                  </a:ext>
                </a:extLst>
              </p:cNvPr>
              <p:cNvSpPr>
                <a:spLocks noChangeArrowheads="1"/>
              </p:cNvSpPr>
              <p:nvPr/>
            </p:nvSpPr>
            <p:spPr bwMode="auto">
              <a:xfrm>
                <a:off x="6223000"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02">
                  <a:defRPr/>
                </a:pPr>
                <a:endParaRPr lang="en-US" sz="1765">
                  <a:solidFill>
                    <a:srgbClr val="353535"/>
                  </a:solidFill>
                  <a:latin typeface="Segoe UI Semilight"/>
                </a:endParaRPr>
              </a:p>
            </p:txBody>
          </p:sp>
          <p:sp>
            <p:nvSpPr>
              <p:cNvPr id="46" name="Rectangle 45">
                <a:extLst>
                  <a:ext uri="{FF2B5EF4-FFF2-40B4-BE49-F238E27FC236}">
                    <a16:creationId xmlns:a16="http://schemas.microsoft.com/office/drawing/2014/main" id="{BD1D7AD5-A6A4-4D55-B26C-81B0ACF8EC27}"/>
                  </a:ext>
                </a:extLst>
              </p:cNvPr>
              <p:cNvSpPr>
                <a:spLocks noChangeArrowheads="1"/>
              </p:cNvSpPr>
              <p:nvPr/>
            </p:nvSpPr>
            <p:spPr bwMode="auto">
              <a:xfrm>
                <a:off x="6043613"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02">
                  <a:defRPr/>
                </a:pPr>
                <a:endParaRPr lang="en-US" sz="1765">
                  <a:solidFill>
                    <a:srgbClr val="353535"/>
                  </a:solidFill>
                  <a:latin typeface="Segoe UI Semilight"/>
                </a:endParaRPr>
              </a:p>
            </p:txBody>
          </p:sp>
          <p:sp>
            <p:nvSpPr>
              <p:cNvPr id="47" name="Rectangle 46">
                <a:extLst>
                  <a:ext uri="{FF2B5EF4-FFF2-40B4-BE49-F238E27FC236}">
                    <a16:creationId xmlns:a16="http://schemas.microsoft.com/office/drawing/2014/main" id="{A7631112-D7BC-4139-A8CA-9EF43C01EB16}"/>
                  </a:ext>
                </a:extLst>
              </p:cNvPr>
              <p:cNvSpPr>
                <a:spLocks noChangeArrowheads="1"/>
              </p:cNvSpPr>
              <p:nvPr/>
            </p:nvSpPr>
            <p:spPr bwMode="auto">
              <a:xfrm>
                <a:off x="5862638"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02">
                  <a:defRPr/>
                </a:pPr>
                <a:endParaRPr lang="en-US" sz="1765">
                  <a:solidFill>
                    <a:srgbClr val="353535"/>
                  </a:solidFill>
                  <a:latin typeface="Segoe UI Semilight"/>
                </a:endParaRPr>
              </a:p>
            </p:txBody>
          </p:sp>
          <p:sp>
            <p:nvSpPr>
              <p:cNvPr id="48" name="Rectangle 47">
                <a:extLst>
                  <a:ext uri="{FF2B5EF4-FFF2-40B4-BE49-F238E27FC236}">
                    <a16:creationId xmlns:a16="http://schemas.microsoft.com/office/drawing/2014/main" id="{1B4DC4E4-B1C4-4197-A545-2298ADC8F971}"/>
                  </a:ext>
                </a:extLst>
              </p:cNvPr>
              <p:cNvSpPr>
                <a:spLocks noChangeArrowheads="1"/>
              </p:cNvSpPr>
              <p:nvPr/>
            </p:nvSpPr>
            <p:spPr bwMode="auto">
              <a:xfrm>
                <a:off x="5680075"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02">
                  <a:defRPr/>
                </a:pPr>
                <a:endParaRPr lang="en-US" sz="1765">
                  <a:solidFill>
                    <a:srgbClr val="353535"/>
                  </a:solidFill>
                  <a:latin typeface="Segoe UI Semilight"/>
                </a:endParaRPr>
              </a:p>
            </p:txBody>
          </p:sp>
          <p:sp>
            <p:nvSpPr>
              <p:cNvPr id="49" name="Rectangle 48">
                <a:extLst>
                  <a:ext uri="{FF2B5EF4-FFF2-40B4-BE49-F238E27FC236}">
                    <a16:creationId xmlns:a16="http://schemas.microsoft.com/office/drawing/2014/main" id="{930D7AC4-8804-4F2D-BABC-CA2ECE91FEE0}"/>
                  </a:ext>
                </a:extLst>
              </p:cNvPr>
              <p:cNvSpPr>
                <a:spLocks noChangeArrowheads="1"/>
              </p:cNvSpPr>
              <p:nvPr/>
            </p:nvSpPr>
            <p:spPr bwMode="auto">
              <a:xfrm>
                <a:off x="6407150"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02">
                  <a:defRPr/>
                </a:pPr>
                <a:endParaRPr lang="en-US" sz="1765">
                  <a:solidFill>
                    <a:srgbClr val="353535"/>
                  </a:solidFill>
                  <a:latin typeface="Segoe UI Semilight"/>
                </a:endParaRPr>
              </a:p>
            </p:txBody>
          </p:sp>
          <p:sp>
            <p:nvSpPr>
              <p:cNvPr id="50" name="Rectangle 49">
                <a:extLst>
                  <a:ext uri="{FF2B5EF4-FFF2-40B4-BE49-F238E27FC236}">
                    <a16:creationId xmlns:a16="http://schemas.microsoft.com/office/drawing/2014/main" id="{AB98F9C8-0E47-44BA-8AB8-A0428D421686}"/>
                  </a:ext>
                </a:extLst>
              </p:cNvPr>
              <p:cNvSpPr>
                <a:spLocks noChangeArrowheads="1"/>
              </p:cNvSpPr>
              <p:nvPr/>
            </p:nvSpPr>
            <p:spPr bwMode="auto">
              <a:xfrm>
                <a:off x="6223000"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02">
                  <a:defRPr/>
                </a:pPr>
                <a:endParaRPr lang="en-US" sz="1765">
                  <a:solidFill>
                    <a:srgbClr val="353535"/>
                  </a:solidFill>
                  <a:latin typeface="Segoe UI Semilight"/>
                </a:endParaRPr>
              </a:p>
            </p:txBody>
          </p:sp>
          <p:sp>
            <p:nvSpPr>
              <p:cNvPr id="51" name="Rectangle 50">
                <a:extLst>
                  <a:ext uri="{FF2B5EF4-FFF2-40B4-BE49-F238E27FC236}">
                    <a16:creationId xmlns:a16="http://schemas.microsoft.com/office/drawing/2014/main" id="{F88478DD-1C4F-4352-891F-56E26D33C9C2}"/>
                  </a:ext>
                </a:extLst>
              </p:cNvPr>
              <p:cNvSpPr>
                <a:spLocks noChangeArrowheads="1"/>
              </p:cNvSpPr>
              <p:nvPr/>
            </p:nvSpPr>
            <p:spPr bwMode="auto">
              <a:xfrm>
                <a:off x="6043613"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02">
                  <a:defRPr/>
                </a:pPr>
                <a:endParaRPr lang="en-US" sz="1765">
                  <a:solidFill>
                    <a:srgbClr val="353535"/>
                  </a:solidFill>
                  <a:latin typeface="Segoe UI Semilight"/>
                </a:endParaRPr>
              </a:p>
            </p:txBody>
          </p:sp>
          <p:sp>
            <p:nvSpPr>
              <p:cNvPr id="52" name="Rectangle 51">
                <a:extLst>
                  <a:ext uri="{FF2B5EF4-FFF2-40B4-BE49-F238E27FC236}">
                    <a16:creationId xmlns:a16="http://schemas.microsoft.com/office/drawing/2014/main" id="{2F5A8DD0-B503-4C5A-B022-768449669310}"/>
                  </a:ext>
                </a:extLst>
              </p:cNvPr>
              <p:cNvSpPr>
                <a:spLocks noChangeArrowheads="1"/>
              </p:cNvSpPr>
              <p:nvPr/>
            </p:nvSpPr>
            <p:spPr bwMode="auto">
              <a:xfrm>
                <a:off x="5862638"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02">
                  <a:defRPr/>
                </a:pPr>
                <a:endParaRPr lang="en-US" sz="1765">
                  <a:solidFill>
                    <a:srgbClr val="353535"/>
                  </a:solidFill>
                  <a:latin typeface="Segoe UI Semilight"/>
                </a:endParaRPr>
              </a:p>
            </p:txBody>
          </p:sp>
          <p:sp>
            <p:nvSpPr>
              <p:cNvPr id="53" name="Rectangle 52">
                <a:extLst>
                  <a:ext uri="{FF2B5EF4-FFF2-40B4-BE49-F238E27FC236}">
                    <a16:creationId xmlns:a16="http://schemas.microsoft.com/office/drawing/2014/main" id="{1335471E-51B4-4FCE-8714-7898D8F0C97D}"/>
                  </a:ext>
                </a:extLst>
              </p:cNvPr>
              <p:cNvSpPr>
                <a:spLocks noChangeArrowheads="1"/>
              </p:cNvSpPr>
              <p:nvPr/>
            </p:nvSpPr>
            <p:spPr bwMode="auto">
              <a:xfrm>
                <a:off x="5680075"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02">
                  <a:defRPr/>
                </a:pPr>
                <a:endParaRPr lang="en-US" sz="1765">
                  <a:solidFill>
                    <a:srgbClr val="353535"/>
                  </a:solidFill>
                  <a:latin typeface="Segoe UI Semilight"/>
                </a:endParaRPr>
              </a:p>
            </p:txBody>
          </p:sp>
          <p:sp>
            <p:nvSpPr>
              <p:cNvPr id="54" name="Rectangle 31">
                <a:extLst>
                  <a:ext uri="{FF2B5EF4-FFF2-40B4-BE49-F238E27FC236}">
                    <a16:creationId xmlns:a16="http://schemas.microsoft.com/office/drawing/2014/main" id="{09DFA4F6-9830-4827-92E8-D9E6768E133A}"/>
                  </a:ext>
                </a:extLst>
              </p:cNvPr>
              <p:cNvSpPr>
                <a:spLocks noChangeArrowheads="1"/>
              </p:cNvSpPr>
              <p:nvPr/>
            </p:nvSpPr>
            <p:spPr bwMode="auto">
              <a:xfrm>
                <a:off x="6223000"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02">
                  <a:defRPr/>
                </a:pPr>
                <a:endParaRPr lang="en-US" sz="1765">
                  <a:solidFill>
                    <a:srgbClr val="353535"/>
                  </a:solidFill>
                  <a:latin typeface="Segoe UI Semilight"/>
                </a:endParaRPr>
              </a:p>
            </p:txBody>
          </p:sp>
          <p:sp>
            <p:nvSpPr>
              <p:cNvPr id="55" name="Rectangle 32">
                <a:extLst>
                  <a:ext uri="{FF2B5EF4-FFF2-40B4-BE49-F238E27FC236}">
                    <a16:creationId xmlns:a16="http://schemas.microsoft.com/office/drawing/2014/main" id="{BF62DA01-C396-4CDE-B9B8-AD1F8B57B950}"/>
                  </a:ext>
                </a:extLst>
              </p:cNvPr>
              <p:cNvSpPr>
                <a:spLocks noChangeArrowheads="1"/>
              </p:cNvSpPr>
              <p:nvPr/>
            </p:nvSpPr>
            <p:spPr bwMode="auto">
              <a:xfrm>
                <a:off x="6043613"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02">
                  <a:defRPr/>
                </a:pPr>
                <a:endParaRPr lang="en-US" sz="1765">
                  <a:solidFill>
                    <a:srgbClr val="353535"/>
                  </a:solidFill>
                  <a:latin typeface="Segoe UI Semilight"/>
                </a:endParaRPr>
              </a:p>
            </p:txBody>
          </p:sp>
          <p:sp>
            <p:nvSpPr>
              <p:cNvPr id="56" name="Rectangle 33">
                <a:extLst>
                  <a:ext uri="{FF2B5EF4-FFF2-40B4-BE49-F238E27FC236}">
                    <a16:creationId xmlns:a16="http://schemas.microsoft.com/office/drawing/2014/main" id="{CCF605A2-6116-4606-B4C2-7A96243A9E6C}"/>
                  </a:ext>
                </a:extLst>
              </p:cNvPr>
              <p:cNvSpPr>
                <a:spLocks noChangeArrowheads="1"/>
              </p:cNvSpPr>
              <p:nvPr/>
            </p:nvSpPr>
            <p:spPr bwMode="auto">
              <a:xfrm>
                <a:off x="5862638"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02">
                  <a:defRPr/>
                </a:pPr>
                <a:endParaRPr lang="en-US" sz="1765">
                  <a:solidFill>
                    <a:srgbClr val="353535"/>
                  </a:solidFill>
                  <a:latin typeface="Segoe UI Semilight"/>
                </a:endParaRPr>
              </a:p>
            </p:txBody>
          </p:sp>
          <p:sp>
            <p:nvSpPr>
              <p:cNvPr id="57" name="Rectangle 34">
                <a:extLst>
                  <a:ext uri="{FF2B5EF4-FFF2-40B4-BE49-F238E27FC236}">
                    <a16:creationId xmlns:a16="http://schemas.microsoft.com/office/drawing/2014/main" id="{884BB2D9-1385-46A9-BB24-B326F978E790}"/>
                  </a:ext>
                </a:extLst>
              </p:cNvPr>
              <p:cNvSpPr>
                <a:spLocks noChangeArrowheads="1"/>
              </p:cNvSpPr>
              <p:nvPr/>
            </p:nvSpPr>
            <p:spPr bwMode="auto">
              <a:xfrm>
                <a:off x="5680075"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02">
                  <a:defRPr/>
                </a:pPr>
                <a:endParaRPr lang="en-US" sz="1765">
                  <a:solidFill>
                    <a:srgbClr val="353535"/>
                  </a:solidFill>
                  <a:latin typeface="Segoe UI Semilight"/>
                </a:endParaRPr>
              </a:p>
            </p:txBody>
          </p:sp>
          <p:sp>
            <p:nvSpPr>
              <p:cNvPr id="58" name="Freeform 35">
                <a:extLst>
                  <a:ext uri="{FF2B5EF4-FFF2-40B4-BE49-F238E27FC236}">
                    <a16:creationId xmlns:a16="http://schemas.microsoft.com/office/drawing/2014/main" id="{3DFEF5B1-E56D-4311-84C9-601B70D0C838}"/>
                  </a:ext>
                </a:extLst>
              </p:cNvPr>
              <p:cNvSpPr>
                <a:spLocks/>
              </p:cNvSpPr>
              <p:nvPr/>
            </p:nvSpPr>
            <p:spPr bwMode="auto">
              <a:xfrm>
                <a:off x="6381750" y="2681288"/>
                <a:ext cx="74613" cy="390525"/>
              </a:xfrm>
              <a:custGeom>
                <a:avLst/>
                <a:gdLst>
                  <a:gd name="T0" fmla="*/ 10 w 20"/>
                  <a:gd name="T1" fmla="*/ 104 h 104"/>
                  <a:gd name="T2" fmla="*/ 20 w 20"/>
                  <a:gd name="T3" fmla="*/ 94 h 104"/>
                  <a:gd name="T4" fmla="*/ 20 w 20"/>
                  <a:gd name="T5" fmla="*/ 10 h 104"/>
                  <a:gd name="T6" fmla="*/ 10 w 20"/>
                  <a:gd name="T7" fmla="*/ 0 h 104"/>
                  <a:gd name="T8" fmla="*/ 0 w 20"/>
                  <a:gd name="T9" fmla="*/ 10 h 104"/>
                  <a:gd name="T10" fmla="*/ 0 w 20"/>
                  <a:gd name="T11" fmla="*/ 94 h 104"/>
                  <a:gd name="T12" fmla="*/ 10 w 20"/>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20" h="104">
                    <a:moveTo>
                      <a:pt x="10" y="104"/>
                    </a:moveTo>
                    <a:cubicBezTo>
                      <a:pt x="15" y="104"/>
                      <a:pt x="20" y="100"/>
                      <a:pt x="20" y="94"/>
                    </a:cubicBezTo>
                    <a:cubicBezTo>
                      <a:pt x="20" y="10"/>
                      <a:pt x="20" y="10"/>
                      <a:pt x="20" y="10"/>
                    </a:cubicBezTo>
                    <a:cubicBezTo>
                      <a:pt x="20" y="5"/>
                      <a:pt x="15" y="0"/>
                      <a:pt x="10" y="0"/>
                    </a:cubicBezTo>
                    <a:cubicBezTo>
                      <a:pt x="5" y="0"/>
                      <a:pt x="0" y="5"/>
                      <a:pt x="0" y="10"/>
                    </a:cubicBezTo>
                    <a:cubicBezTo>
                      <a:pt x="0" y="94"/>
                      <a:pt x="0" y="94"/>
                      <a:pt x="0" y="94"/>
                    </a:cubicBezTo>
                    <a:cubicBezTo>
                      <a:pt x="0" y="100"/>
                      <a:pt x="5" y="104"/>
                      <a:pt x="1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02">
                  <a:defRPr/>
                </a:pPr>
                <a:endParaRPr lang="en-US" sz="1765">
                  <a:solidFill>
                    <a:srgbClr val="353535"/>
                  </a:solidFill>
                  <a:latin typeface="Segoe UI Semilight"/>
                </a:endParaRPr>
              </a:p>
            </p:txBody>
          </p:sp>
          <p:sp>
            <p:nvSpPr>
              <p:cNvPr id="59" name="Freeform 36">
                <a:extLst>
                  <a:ext uri="{FF2B5EF4-FFF2-40B4-BE49-F238E27FC236}">
                    <a16:creationId xmlns:a16="http://schemas.microsoft.com/office/drawing/2014/main" id="{2892651D-EB69-4E35-AB0D-420399124D0A}"/>
                  </a:ext>
                </a:extLst>
              </p:cNvPr>
              <p:cNvSpPr>
                <a:spLocks/>
              </p:cNvSpPr>
              <p:nvPr/>
            </p:nvSpPr>
            <p:spPr bwMode="auto">
              <a:xfrm>
                <a:off x="5746750" y="2681288"/>
                <a:ext cx="71438" cy="390525"/>
              </a:xfrm>
              <a:custGeom>
                <a:avLst/>
                <a:gdLst>
                  <a:gd name="T0" fmla="*/ 10 w 19"/>
                  <a:gd name="T1" fmla="*/ 104 h 104"/>
                  <a:gd name="T2" fmla="*/ 19 w 19"/>
                  <a:gd name="T3" fmla="*/ 94 h 104"/>
                  <a:gd name="T4" fmla="*/ 19 w 19"/>
                  <a:gd name="T5" fmla="*/ 10 h 104"/>
                  <a:gd name="T6" fmla="*/ 10 w 19"/>
                  <a:gd name="T7" fmla="*/ 0 h 104"/>
                  <a:gd name="T8" fmla="*/ 0 w 19"/>
                  <a:gd name="T9" fmla="*/ 10 h 104"/>
                  <a:gd name="T10" fmla="*/ 0 w 19"/>
                  <a:gd name="T11" fmla="*/ 94 h 104"/>
                  <a:gd name="T12" fmla="*/ 10 w 19"/>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19" h="104">
                    <a:moveTo>
                      <a:pt x="10" y="104"/>
                    </a:moveTo>
                    <a:cubicBezTo>
                      <a:pt x="15" y="104"/>
                      <a:pt x="19" y="100"/>
                      <a:pt x="19" y="94"/>
                    </a:cubicBezTo>
                    <a:cubicBezTo>
                      <a:pt x="19" y="10"/>
                      <a:pt x="19" y="10"/>
                      <a:pt x="19" y="10"/>
                    </a:cubicBezTo>
                    <a:cubicBezTo>
                      <a:pt x="19" y="5"/>
                      <a:pt x="15" y="0"/>
                      <a:pt x="10" y="0"/>
                    </a:cubicBezTo>
                    <a:cubicBezTo>
                      <a:pt x="4" y="0"/>
                      <a:pt x="0" y="5"/>
                      <a:pt x="0" y="10"/>
                    </a:cubicBezTo>
                    <a:cubicBezTo>
                      <a:pt x="0" y="94"/>
                      <a:pt x="0" y="94"/>
                      <a:pt x="0" y="94"/>
                    </a:cubicBezTo>
                    <a:cubicBezTo>
                      <a:pt x="0" y="100"/>
                      <a:pt x="4" y="104"/>
                      <a:pt x="1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02">
                  <a:defRPr/>
                </a:pPr>
                <a:endParaRPr lang="en-US" sz="1765">
                  <a:solidFill>
                    <a:srgbClr val="353535"/>
                  </a:solidFill>
                  <a:latin typeface="Segoe UI Semilight"/>
                </a:endParaRPr>
              </a:p>
            </p:txBody>
          </p:sp>
        </p:grpSp>
      </p:grpSp>
      <p:sp>
        <p:nvSpPr>
          <p:cNvPr id="36" name="Rectangle 35">
            <a:extLst>
              <a:ext uri="{FF2B5EF4-FFF2-40B4-BE49-F238E27FC236}">
                <a16:creationId xmlns:a16="http://schemas.microsoft.com/office/drawing/2014/main" id="{0EF231C2-40E2-4ED4-AF64-DFE5FC40EAA6}"/>
              </a:ext>
            </a:extLst>
          </p:cNvPr>
          <p:cNvSpPr/>
          <p:nvPr/>
        </p:nvSpPr>
        <p:spPr>
          <a:xfrm>
            <a:off x="2640353" y="3332074"/>
            <a:ext cx="1895533" cy="416383"/>
          </a:xfrm>
          <a:prstGeom prst="rect">
            <a:avLst/>
          </a:prstGeom>
        </p:spPr>
        <p:txBody>
          <a:bodyPr wrap="none">
            <a:spAutoFit/>
          </a:bodyPr>
          <a:lstStyle/>
          <a:p>
            <a:pPr algn="ctr" defTabSz="448193">
              <a:lnSpc>
                <a:spcPct val="90000"/>
              </a:lnSpc>
              <a:defRPr/>
            </a:pPr>
            <a:r>
              <a:rPr lang="en-US" sz="1176" kern="0" dirty="0">
                <a:solidFill>
                  <a:srgbClr val="797979"/>
                </a:solidFill>
                <a:latin typeface="Segoe UI" panose="020B0502040204020203" pitchFamily="34" charset="0"/>
                <a:cs typeface="Segoe UI" panose="020B0502040204020203" pitchFamily="34" charset="0"/>
              </a:rPr>
              <a:t>.NET, Node, Java, Docker, </a:t>
            </a:r>
            <a:br>
              <a:rPr lang="en-US" sz="1176" kern="0" dirty="0">
                <a:solidFill>
                  <a:srgbClr val="797979"/>
                </a:solidFill>
                <a:latin typeface="Segoe UI" panose="020B0502040204020203" pitchFamily="34" charset="0"/>
                <a:cs typeface="Segoe UI" panose="020B0502040204020203" pitchFamily="34" charset="0"/>
              </a:rPr>
            </a:br>
            <a:r>
              <a:rPr lang="en-US" sz="1176" kern="0" dirty="0">
                <a:solidFill>
                  <a:srgbClr val="797979"/>
                </a:solidFill>
                <a:latin typeface="Segoe UI" panose="020B0502040204020203" pitchFamily="34" charset="0"/>
                <a:cs typeface="Segoe UI" panose="020B0502040204020203" pitchFamily="34" charset="0"/>
              </a:rPr>
              <a:t>PHP, Ruby, Python</a:t>
            </a:r>
          </a:p>
        </p:txBody>
      </p:sp>
      <p:sp>
        <p:nvSpPr>
          <p:cNvPr id="37" name="Rectangle 36">
            <a:extLst>
              <a:ext uri="{FF2B5EF4-FFF2-40B4-BE49-F238E27FC236}">
                <a16:creationId xmlns:a16="http://schemas.microsoft.com/office/drawing/2014/main" id="{DE24526B-2EF3-41ED-82B8-7F21617E24B8}"/>
              </a:ext>
            </a:extLst>
          </p:cNvPr>
          <p:cNvSpPr/>
          <p:nvPr/>
        </p:nvSpPr>
        <p:spPr>
          <a:xfrm>
            <a:off x="4728705" y="3332074"/>
            <a:ext cx="979353" cy="416383"/>
          </a:xfrm>
          <a:prstGeom prst="rect">
            <a:avLst/>
          </a:prstGeom>
        </p:spPr>
        <p:txBody>
          <a:bodyPr wrap="none">
            <a:spAutoFit/>
          </a:bodyPr>
          <a:lstStyle/>
          <a:p>
            <a:pPr algn="ctr" defTabSz="448193">
              <a:lnSpc>
                <a:spcPct val="90000"/>
              </a:lnSpc>
              <a:defRPr/>
            </a:pPr>
            <a:r>
              <a:rPr lang="en-US" sz="1176" kern="0" dirty="0">
                <a:solidFill>
                  <a:srgbClr val="797979"/>
                </a:solidFill>
                <a:latin typeface="Segoe UI" panose="020B0502040204020203" pitchFamily="34" charset="0"/>
                <a:cs typeface="Segoe UI" panose="020B0502040204020203" pitchFamily="34" charset="0"/>
              </a:rPr>
              <a:t>Staging &amp; </a:t>
            </a:r>
            <a:br>
              <a:rPr lang="en-US" sz="1176" kern="0" dirty="0">
                <a:solidFill>
                  <a:srgbClr val="797979"/>
                </a:solidFill>
                <a:latin typeface="Segoe UI" panose="020B0502040204020203" pitchFamily="34" charset="0"/>
                <a:cs typeface="Segoe UI" panose="020B0502040204020203" pitchFamily="34" charset="0"/>
              </a:rPr>
            </a:br>
            <a:r>
              <a:rPr lang="en-US" sz="1176" kern="0" dirty="0">
                <a:solidFill>
                  <a:srgbClr val="797979"/>
                </a:solidFill>
                <a:latin typeface="Segoe UI" panose="020B0502040204020203" pitchFamily="34" charset="0"/>
                <a:cs typeface="Segoe UI" panose="020B0502040204020203" pitchFamily="34" charset="0"/>
              </a:rPr>
              <a:t>deployment</a:t>
            </a:r>
          </a:p>
        </p:txBody>
      </p:sp>
      <p:sp>
        <p:nvSpPr>
          <p:cNvPr id="38" name="Rectangle 37">
            <a:extLst>
              <a:ext uri="{FF2B5EF4-FFF2-40B4-BE49-F238E27FC236}">
                <a16:creationId xmlns:a16="http://schemas.microsoft.com/office/drawing/2014/main" id="{38071D94-0767-4DEA-B0EF-DA241344C6A8}"/>
              </a:ext>
            </a:extLst>
          </p:cNvPr>
          <p:cNvSpPr/>
          <p:nvPr/>
        </p:nvSpPr>
        <p:spPr>
          <a:xfrm>
            <a:off x="6396362" y="3332074"/>
            <a:ext cx="913351" cy="416383"/>
          </a:xfrm>
          <a:prstGeom prst="rect">
            <a:avLst/>
          </a:prstGeom>
        </p:spPr>
        <p:txBody>
          <a:bodyPr wrap="none">
            <a:spAutoFit/>
          </a:bodyPr>
          <a:lstStyle/>
          <a:p>
            <a:pPr algn="ctr" defTabSz="448193">
              <a:lnSpc>
                <a:spcPct val="90000"/>
              </a:lnSpc>
              <a:defRPr/>
            </a:pPr>
            <a:r>
              <a:rPr lang="en-US" sz="1176" kern="0" dirty="0">
                <a:solidFill>
                  <a:srgbClr val="797979"/>
                </a:solidFill>
                <a:latin typeface="Segoe UI" panose="020B0502040204020203" pitchFamily="34" charset="0"/>
                <a:cs typeface="Segoe UI" panose="020B0502040204020203" pitchFamily="34" charset="0"/>
              </a:rPr>
              <a:t>Testing in</a:t>
            </a:r>
            <a:br>
              <a:rPr lang="en-US" sz="1176" kern="0" dirty="0">
                <a:solidFill>
                  <a:srgbClr val="797979"/>
                </a:solidFill>
                <a:latin typeface="Segoe UI" panose="020B0502040204020203" pitchFamily="34" charset="0"/>
                <a:cs typeface="Segoe UI" panose="020B0502040204020203" pitchFamily="34" charset="0"/>
              </a:rPr>
            </a:br>
            <a:r>
              <a:rPr lang="en-US" sz="1176" kern="0" dirty="0">
                <a:solidFill>
                  <a:srgbClr val="797979"/>
                </a:solidFill>
                <a:latin typeface="Segoe UI" panose="020B0502040204020203" pitchFamily="34" charset="0"/>
                <a:cs typeface="Segoe UI" panose="020B0502040204020203" pitchFamily="34" charset="0"/>
              </a:rPr>
              <a:t>production</a:t>
            </a:r>
          </a:p>
        </p:txBody>
      </p:sp>
      <p:sp>
        <p:nvSpPr>
          <p:cNvPr id="39" name="Rectangle 38">
            <a:extLst>
              <a:ext uri="{FF2B5EF4-FFF2-40B4-BE49-F238E27FC236}">
                <a16:creationId xmlns:a16="http://schemas.microsoft.com/office/drawing/2014/main" id="{C8CA5C53-639F-48EF-A38B-1FC9B26F7CF1}"/>
              </a:ext>
            </a:extLst>
          </p:cNvPr>
          <p:cNvSpPr/>
          <p:nvPr/>
        </p:nvSpPr>
        <p:spPr>
          <a:xfrm>
            <a:off x="7981380" y="3332074"/>
            <a:ext cx="995068" cy="416383"/>
          </a:xfrm>
          <a:prstGeom prst="rect">
            <a:avLst/>
          </a:prstGeom>
        </p:spPr>
        <p:txBody>
          <a:bodyPr wrap="none">
            <a:spAutoFit/>
          </a:bodyPr>
          <a:lstStyle/>
          <a:p>
            <a:pPr algn="ctr" defTabSz="448193">
              <a:lnSpc>
                <a:spcPct val="90000"/>
              </a:lnSpc>
              <a:defRPr/>
            </a:pPr>
            <a:r>
              <a:rPr lang="en-US" sz="1176" kern="0" dirty="0">
                <a:solidFill>
                  <a:srgbClr val="797979"/>
                </a:solidFill>
                <a:latin typeface="Segoe UI" panose="020B0502040204020203" pitchFamily="34" charset="0"/>
                <a:cs typeface="Segoe UI" panose="020B0502040204020203" pitchFamily="34" charset="0"/>
              </a:rPr>
              <a:t>App gallery</a:t>
            </a:r>
            <a:br>
              <a:rPr lang="en-US" sz="1176" kern="0" dirty="0">
                <a:solidFill>
                  <a:srgbClr val="797979"/>
                </a:solidFill>
                <a:latin typeface="Segoe UI" panose="020B0502040204020203" pitchFamily="34" charset="0"/>
                <a:cs typeface="Segoe UI" panose="020B0502040204020203" pitchFamily="34" charset="0"/>
              </a:rPr>
            </a:br>
            <a:r>
              <a:rPr lang="en-US" sz="1176" kern="0" dirty="0">
                <a:solidFill>
                  <a:srgbClr val="797979"/>
                </a:solidFill>
                <a:latin typeface="Segoe UI" panose="020B0502040204020203" pitchFamily="34" charset="0"/>
                <a:cs typeface="Segoe UI" panose="020B0502040204020203" pitchFamily="34" charset="0"/>
              </a:rPr>
              <a:t>marketplace</a:t>
            </a:r>
          </a:p>
        </p:txBody>
      </p:sp>
      <p:cxnSp>
        <p:nvCxnSpPr>
          <p:cNvPr id="68" name="Straight Connector 67">
            <a:extLst>
              <a:ext uri="{FF2B5EF4-FFF2-40B4-BE49-F238E27FC236}">
                <a16:creationId xmlns:a16="http://schemas.microsoft.com/office/drawing/2014/main" id="{031C7E23-8D79-46AE-A461-B3BB7AEEA809}"/>
              </a:ext>
            </a:extLst>
          </p:cNvPr>
          <p:cNvCxnSpPr>
            <a:cxnSpLocks/>
          </p:cNvCxnSpPr>
          <p:nvPr/>
        </p:nvCxnSpPr>
        <p:spPr>
          <a:xfrm>
            <a:off x="2222445" y="4372646"/>
            <a:ext cx="7619613" cy="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63FF28B5-9F24-4BFA-976B-796E9F8128C1}"/>
              </a:ext>
            </a:extLst>
          </p:cNvPr>
          <p:cNvSpPr/>
          <p:nvPr/>
        </p:nvSpPr>
        <p:spPr>
          <a:xfrm>
            <a:off x="504370" y="4232343"/>
            <a:ext cx="1613565" cy="280605"/>
          </a:xfrm>
          <a:prstGeom prst="rect">
            <a:avLst/>
          </a:prstGeom>
        </p:spPr>
        <p:txBody>
          <a:bodyPr wrap="square">
            <a:spAutoFit/>
          </a:bodyPr>
          <a:lstStyle/>
          <a:p>
            <a:pPr algn="r" defTabSz="448193">
              <a:lnSpc>
                <a:spcPct val="90000"/>
              </a:lnSpc>
              <a:defRPr/>
            </a:pPr>
            <a:r>
              <a:rPr lang="en-US" sz="1372" dirty="0">
                <a:solidFill>
                  <a:srgbClr val="0078D7"/>
                </a:solidFill>
                <a:latin typeface="Segoe UI Semilight" panose="020B0402040204020203" pitchFamily="34" charset="0"/>
                <a:cs typeface="Segoe UI Semilight" panose="020B0402040204020203" pitchFamily="34" charset="0"/>
              </a:rPr>
              <a:t>Fully managed</a:t>
            </a:r>
            <a:endParaRPr lang="en-US" sz="1372" dirty="0">
              <a:solidFill>
                <a:srgbClr val="0078D7"/>
              </a:solidFill>
              <a:latin typeface="Calibri" panose="020F0502020204030204"/>
            </a:endParaRPr>
          </a:p>
        </p:txBody>
      </p:sp>
      <p:sp>
        <p:nvSpPr>
          <p:cNvPr id="74" name="Rectangle 73">
            <a:extLst>
              <a:ext uri="{FF2B5EF4-FFF2-40B4-BE49-F238E27FC236}">
                <a16:creationId xmlns:a16="http://schemas.microsoft.com/office/drawing/2014/main" id="{EA1D1C01-D714-4282-800B-8DFAC35ACF20}"/>
              </a:ext>
            </a:extLst>
          </p:cNvPr>
          <p:cNvSpPr/>
          <p:nvPr/>
        </p:nvSpPr>
        <p:spPr>
          <a:xfrm>
            <a:off x="3010437" y="4733837"/>
            <a:ext cx="1155362" cy="416383"/>
          </a:xfrm>
          <a:prstGeom prst="rect">
            <a:avLst/>
          </a:prstGeom>
        </p:spPr>
        <p:txBody>
          <a:bodyPr wrap="none">
            <a:spAutoFit/>
          </a:bodyPr>
          <a:lstStyle/>
          <a:p>
            <a:pPr algn="ctr" defTabSz="448193">
              <a:lnSpc>
                <a:spcPct val="90000"/>
              </a:lnSpc>
              <a:defRPr/>
            </a:pPr>
            <a:r>
              <a:rPr lang="en-US" sz="1176" kern="0" dirty="0">
                <a:solidFill>
                  <a:srgbClr val="797979"/>
                </a:solidFill>
                <a:latin typeface="Segoe UI" panose="020B0502040204020203" pitchFamily="34" charset="0"/>
                <a:cs typeface="Segoe UI" panose="020B0502040204020203" pitchFamily="34" charset="0"/>
              </a:rPr>
              <a:t>Auto scale &amp;</a:t>
            </a:r>
            <a:br>
              <a:rPr lang="en-US" sz="1176" kern="0" dirty="0">
                <a:solidFill>
                  <a:srgbClr val="797979"/>
                </a:solidFill>
                <a:latin typeface="Segoe UI" panose="020B0502040204020203" pitchFamily="34" charset="0"/>
                <a:cs typeface="Segoe UI" panose="020B0502040204020203" pitchFamily="34" charset="0"/>
              </a:rPr>
            </a:br>
            <a:r>
              <a:rPr lang="en-US" sz="1176" kern="0" dirty="0">
                <a:solidFill>
                  <a:srgbClr val="797979"/>
                </a:solidFill>
                <a:latin typeface="Segoe UI" panose="020B0502040204020203" pitchFamily="34" charset="0"/>
                <a:cs typeface="Segoe UI" panose="020B0502040204020203" pitchFamily="34" charset="0"/>
              </a:rPr>
              <a:t>load balancing</a:t>
            </a:r>
          </a:p>
        </p:txBody>
      </p:sp>
      <p:sp>
        <p:nvSpPr>
          <p:cNvPr id="75" name="Rectangle 74">
            <a:extLst>
              <a:ext uri="{FF2B5EF4-FFF2-40B4-BE49-F238E27FC236}">
                <a16:creationId xmlns:a16="http://schemas.microsoft.com/office/drawing/2014/main" id="{B72FF6C8-2C3A-4CF3-9B67-ADF7958A410A}"/>
              </a:ext>
            </a:extLst>
          </p:cNvPr>
          <p:cNvSpPr/>
          <p:nvPr/>
        </p:nvSpPr>
        <p:spPr>
          <a:xfrm>
            <a:off x="4562130" y="4733837"/>
            <a:ext cx="1312510" cy="416383"/>
          </a:xfrm>
          <a:prstGeom prst="rect">
            <a:avLst/>
          </a:prstGeom>
        </p:spPr>
        <p:txBody>
          <a:bodyPr wrap="none">
            <a:spAutoFit/>
          </a:bodyPr>
          <a:lstStyle/>
          <a:p>
            <a:pPr algn="ctr" defTabSz="448193">
              <a:lnSpc>
                <a:spcPct val="90000"/>
              </a:lnSpc>
              <a:defRPr/>
            </a:pPr>
            <a:r>
              <a:rPr lang="en-US" sz="1176" kern="0" dirty="0">
                <a:solidFill>
                  <a:srgbClr val="797979"/>
                </a:solidFill>
                <a:latin typeface="Segoe UI" panose="020B0502040204020203" pitchFamily="34" charset="0"/>
                <a:cs typeface="Segoe UI" panose="020B0502040204020203" pitchFamily="34" charset="0"/>
              </a:rPr>
              <a:t>High availability</a:t>
            </a:r>
            <a:br>
              <a:rPr lang="en-US" sz="1176" kern="0" dirty="0">
                <a:solidFill>
                  <a:srgbClr val="797979"/>
                </a:solidFill>
                <a:latin typeface="Segoe UI" panose="020B0502040204020203" pitchFamily="34" charset="0"/>
                <a:cs typeface="Segoe UI" panose="020B0502040204020203" pitchFamily="34" charset="0"/>
              </a:rPr>
            </a:br>
            <a:r>
              <a:rPr lang="en-US" sz="1176" kern="0" dirty="0">
                <a:solidFill>
                  <a:srgbClr val="797979"/>
                </a:solidFill>
                <a:latin typeface="Segoe UI" panose="020B0502040204020203" pitchFamily="34" charset="0"/>
                <a:cs typeface="Segoe UI" panose="020B0502040204020203" pitchFamily="34" charset="0"/>
              </a:rPr>
              <a:t>w/ auto patching</a:t>
            </a:r>
          </a:p>
        </p:txBody>
      </p:sp>
      <p:sp>
        <p:nvSpPr>
          <p:cNvPr id="76" name="Rectangle 75">
            <a:extLst>
              <a:ext uri="{FF2B5EF4-FFF2-40B4-BE49-F238E27FC236}">
                <a16:creationId xmlns:a16="http://schemas.microsoft.com/office/drawing/2014/main" id="{5FC65E85-CDEC-4E7D-BA77-222B48D39B50}"/>
              </a:ext>
            </a:extLst>
          </p:cNvPr>
          <p:cNvSpPr/>
          <p:nvPr/>
        </p:nvSpPr>
        <p:spPr>
          <a:xfrm>
            <a:off x="6218785" y="4733837"/>
            <a:ext cx="1268509" cy="416383"/>
          </a:xfrm>
          <a:prstGeom prst="rect">
            <a:avLst/>
          </a:prstGeom>
        </p:spPr>
        <p:txBody>
          <a:bodyPr wrap="none">
            <a:spAutoFit/>
          </a:bodyPr>
          <a:lstStyle/>
          <a:p>
            <a:pPr algn="ctr" defTabSz="448193">
              <a:lnSpc>
                <a:spcPct val="90000"/>
              </a:lnSpc>
              <a:defRPr/>
            </a:pPr>
            <a:r>
              <a:rPr lang="en-US" sz="1176" kern="0" dirty="0">
                <a:solidFill>
                  <a:srgbClr val="797979"/>
                </a:solidFill>
                <a:latin typeface="Segoe UI" panose="020B0502040204020203" pitchFamily="34" charset="0"/>
                <a:cs typeface="Segoe UI" panose="020B0502040204020203" pitchFamily="34" charset="0"/>
              </a:rPr>
              <a:t>Reduced</a:t>
            </a:r>
            <a:br>
              <a:rPr lang="en-US" sz="1176" kern="0" dirty="0">
                <a:solidFill>
                  <a:srgbClr val="797979"/>
                </a:solidFill>
                <a:latin typeface="Segoe UI" panose="020B0502040204020203" pitchFamily="34" charset="0"/>
                <a:cs typeface="Segoe UI" panose="020B0502040204020203" pitchFamily="34" charset="0"/>
              </a:rPr>
            </a:br>
            <a:r>
              <a:rPr lang="en-US" sz="1176" kern="0" dirty="0">
                <a:solidFill>
                  <a:srgbClr val="797979"/>
                </a:solidFill>
                <a:latin typeface="Segoe UI" panose="020B0502040204020203" pitchFamily="34" charset="0"/>
                <a:cs typeface="Segoe UI" panose="020B0502040204020203" pitchFamily="34" charset="0"/>
              </a:rPr>
              <a:t>operations costs</a:t>
            </a:r>
          </a:p>
        </p:txBody>
      </p:sp>
      <p:sp>
        <p:nvSpPr>
          <p:cNvPr id="77" name="Rectangle 76">
            <a:extLst>
              <a:ext uri="{FF2B5EF4-FFF2-40B4-BE49-F238E27FC236}">
                <a16:creationId xmlns:a16="http://schemas.microsoft.com/office/drawing/2014/main" id="{145A6D96-A574-408E-B3C0-4B6DBF905E06}"/>
              </a:ext>
            </a:extLst>
          </p:cNvPr>
          <p:cNvSpPr/>
          <p:nvPr/>
        </p:nvSpPr>
        <p:spPr>
          <a:xfrm>
            <a:off x="8067027" y="4733837"/>
            <a:ext cx="823777" cy="416383"/>
          </a:xfrm>
          <a:prstGeom prst="rect">
            <a:avLst/>
          </a:prstGeom>
        </p:spPr>
        <p:txBody>
          <a:bodyPr wrap="none">
            <a:spAutoFit/>
          </a:bodyPr>
          <a:lstStyle/>
          <a:p>
            <a:pPr algn="ctr" defTabSz="448193">
              <a:lnSpc>
                <a:spcPct val="90000"/>
              </a:lnSpc>
              <a:defRPr/>
            </a:pPr>
            <a:r>
              <a:rPr lang="en-US" sz="1176" kern="0" dirty="0">
                <a:solidFill>
                  <a:srgbClr val="797979"/>
                </a:solidFill>
                <a:latin typeface="Segoe UI" panose="020B0502040204020203" pitchFamily="34" charset="0"/>
                <a:cs typeface="Segoe UI" panose="020B0502040204020203" pitchFamily="34" charset="0"/>
              </a:rPr>
              <a:t>Backup &amp;</a:t>
            </a:r>
            <a:br>
              <a:rPr lang="en-US" sz="1176" kern="0" dirty="0">
                <a:solidFill>
                  <a:srgbClr val="797979"/>
                </a:solidFill>
                <a:latin typeface="Segoe UI" panose="020B0502040204020203" pitchFamily="34" charset="0"/>
                <a:cs typeface="Segoe UI" panose="020B0502040204020203" pitchFamily="34" charset="0"/>
              </a:rPr>
            </a:br>
            <a:r>
              <a:rPr lang="en-US" sz="1176" kern="0" dirty="0">
                <a:solidFill>
                  <a:srgbClr val="797979"/>
                </a:solidFill>
                <a:latin typeface="Segoe UI" panose="020B0502040204020203" pitchFamily="34" charset="0"/>
                <a:cs typeface="Segoe UI" panose="020B0502040204020203" pitchFamily="34" charset="0"/>
              </a:rPr>
              <a:t>recovery</a:t>
            </a:r>
          </a:p>
        </p:txBody>
      </p:sp>
      <p:grpSp>
        <p:nvGrpSpPr>
          <p:cNvPr id="167" name="Group 166">
            <a:extLst>
              <a:ext uri="{FF2B5EF4-FFF2-40B4-BE49-F238E27FC236}">
                <a16:creationId xmlns:a16="http://schemas.microsoft.com/office/drawing/2014/main" id="{437351E6-1517-49BB-A7FD-311BF7C300D8}"/>
              </a:ext>
            </a:extLst>
          </p:cNvPr>
          <p:cNvGrpSpPr/>
          <p:nvPr/>
        </p:nvGrpSpPr>
        <p:grpSpPr>
          <a:xfrm>
            <a:off x="3320030" y="4106185"/>
            <a:ext cx="532922" cy="532922"/>
            <a:chOff x="4327893" y="4188026"/>
            <a:chExt cx="543608" cy="543608"/>
          </a:xfrm>
        </p:grpSpPr>
        <p:sp>
          <p:nvSpPr>
            <p:cNvPr id="100" name="Oval 99">
              <a:extLst>
                <a:ext uri="{FF2B5EF4-FFF2-40B4-BE49-F238E27FC236}">
                  <a16:creationId xmlns:a16="http://schemas.microsoft.com/office/drawing/2014/main" id="{7C1904D2-3D5C-49F8-9273-81C729E8AC6C}"/>
                </a:ext>
              </a:extLst>
            </p:cNvPr>
            <p:cNvSpPr/>
            <p:nvPr/>
          </p:nvSpPr>
          <p:spPr>
            <a:xfrm>
              <a:off x="4327893" y="4188026"/>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106" name="Freeform 82">
              <a:extLst>
                <a:ext uri="{FF2B5EF4-FFF2-40B4-BE49-F238E27FC236}">
                  <a16:creationId xmlns:a16="http://schemas.microsoft.com/office/drawing/2014/main" id="{3F2CC22C-651D-400E-8466-61DD9A6EAD1D}"/>
                </a:ext>
              </a:extLst>
            </p:cNvPr>
            <p:cNvSpPr>
              <a:spLocks noChangeAspect="1" noEditPoints="1"/>
            </p:cNvSpPr>
            <p:nvPr/>
          </p:nvSpPr>
          <p:spPr bwMode="auto">
            <a:xfrm>
              <a:off x="4459477" y="4339717"/>
              <a:ext cx="280441" cy="240227"/>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0078D7"/>
            </a:solidFill>
            <a:ln>
              <a:noFill/>
            </a:ln>
          </p:spPr>
          <p:txBody>
            <a:bodyPr vert="horz" wrap="square" lIns="86152" tIns="43076" rIns="86152" bIns="43076" numCol="1" anchor="t" anchorCtr="0" compatLnSpc="1">
              <a:prstTxWarp prst="textNoShape">
                <a:avLst/>
              </a:prstTxWarp>
            </a:bodyPr>
            <a:lstStyle/>
            <a:p>
              <a:pPr defTabSz="878727">
                <a:defRPr/>
              </a:pPr>
              <a:endParaRPr lang="en-US" sz="1730">
                <a:solidFill>
                  <a:srgbClr val="000000"/>
                </a:solidFill>
                <a:latin typeface="Segoe UI"/>
              </a:endParaRPr>
            </a:p>
          </p:txBody>
        </p:sp>
      </p:grpSp>
      <p:grpSp>
        <p:nvGrpSpPr>
          <p:cNvPr id="3" name="Group 2">
            <a:extLst>
              <a:ext uri="{FF2B5EF4-FFF2-40B4-BE49-F238E27FC236}">
                <a16:creationId xmlns:a16="http://schemas.microsoft.com/office/drawing/2014/main" id="{32515644-0C06-42F2-9AF9-F0C6957D893F}"/>
              </a:ext>
            </a:extLst>
          </p:cNvPr>
          <p:cNvGrpSpPr/>
          <p:nvPr/>
        </p:nvGrpSpPr>
        <p:grpSpPr>
          <a:xfrm>
            <a:off x="4950537" y="4106185"/>
            <a:ext cx="532922" cy="532922"/>
            <a:chOff x="5049805" y="4188026"/>
            <a:chExt cx="543608" cy="543608"/>
          </a:xfrm>
        </p:grpSpPr>
        <p:sp>
          <p:nvSpPr>
            <p:cNvPr id="78" name="Oval 77">
              <a:extLst>
                <a:ext uri="{FF2B5EF4-FFF2-40B4-BE49-F238E27FC236}">
                  <a16:creationId xmlns:a16="http://schemas.microsoft.com/office/drawing/2014/main" id="{3D34CAB7-E960-4ED4-8E25-951AD2F9D222}"/>
                </a:ext>
              </a:extLst>
            </p:cNvPr>
            <p:cNvSpPr/>
            <p:nvPr/>
          </p:nvSpPr>
          <p:spPr>
            <a:xfrm>
              <a:off x="5049805" y="4188026"/>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grpSp>
          <p:nvGrpSpPr>
            <p:cNvPr id="108" name="Group 538">
              <a:extLst>
                <a:ext uri="{FF2B5EF4-FFF2-40B4-BE49-F238E27FC236}">
                  <a16:creationId xmlns:a16="http://schemas.microsoft.com/office/drawing/2014/main" id="{20F28212-40E1-4D9E-9976-C47275989649}"/>
                </a:ext>
              </a:extLst>
            </p:cNvPr>
            <p:cNvGrpSpPr>
              <a:grpSpLocks noChangeAspect="1"/>
            </p:cNvGrpSpPr>
            <p:nvPr/>
          </p:nvGrpSpPr>
          <p:grpSpPr bwMode="auto">
            <a:xfrm>
              <a:off x="5191281" y="4317162"/>
              <a:ext cx="260657" cy="285337"/>
              <a:chOff x="6703" y="2838"/>
              <a:chExt cx="169" cy="185"/>
            </a:xfrm>
            <a:noFill/>
          </p:grpSpPr>
          <p:sp>
            <p:nvSpPr>
              <p:cNvPr id="109" name="Line 539">
                <a:extLst>
                  <a:ext uri="{FF2B5EF4-FFF2-40B4-BE49-F238E27FC236}">
                    <a16:creationId xmlns:a16="http://schemas.microsoft.com/office/drawing/2014/main" id="{199DC63C-596E-4CFC-A436-AF6C5722BC74}"/>
                  </a:ext>
                </a:extLst>
              </p:cNvPr>
              <p:cNvSpPr>
                <a:spLocks noChangeShapeType="1"/>
              </p:cNvSpPr>
              <p:nvPr/>
            </p:nvSpPr>
            <p:spPr bwMode="auto">
              <a:xfrm>
                <a:off x="6803" y="2967"/>
                <a:ext cx="4" cy="10"/>
              </a:xfrm>
              <a:prstGeom prst="line">
                <a:avLst/>
              </a:prstGeom>
              <a:grpFill/>
              <a:ln w="28575" cap="flat">
                <a:solidFill>
                  <a:srgbClr val="0078D7"/>
                </a:solidFill>
                <a:prstDash val="solid"/>
                <a:miter lim="800000"/>
                <a:headEnd/>
                <a:tailEnd/>
              </a:ln>
              <a:extLst/>
            </p:spPr>
            <p:txBody>
              <a:bodyPr vert="horz" wrap="square" lIns="87880" tIns="43940" rIns="87880" bIns="43940" numCol="1" anchor="t" anchorCtr="0" compatLnSpc="1">
                <a:prstTxWarp prst="textNoShape">
                  <a:avLst/>
                </a:prstTxWarp>
              </a:bodyPr>
              <a:lstStyle/>
              <a:p>
                <a:pPr defTabSz="896302">
                  <a:defRPr/>
                </a:pPr>
                <a:endParaRPr lang="en-US" sz="1765">
                  <a:solidFill>
                    <a:srgbClr val="353535"/>
                  </a:solidFill>
                  <a:latin typeface="Segoe UI Semilight"/>
                </a:endParaRPr>
              </a:p>
            </p:txBody>
          </p:sp>
          <p:sp>
            <p:nvSpPr>
              <p:cNvPr id="110" name="Line 540">
                <a:extLst>
                  <a:ext uri="{FF2B5EF4-FFF2-40B4-BE49-F238E27FC236}">
                    <a16:creationId xmlns:a16="http://schemas.microsoft.com/office/drawing/2014/main" id="{FC61B0F9-4091-4457-A111-E6790F8E04B0}"/>
                  </a:ext>
                </a:extLst>
              </p:cNvPr>
              <p:cNvSpPr>
                <a:spLocks noChangeShapeType="1"/>
              </p:cNvSpPr>
              <p:nvPr/>
            </p:nvSpPr>
            <p:spPr bwMode="auto">
              <a:xfrm>
                <a:off x="6768" y="2884"/>
                <a:ext cx="4" cy="12"/>
              </a:xfrm>
              <a:prstGeom prst="line">
                <a:avLst/>
              </a:prstGeom>
              <a:grpFill/>
              <a:ln w="28575" cap="flat">
                <a:solidFill>
                  <a:srgbClr val="0078D7"/>
                </a:solidFill>
                <a:prstDash val="solid"/>
                <a:miter lim="800000"/>
                <a:headEnd/>
                <a:tailEnd/>
              </a:ln>
              <a:extLst/>
            </p:spPr>
            <p:txBody>
              <a:bodyPr vert="horz" wrap="square" lIns="87880" tIns="43940" rIns="87880" bIns="43940" numCol="1" anchor="t" anchorCtr="0" compatLnSpc="1">
                <a:prstTxWarp prst="textNoShape">
                  <a:avLst/>
                </a:prstTxWarp>
              </a:bodyPr>
              <a:lstStyle/>
              <a:p>
                <a:pPr defTabSz="896302">
                  <a:defRPr/>
                </a:pPr>
                <a:endParaRPr lang="en-US" sz="1765">
                  <a:solidFill>
                    <a:srgbClr val="353535"/>
                  </a:solidFill>
                  <a:latin typeface="Segoe UI Semilight"/>
                </a:endParaRPr>
              </a:p>
            </p:txBody>
          </p:sp>
          <p:sp>
            <p:nvSpPr>
              <p:cNvPr id="111" name="Line 541">
                <a:extLst>
                  <a:ext uri="{FF2B5EF4-FFF2-40B4-BE49-F238E27FC236}">
                    <a16:creationId xmlns:a16="http://schemas.microsoft.com/office/drawing/2014/main" id="{920CC6CD-2404-4305-8E44-0F801A72EF73}"/>
                  </a:ext>
                </a:extLst>
              </p:cNvPr>
              <p:cNvSpPr>
                <a:spLocks noChangeShapeType="1"/>
              </p:cNvSpPr>
              <p:nvPr/>
            </p:nvSpPr>
            <p:spPr bwMode="auto">
              <a:xfrm flipH="1">
                <a:off x="6768" y="2967"/>
                <a:ext cx="4" cy="10"/>
              </a:xfrm>
              <a:prstGeom prst="line">
                <a:avLst/>
              </a:prstGeom>
              <a:grpFill/>
              <a:ln w="28575" cap="flat">
                <a:solidFill>
                  <a:srgbClr val="0078D7"/>
                </a:solidFill>
                <a:prstDash val="solid"/>
                <a:miter lim="800000"/>
                <a:headEnd/>
                <a:tailEnd/>
              </a:ln>
              <a:extLst/>
            </p:spPr>
            <p:txBody>
              <a:bodyPr vert="horz" wrap="square" lIns="87880" tIns="43940" rIns="87880" bIns="43940" numCol="1" anchor="t" anchorCtr="0" compatLnSpc="1">
                <a:prstTxWarp prst="textNoShape">
                  <a:avLst/>
                </a:prstTxWarp>
              </a:bodyPr>
              <a:lstStyle/>
              <a:p>
                <a:pPr defTabSz="896302">
                  <a:defRPr/>
                </a:pPr>
                <a:endParaRPr lang="en-US" sz="1765">
                  <a:solidFill>
                    <a:srgbClr val="353535"/>
                  </a:solidFill>
                  <a:latin typeface="Segoe UI Semilight"/>
                </a:endParaRPr>
              </a:p>
            </p:txBody>
          </p:sp>
          <p:sp>
            <p:nvSpPr>
              <p:cNvPr id="112" name="Line 542">
                <a:extLst>
                  <a:ext uri="{FF2B5EF4-FFF2-40B4-BE49-F238E27FC236}">
                    <a16:creationId xmlns:a16="http://schemas.microsoft.com/office/drawing/2014/main" id="{2D786659-2AC2-430D-A268-11C03D1E887F}"/>
                  </a:ext>
                </a:extLst>
              </p:cNvPr>
              <p:cNvSpPr>
                <a:spLocks noChangeShapeType="1"/>
              </p:cNvSpPr>
              <p:nvPr/>
            </p:nvSpPr>
            <p:spPr bwMode="auto">
              <a:xfrm flipH="1">
                <a:off x="6803" y="2884"/>
                <a:ext cx="4" cy="12"/>
              </a:xfrm>
              <a:prstGeom prst="line">
                <a:avLst/>
              </a:prstGeom>
              <a:grpFill/>
              <a:ln w="28575" cap="flat">
                <a:solidFill>
                  <a:srgbClr val="0078D7"/>
                </a:solidFill>
                <a:prstDash val="solid"/>
                <a:miter lim="800000"/>
                <a:headEnd/>
                <a:tailEnd/>
              </a:ln>
              <a:extLst/>
            </p:spPr>
            <p:txBody>
              <a:bodyPr vert="horz" wrap="square" lIns="87880" tIns="43940" rIns="87880" bIns="43940" numCol="1" anchor="t" anchorCtr="0" compatLnSpc="1">
                <a:prstTxWarp prst="textNoShape">
                  <a:avLst/>
                </a:prstTxWarp>
              </a:bodyPr>
              <a:lstStyle/>
              <a:p>
                <a:pPr defTabSz="896302">
                  <a:defRPr/>
                </a:pPr>
                <a:endParaRPr lang="en-US" sz="1765">
                  <a:solidFill>
                    <a:srgbClr val="353535"/>
                  </a:solidFill>
                  <a:latin typeface="Segoe UI Semilight"/>
                </a:endParaRPr>
              </a:p>
            </p:txBody>
          </p:sp>
          <p:sp>
            <p:nvSpPr>
              <p:cNvPr id="113" name="Line 543">
                <a:extLst>
                  <a:ext uri="{FF2B5EF4-FFF2-40B4-BE49-F238E27FC236}">
                    <a16:creationId xmlns:a16="http://schemas.microsoft.com/office/drawing/2014/main" id="{8B55FB6A-47C3-414A-B58C-4D026F265AD6}"/>
                  </a:ext>
                </a:extLst>
              </p:cNvPr>
              <p:cNvSpPr>
                <a:spLocks noChangeShapeType="1"/>
              </p:cNvSpPr>
              <p:nvPr/>
            </p:nvSpPr>
            <p:spPr bwMode="auto">
              <a:xfrm>
                <a:off x="6824" y="2946"/>
                <a:ext cx="10" cy="4"/>
              </a:xfrm>
              <a:prstGeom prst="line">
                <a:avLst/>
              </a:prstGeom>
              <a:grpFill/>
              <a:ln w="28575" cap="flat">
                <a:solidFill>
                  <a:srgbClr val="0078D7"/>
                </a:solidFill>
                <a:prstDash val="solid"/>
                <a:miter lim="800000"/>
                <a:headEnd/>
                <a:tailEnd/>
              </a:ln>
              <a:extLst/>
            </p:spPr>
            <p:txBody>
              <a:bodyPr vert="horz" wrap="square" lIns="87880" tIns="43940" rIns="87880" bIns="43940" numCol="1" anchor="t" anchorCtr="0" compatLnSpc="1">
                <a:prstTxWarp prst="textNoShape">
                  <a:avLst/>
                </a:prstTxWarp>
              </a:bodyPr>
              <a:lstStyle/>
              <a:p>
                <a:pPr defTabSz="896302">
                  <a:defRPr/>
                </a:pPr>
                <a:endParaRPr lang="en-US" sz="1765">
                  <a:solidFill>
                    <a:srgbClr val="353535"/>
                  </a:solidFill>
                  <a:latin typeface="Segoe UI Semilight"/>
                </a:endParaRPr>
              </a:p>
            </p:txBody>
          </p:sp>
          <p:sp>
            <p:nvSpPr>
              <p:cNvPr id="114" name="Line 544">
                <a:extLst>
                  <a:ext uri="{FF2B5EF4-FFF2-40B4-BE49-F238E27FC236}">
                    <a16:creationId xmlns:a16="http://schemas.microsoft.com/office/drawing/2014/main" id="{B6C565B7-DB56-419A-88FA-82775C58E022}"/>
                  </a:ext>
                </a:extLst>
              </p:cNvPr>
              <p:cNvSpPr>
                <a:spLocks noChangeShapeType="1"/>
              </p:cNvSpPr>
              <p:nvPr/>
            </p:nvSpPr>
            <p:spPr bwMode="auto">
              <a:xfrm>
                <a:off x="6741" y="2911"/>
                <a:ext cx="10" cy="6"/>
              </a:xfrm>
              <a:prstGeom prst="line">
                <a:avLst/>
              </a:prstGeom>
              <a:grpFill/>
              <a:ln w="28575" cap="flat">
                <a:solidFill>
                  <a:srgbClr val="0078D7"/>
                </a:solidFill>
                <a:prstDash val="solid"/>
                <a:miter lim="800000"/>
                <a:headEnd/>
                <a:tailEnd/>
              </a:ln>
              <a:extLst/>
            </p:spPr>
            <p:txBody>
              <a:bodyPr vert="horz" wrap="square" lIns="87880" tIns="43940" rIns="87880" bIns="43940" numCol="1" anchor="t" anchorCtr="0" compatLnSpc="1">
                <a:prstTxWarp prst="textNoShape">
                  <a:avLst/>
                </a:prstTxWarp>
              </a:bodyPr>
              <a:lstStyle/>
              <a:p>
                <a:pPr defTabSz="896302">
                  <a:defRPr/>
                </a:pPr>
                <a:endParaRPr lang="en-US" sz="1765">
                  <a:solidFill>
                    <a:srgbClr val="353535"/>
                  </a:solidFill>
                  <a:latin typeface="Segoe UI Semilight"/>
                </a:endParaRPr>
              </a:p>
            </p:txBody>
          </p:sp>
          <p:sp>
            <p:nvSpPr>
              <p:cNvPr id="115" name="Line 545">
                <a:extLst>
                  <a:ext uri="{FF2B5EF4-FFF2-40B4-BE49-F238E27FC236}">
                    <a16:creationId xmlns:a16="http://schemas.microsoft.com/office/drawing/2014/main" id="{5B9501AB-A11D-4B2F-9F8E-E3C2D0BF1782}"/>
                  </a:ext>
                </a:extLst>
              </p:cNvPr>
              <p:cNvSpPr>
                <a:spLocks noChangeShapeType="1"/>
              </p:cNvSpPr>
              <p:nvPr/>
            </p:nvSpPr>
            <p:spPr bwMode="auto">
              <a:xfrm flipV="1">
                <a:off x="6824" y="2911"/>
                <a:ext cx="10" cy="6"/>
              </a:xfrm>
              <a:prstGeom prst="line">
                <a:avLst/>
              </a:prstGeom>
              <a:grpFill/>
              <a:ln w="28575" cap="flat">
                <a:solidFill>
                  <a:srgbClr val="0078D7"/>
                </a:solidFill>
                <a:prstDash val="solid"/>
                <a:miter lim="800000"/>
                <a:headEnd/>
                <a:tailEnd/>
              </a:ln>
              <a:extLst/>
            </p:spPr>
            <p:txBody>
              <a:bodyPr vert="horz" wrap="square" lIns="87880" tIns="43940" rIns="87880" bIns="43940" numCol="1" anchor="t" anchorCtr="0" compatLnSpc="1">
                <a:prstTxWarp prst="textNoShape">
                  <a:avLst/>
                </a:prstTxWarp>
              </a:bodyPr>
              <a:lstStyle/>
              <a:p>
                <a:pPr defTabSz="896302">
                  <a:defRPr/>
                </a:pPr>
                <a:endParaRPr lang="en-US" sz="1765">
                  <a:solidFill>
                    <a:srgbClr val="353535"/>
                  </a:solidFill>
                  <a:latin typeface="Segoe UI Semilight"/>
                </a:endParaRPr>
              </a:p>
            </p:txBody>
          </p:sp>
          <p:sp>
            <p:nvSpPr>
              <p:cNvPr id="116" name="Line 546">
                <a:extLst>
                  <a:ext uri="{FF2B5EF4-FFF2-40B4-BE49-F238E27FC236}">
                    <a16:creationId xmlns:a16="http://schemas.microsoft.com/office/drawing/2014/main" id="{7B52C812-C606-4527-9431-BE50ADD9D042}"/>
                  </a:ext>
                </a:extLst>
              </p:cNvPr>
              <p:cNvSpPr>
                <a:spLocks noChangeShapeType="1"/>
              </p:cNvSpPr>
              <p:nvPr/>
            </p:nvSpPr>
            <p:spPr bwMode="auto">
              <a:xfrm flipV="1">
                <a:off x="6741" y="2946"/>
                <a:ext cx="10" cy="4"/>
              </a:xfrm>
              <a:prstGeom prst="line">
                <a:avLst/>
              </a:prstGeom>
              <a:grpFill/>
              <a:ln w="28575" cap="flat">
                <a:solidFill>
                  <a:srgbClr val="0078D7"/>
                </a:solidFill>
                <a:prstDash val="solid"/>
                <a:miter lim="800000"/>
                <a:headEnd/>
                <a:tailEnd/>
              </a:ln>
              <a:extLst/>
            </p:spPr>
            <p:txBody>
              <a:bodyPr vert="horz" wrap="square" lIns="87880" tIns="43940" rIns="87880" bIns="43940" numCol="1" anchor="t" anchorCtr="0" compatLnSpc="1">
                <a:prstTxWarp prst="textNoShape">
                  <a:avLst/>
                </a:prstTxWarp>
              </a:bodyPr>
              <a:lstStyle/>
              <a:p>
                <a:pPr defTabSz="896302">
                  <a:defRPr/>
                </a:pPr>
                <a:endParaRPr lang="en-US" sz="1765">
                  <a:solidFill>
                    <a:srgbClr val="353535"/>
                  </a:solidFill>
                  <a:latin typeface="Segoe UI Semilight"/>
                </a:endParaRPr>
              </a:p>
            </p:txBody>
          </p:sp>
          <p:sp>
            <p:nvSpPr>
              <p:cNvPr id="117" name="Oval 547">
                <a:extLst>
                  <a:ext uri="{FF2B5EF4-FFF2-40B4-BE49-F238E27FC236}">
                    <a16:creationId xmlns:a16="http://schemas.microsoft.com/office/drawing/2014/main" id="{8DCD547B-61B7-448F-9A0F-616520D77526}"/>
                  </a:ext>
                </a:extLst>
              </p:cNvPr>
              <p:cNvSpPr>
                <a:spLocks noChangeArrowheads="1"/>
              </p:cNvSpPr>
              <p:nvPr/>
            </p:nvSpPr>
            <p:spPr bwMode="auto">
              <a:xfrm>
                <a:off x="6753" y="2896"/>
                <a:ext cx="69" cy="71"/>
              </a:xfrm>
              <a:prstGeom prst="ellipse">
                <a:avLst/>
              </a:prstGeom>
              <a:grpFill/>
              <a:ln w="28575" cap="flat">
                <a:solidFill>
                  <a:srgbClr val="0078D7"/>
                </a:solidFill>
                <a:prstDash val="solid"/>
                <a:miter lim="800000"/>
                <a:headEnd/>
                <a:tailEnd/>
              </a:ln>
              <a:extLst/>
            </p:spPr>
            <p:txBody>
              <a:bodyPr vert="horz" wrap="square" lIns="87880" tIns="43940" rIns="87880" bIns="43940" numCol="1" anchor="t" anchorCtr="0" compatLnSpc="1">
                <a:prstTxWarp prst="textNoShape">
                  <a:avLst/>
                </a:prstTxWarp>
              </a:bodyPr>
              <a:lstStyle/>
              <a:p>
                <a:pPr defTabSz="896302">
                  <a:defRPr/>
                </a:pPr>
                <a:endParaRPr lang="en-US" sz="1765">
                  <a:solidFill>
                    <a:srgbClr val="353535"/>
                  </a:solidFill>
                  <a:latin typeface="Segoe UI Semilight"/>
                </a:endParaRPr>
              </a:p>
            </p:txBody>
          </p:sp>
          <p:sp>
            <p:nvSpPr>
              <p:cNvPr id="118" name="Freeform 548">
                <a:extLst>
                  <a:ext uri="{FF2B5EF4-FFF2-40B4-BE49-F238E27FC236}">
                    <a16:creationId xmlns:a16="http://schemas.microsoft.com/office/drawing/2014/main" id="{BBD3B5D1-A868-4DB4-A16D-98A55E8E48B0}"/>
                  </a:ext>
                </a:extLst>
              </p:cNvPr>
              <p:cNvSpPr>
                <a:spLocks/>
              </p:cNvSpPr>
              <p:nvPr/>
            </p:nvSpPr>
            <p:spPr bwMode="auto">
              <a:xfrm>
                <a:off x="6703" y="2849"/>
                <a:ext cx="61" cy="165"/>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grpFill/>
              <a:ln w="28575" cap="flat">
                <a:solidFill>
                  <a:srgbClr val="0078D7"/>
                </a:solidFill>
                <a:prstDash val="solid"/>
                <a:miter lim="800000"/>
                <a:headEnd/>
                <a:tailEnd/>
              </a:ln>
              <a:extLst/>
            </p:spPr>
            <p:txBody>
              <a:bodyPr vert="horz" wrap="square" lIns="87880" tIns="43940" rIns="87880" bIns="43940" numCol="1" anchor="t" anchorCtr="0" compatLnSpc="1">
                <a:prstTxWarp prst="textNoShape">
                  <a:avLst/>
                </a:prstTxWarp>
              </a:bodyPr>
              <a:lstStyle/>
              <a:p>
                <a:pPr defTabSz="896302">
                  <a:defRPr/>
                </a:pPr>
                <a:endParaRPr lang="en-US" sz="1765">
                  <a:solidFill>
                    <a:srgbClr val="353535"/>
                  </a:solidFill>
                  <a:latin typeface="Segoe UI Semilight"/>
                </a:endParaRPr>
              </a:p>
            </p:txBody>
          </p:sp>
          <p:sp>
            <p:nvSpPr>
              <p:cNvPr id="119" name="Freeform 549">
                <a:extLst>
                  <a:ext uri="{FF2B5EF4-FFF2-40B4-BE49-F238E27FC236}">
                    <a16:creationId xmlns:a16="http://schemas.microsoft.com/office/drawing/2014/main" id="{D62CBEE5-4ABB-4E76-9127-D40174B5B673}"/>
                  </a:ext>
                </a:extLst>
              </p:cNvPr>
              <p:cNvSpPr>
                <a:spLocks/>
              </p:cNvSpPr>
              <p:nvPr/>
            </p:nvSpPr>
            <p:spPr bwMode="auto">
              <a:xfrm>
                <a:off x="6811" y="2849"/>
                <a:ext cx="61" cy="165"/>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grpFill/>
              <a:ln w="28575" cap="flat">
                <a:solidFill>
                  <a:srgbClr val="0078D7"/>
                </a:solidFill>
                <a:prstDash val="solid"/>
                <a:miter lim="800000"/>
                <a:headEnd/>
                <a:tailEnd/>
              </a:ln>
              <a:extLst/>
            </p:spPr>
            <p:txBody>
              <a:bodyPr vert="horz" wrap="square" lIns="87880" tIns="43940" rIns="87880" bIns="43940" numCol="1" anchor="t" anchorCtr="0" compatLnSpc="1">
                <a:prstTxWarp prst="textNoShape">
                  <a:avLst/>
                </a:prstTxWarp>
              </a:bodyPr>
              <a:lstStyle/>
              <a:p>
                <a:pPr defTabSz="896302">
                  <a:defRPr/>
                </a:pPr>
                <a:endParaRPr lang="en-US" sz="1765">
                  <a:solidFill>
                    <a:srgbClr val="353535"/>
                  </a:solidFill>
                  <a:latin typeface="Segoe UI Semilight"/>
                </a:endParaRPr>
              </a:p>
            </p:txBody>
          </p:sp>
          <p:sp>
            <p:nvSpPr>
              <p:cNvPr id="120" name="Freeform 550">
                <a:extLst>
                  <a:ext uri="{FF2B5EF4-FFF2-40B4-BE49-F238E27FC236}">
                    <a16:creationId xmlns:a16="http://schemas.microsoft.com/office/drawing/2014/main" id="{71A83D4F-4CED-43BF-B397-EC5B772547E2}"/>
                  </a:ext>
                </a:extLst>
              </p:cNvPr>
              <p:cNvSpPr>
                <a:spLocks/>
              </p:cNvSpPr>
              <p:nvPr/>
            </p:nvSpPr>
            <p:spPr bwMode="auto">
              <a:xfrm>
                <a:off x="6811" y="2838"/>
                <a:ext cx="28" cy="38"/>
              </a:xfrm>
              <a:custGeom>
                <a:avLst/>
                <a:gdLst>
                  <a:gd name="T0" fmla="*/ 7 w 28"/>
                  <a:gd name="T1" fmla="*/ 38 h 38"/>
                  <a:gd name="T2" fmla="*/ 0 w 28"/>
                  <a:gd name="T3" fmla="*/ 7 h 38"/>
                  <a:gd name="T4" fmla="*/ 28 w 28"/>
                  <a:gd name="T5" fmla="*/ 0 h 38"/>
                </a:gdLst>
                <a:ahLst/>
                <a:cxnLst>
                  <a:cxn ang="0">
                    <a:pos x="T0" y="T1"/>
                  </a:cxn>
                  <a:cxn ang="0">
                    <a:pos x="T2" y="T3"/>
                  </a:cxn>
                  <a:cxn ang="0">
                    <a:pos x="T4" y="T5"/>
                  </a:cxn>
                </a:cxnLst>
                <a:rect l="0" t="0" r="r" b="b"/>
                <a:pathLst>
                  <a:path w="28" h="38">
                    <a:moveTo>
                      <a:pt x="7" y="38"/>
                    </a:moveTo>
                    <a:lnTo>
                      <a:pt x="0" y="7"/>
                    </a:lnTo>
                    <a:lnTo>
                      <a:pt x="28" y="0"/>
                    </a:lnTo>
                  </a:path>
                </a:pathLst>
              </a:custGeom>
              <a:grpFill/>
              <a:ln w="28575" cap="flat">
                <a:solidFill>
                  <a:srgbClr val="0078D7"/>
                </a:solidFill>
                <a:prstDash val="solid"/>
                <a:miter lim="800000"/>
                <a:headEnd/>
                <a:tailEnd/>
              </a:ln>
              <a:extLst/>
            </p:spPr>
            <p:txBody>
              <a:bodyPr vert="horz" wrap="square" lIns="87880" tIns="43940" rIns="87880" bIns="43940" numCol="1" anchor="t" anchorCtr="0" compatLnSpc="1">
                <a:prstTxWarp prst="textNoShape">
                  <a:avLst/>
                </a:prstTxWarp>
              </a:bodyPr>
              <a:lstStyle/>
              <a:p>
                <a:pPr defTabSz="896302">
                  <a:defRPr/>
                </a:pPr>
                <a:endParaRPr lang="en-US" sz="1765">
                  <a:solidFill>
                    <a:srgbClr val="353535"/>
                  </a:solidFill>
                  <a:latin typeface="Segoe UI Semilight"/>
                </a:endParaRPr>
              </a:p>
            </p:txBody>
          </p:sp>
          <p:sp>
            <p:nvSpPr>
              <p:cNvPr id="121" name="Freeform 551">
                <a:extLst>
                  <a:ext uri="{FF2B5EF4-FFF2-40B4-BE49-F238E27FC236}">
                    <a16:creationId xmlns:a16="http://schemas.microsoft.com/office/drawing/2014/main" id="{1CDC3D34-5F8E-42AC-910C-190C829A7A47}"/>
                  </a:ext>
                </a:extLst>
              </p:cNvPr>
              <p:cNvSpPr>
                <a:spLocks/>
              </p:cNvSpPr>
              <p:nvPr/>
            </p:nvSpPr>
            <p:spPr bwMode="auto">
              <a:xfrm>
                <a:off x="6735" y="2985"/>
                <a:ext cx="29" cy="38"/>
              </a:xfrm>
              <a:custGeom>
                <a:avLst/>
                <a:gdLst>
                  <a:gd name="T0" fmla="*/ 22 w 29"/>
                  <a:gd name="T1" fmla="*/ 0 h 38"/>
                  <a:gd name="T2" fmla="*/ 29 w 29"/>
                  <a:gd name="T3" fmla="*/ 31 h 38"/>
                  <a:gd name="T4" fmla="*/ 0 w 29"/>
                  <a:gd name="T5" fmla="*/ 38 h 38"/>
                </a:gdLst>
                <a:ahLst/>
                <a:cxnLst>
                  <a:cxn ang="0">
                    <a:pos x="T0" y="T1"/>
                  </a:cxn>
                  <a:cxn ang="0">
                    <a:pos x="T2" y="T3"/>
                  </a:cxn>
                  <a:cxn ang="0">
                    <a:pos x="T4" y="T5"/>
                  </a:cxn>
                </a:cxnLst>
                <a:rect l="0" t="0" r="r" b="b"/>
                <a:pathLst>
                  <a:path w="29" h="38">
                    <a:moveTo>
                      <a:pt x="22" y="0"/>
                    </a:moveTo>
                    <a:lnTo>
                      <a:pt x="29" y="31"/>
                    </a:lnTo>
                    <a:lnTo>
                      <a:pt x="0" y="38"/>
                    </a:lnTo>
                  </a:path>
                </a:pathLst>
              </a:custGeom>
              <a:grpFill/>
              <a:ln w="28575" cap="flat">
                <a:solidFill>
                  <a:srgbClr val="0078D7"/>
                </a:solidFill>
                <a:prstDash val="solid"/>
                <a:miter lim="800000"/>
                <a:headEnd/>
                <a:tailEnd/>
              </a:ln>
              <a:extLst/>
            </p:spPr>
            <p:txBody>
              <a:bodyPr vert="horz" wrap="square" lIns="87880" tIns="43940" rIns="87880" bIns="43940" numCol="1" anchor="t" anchorCtr="0" compatLnSpc="1">
                <a:prstTxWarp prst="textNoShape">
                  <a:avLst/>
                </a:prstTxWarp>
              </a:bodyPr>
              <a:lstStyle/>
              <a:p>
                <a:pPr defTabSz="896302">
                  <a:defRPr/>
                </a:pPr>
                <a:endParaRPr lang="en-US" sz="1765">
                  <a:solidFill>
                    <a:srgbClr val="353535"/>
                  </a:solidFill>
                  <a:latin typeface="Segoe UI Semilight"/>
                </a:endParaRPr>
              </a:p>
            </p:txBody>
          </p:sp>
        </p:grpSp>
      </p:grpSp>
      <p:grpSp>
        <p:nvGrpSpPr>
          <p:cNvPr id="169" name="Group 168">
            <a:extLst>
              <a:ext uri="{FF2B5EF4-FFF2-40B4-BE49-F238E27FC236}">
                <a16:creationId xmlns:a16="http://schemas.microsoft.com/office/drawing/2014/main" id="{0DC2CB09-EBA2-4C96-A710-C409CAD22798}"/>
              </a:ext>
            </a:extLst>
          </p:cNvPr>
          <p:cNvGrpSpPr/>
          <p:nvPr/>
        </p:nvGrpSpPr>
        <p:grpSpPr>
          <a:xfrm>
            <a:off x="6581044" y="4106185"/>
            <a:ext cx="532922" cy="532922"/>
            <a:chOff x="7654297" y="4188026"/>
            <a:chExt cx="543608" cy="543608"/>
          </a:xfrm>
        </p:grpSpPr>
        <p:sp>
          <p:nvSpPr>
            <p:cNvPr id="104" name="Oval 103">
              <a:extLst>
                <a:ext uri="{FF2B5EF4-FFF2-40B4-BE49-F238E27FC236}">
                  <a16:creationId xmlns:a16="http://schemas.microsoft.com/office/drawing/2014/main" id="{05F05E47-20A0-4FBE-91DC-F3D48F5C0FA9}"/>
                </a:ext>
              </a:extLst>
            </p:cNvPr>
            <p:cNvSpPr/>
            <p:nvPr/>
          </p:nvSpPr>
          <p:spPr>
            <a:xfrm>
              <a:off x="7654297" y="4188026"/>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123" name="Freeform 290">
              <a:extLst>
                <a:ext uri="{FF2B5EF4-FFF2-40B4-BE49-F238E27FC236}">
                  <a16:creationId xmlns:a16="http://schemas.microsoft.com/office/drawing/2014/main" id="{64743773-7B4A-482D-9E75-3D91727D4D9F}"/>
                </a:ext>
              </a:extLst>
            </p:cNvPr>
            <p:cNvSpPr>
              <a:spLocks noChangeAspect="1" noEditPoints="1"/>
            </p:cNvSpPr>
            <p:nvPr/>
          </p:nvSpPr>
          <p:spPr bwMode="auto">
            <a:xfrm>
              <a:off x="7786522" y="4324286"/>
              <a:ext cx="279158" cy="271089"/>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0078D7"/>
            </a:solidFill>
            <a:ln>
              <a:noFill/>
            </a:ln>
          </p:spPr>
          <p:txBody>
            <a:bodyPr vert="horz" wrap="square" lIns="86152" tIns="43076" rIns="86152" bIns="43076" numCol="1" anchor="t" anchorCtr="0" compatLnSpc="1">
              <a:prstTxWarp prst="textNoShape">
                <a:avLst/>
              </a:prstTxWarp>
            </a:bodyPr>
            <a:lstStyle/>
            <a:p>
              <a:pPr defTabSz="878727">
                <a:defRPr/>
              </a:pPr>
              <a:endParaRPr lang="en-US" sz="1730">
                <a:solidFill>
                  <a:srgbClr val="000000"/>
                </a:solidFill>
                <a:latin typeface="Segoe UI"/>
              </a:endParaRPr>
            </a:p>
          </p:txBody>
        </p:sp>
      </p:grpSp>
      <p:grpSp>
        <p:nvGrpSpPr>
          <p:cNvPr id="170" name="Group 169">
            <a:extLst>
              <a:ext uri="{FF2B5EF4-FFF2-40B4-BE49-F238E27FC236}">
                <a16:creationId xmlns:a16="http://schemas.microsoft.com/office/drawing/2014/main" id="{5484B194-9D48-4D61-9082-56B1AD546FE0}"/>
              </a:ext>
            </a:extLst>
          </p:cNvPr>
          <p:cNvGrpSpPr/>
          <p:nvPr/>
        </p:nvGrpSpPr>
        <p:grpSpPr>
          <a:xfrm>
            <a:off x="8211551" y="4106185"/>
            <a:ext cx="532922" cy="532922"/>
            <a:chOff x="9317499" y="4188026"/>
            <a:chExt cx="543608" cy="543608"/>
          </a:xfrm>
        </p:grpSpPr>
        <p:sp>
          <p:nvSpPr>
            <p:cNvPr id="102" name="Oval 101">
              <a:extLst>
                <a:ext uri="{FF2B5EF4-FFF2-40B4-BE49-F238E27FC236}">
                  <a16:creationId xmlns:a16="http://schemas.microsoft.com/office/drawing/2014/main" id="{9B194394-12F1-4C37-AD4A-76DA6B3A2147}"/>
                </a:ext>
              </a:extLst>
            </p:cNvPr>
            <p:cNvSpPr/>
            <p:nvPr/>
          </p:nvSpPr>
          <p:spPr>
            <a:xfrm>
              <a:off x="9317499" y="4188026"/>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dirty="0">
                <a:solidFill>
                  <a:prstClr val="white"/>
                </a:solidFill>
                <a:latin typeface="Calibri" panose="020F0502020204030204"/>
              </a:endParaRPr>
            </a:p>
          </p:txBody>
        </p:sp>
        <p:sp>
          <p:nvSpPr>
            <p:cNvPr id="125" name="Freeform 149">
              <a:extLst>
                <a:ext uri="{FF2B5EF4-FFF2-40B4-BE49-F238E27FC236}">
                  <a16:creationId xmlns:a16="http://schemas.microsoft.com/office/drawing/2014/main" id="{D405C90C-F986-491D-B389-B8D627B31644}"/>
                </a:ext>
              </a:extLst>
            </p:cNvPr>
            <p:cNvSpPr>
              <a:spLocks noChangeAspect="1" noEditPoints="1"/>
            </p:cNvSpPr>
            <p:nvPr/>
          </p:nvSpPr>
          <p:spPr bwMode="auto">
            <a:xfrm>
              <a:off x="9454903" y="4297386"/>
              <a:ext cx="268800" cy="324888"/>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0078D7"/>
            </a:solidFill>
            <a:ln>
              <a:noFill/>
            </a:ln>
          </p:spPr>
          <p:txBody>
            <a:bodyPr vert="horz" wrap="square" lIns="86152" tIns="43076" rIns="86152" bIns="43076" numCol="1" anchor="t" anchorCtr="0" compatLnSpc="1">
              <a:prstTxWarp prst="textNoShape">
                <a:avLst/>
              </a:prstTxWarp>
            </a:bodyPr>
            <a:lstStyle/>
            <a:p>
              <a:pPr defTabSz="878727">
                <a:defRPr/>
              </a:pPr>
              <a:endParaRPr lang="en-US" sz="1730">
                <a:solidFill>
                  <a:srgbClr val="000000"/>
                </a:solidFill>
                <a:latin typeface="Segoe UI"/>
              </a:endParaRPr>
            </a:p>
          </p:txBody>
        </p:sp>
      </p:grpSp>
      <p:cxnSp>
        <p:nvCxnSpPr>
          <p:cNvPr id="129" name="Straight Connector 128">
            <a:extLst>
              <a:ext uri="{FF2B5EF4-FFF2-40B4-BE49-F238E27FC236}">
                <a16:creationId xmlns:a16="http://schemas.microsoft.com/office/drawing/2014/main" id="{AD2B3450-05B9-4B05-B354-441717D372C2}"/>
              </a:ext>
            </a:extLst>
          </p:cNvPr>
          <p:cNvCxnSpPr>
            <a:cxnSpLocks/>
          </p:cNvCxnSpPr>
          <p:nvPr/>
        </p:nvCxnSpPr>
        <p:spPr>
          <a:xfrm>
            <a:off x="2222445" y="5774409"/>
            <a:ext cx="7619613" cy="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9868E2FB-E482-415B-AD92-70DB05EF3296}"/>
              </a:ext>
            </a:extLst>
          </p:cNvPr>
          <p:cNvSpPr/>
          <p:nvPr/>
        </p:nvSpPr>
        <p:spPr>
          <a:xfrm>
            <a:off x="504370" y="5634106"/>
            <a:ext cx="1613565" cy="280605"/>
          </a:xfrm>
          <a:prstGeom prst="rect">
            <a:avLst/>
          </a:prstGeom>
        </p:spPr>
        <p:txBody>
          <a:bodyPr wrap="square">
            <a:spAutoFit/>
          </a:bodyPr>
          <a:lstStyle/>
          <a:p>
            <a:pPr algn="r" defTabSz="448193">
              <a:lnSpc>
                <a:spcPct val="90000"/>
              </a:lnSpc>
              <a:defRPr/>
            </a:pPr>
            <a:r>
              <a:rPr lang="en-US" sz="1372" dirty="0">
                <a:solidFill>
                  <a:srgbClr val="0078D7"/>
                </a:solidFill>
                <a:latin typeface="Segoe UI Semilight" panose="020B0402040204020203" pitchFamily="34" charset="0"/>
                <a:cs typeface="Segoe UI Semilight" panose="020B0402040204020203" pitchFamily="34" charset="0"/>
              </a:rPr>
              <a:t>Enterprise grade</a:t>
            </a:r>
            <a:endParaRPr lang="en-US" sz="1372" dirty="0">
              <a:solidFill>
                <a:srgbClr val="0078D7"/>
              </a:solidFill>
              <a:latin typeface="Calibri" panose="020F0502020204030204"/>
            </a:endParaRPr>
          </a:p>
        </p:txBody>
      </p:sp>
      <p:sp>
        <p:nvSpPr>
          <p:cNvPr id="135" name="Rectangle 134">
            <a:extLst>
              <a:ext uri="{FF2B5EF4-FFF2-40B4-BE49-F238E27FC236}">
                <a16:creationId xmlns:a16="http://schemas.microsoft.com/office/drawing/2014/main" id="{094F503E-8C52-4AAD-8EAF-9F1E93203AD2}"/>
              </a:ext>
            </a:extLst>
          </p:cNvPr>
          <p:cNvSpPr/>
          <p:nvPr/>
        </p:nvSpPr>
        <p:spPr>
          <a:xfrm>
            <a:off x="2975865" y="6135600"/>
            <a:ext cx="1224507" cy="416383"/>
          </a:xfrm>
          <a:prstGeom prst="rect">
            <a:avLst/>
          </a:prstGeom>
        </p:spPr>
        <p:txBody>
          <a:bodyPr wrap="none">
            <a:spAutoFit/>
          </a:bodyPr>
          <a:lstStyle/>
          <a:p>
            <a:pPr algn="ctr" defTabSz="448193">
              <a:lnSpc>
                <a:spcPct val="90000"/>
              </a:lnSpc>
              <a:defRPr/>
            </a:pPr>
            <a:r>
              <a:rPr lang="en-US" sz="1176" kern="0" dirty="0">
                <a:solidFill>
                  <a:srgbClr val="797979"/>
                </a:solidFill>
                <a:latin typeface="Segoe UI" panose="020B0502040204020203" pitchFamily="34" charset="0"/>
                <a:cs typeface="Segoe UI" panose="020B0502040204020203" pitchFamily="34" charset="0"/>
              </a:rPr>
              <a:t>Global data</a:t>
            </a:r>
            <a:br>
              <a:rPr lang="en-US" sz="1176" kern="0" dirty="0">
                <a:solidFill>
                  <a:srgbClr val="797979"/>
                </a:solidFill>
                <a:latin typeface="Segoe UI" panose="020B0502040204020203" pitchFamily="34" charset="0"/>
                <a:cs typeface="Segoe UI" panose="020B0502040204020203" pitchFamily="34" charset="0"/>
              </a:rPr>
            </a:br>
            <a:r>
              <a:rPr lang="en-US" sz="1176" kern="0" dirty="0">
                <a:solidFill>
                  <a:srgbClr val="797979"/>
                </a:solidFill>
                <a:latin typeface="Segoe UI" panose="020B0502040204020203" pitchFamily="34" charset="0"/>
                <a:cs typeface="Segoe UI" panose="020B0502040204020203" pitchFamily="34" charset="0"/>
              </a:rPr>
              <a:t>center footprint</a:t>
            </a:r>
          </a:p>
        </p:txBody>
      </p:sp>
      <p:sp>
        <p:nvSpPr>
          <p:cNvPr id="136" name="Rectangle 135">
            <a:extLst>
              <a:ext uri="{FF2B5EF4-FFF2-40B4-BE49-F238E27FC236}">
                <a16:creationId xmlns:a16="http://schemas.microsoft.com/office/drawing/2014/main" id="{EE0E07CE-E41C-41F3-9518-8D67E998E429}"/>
              </a:ext>
            </a:extLst>
          </p:cNvPr>
          <p:cNvSpPr/>
          <p:nvPr/>
        </p:nvSpPr>
        <p:spPr>
          <a:xfrm>
            <a:off x="4869357" y="6135600"/>
            <a:ext cx="698057" cy="416383"/>
          </a:xfrm>
          <a:prstGeom prst="rect">
            <a:avLst/>
          </a:prstGeom>
        </p:spPr>
        <p:txBody>
          <a:bodyPr wrap="none">
            <a:spAutoFit/>
          </a:bodyPr>
          <a:lstStyle/>
          <a:p>
            <a:pPr algn="ctr" defTabSz="448193">
              <a:lnSpc>
                <a:spcPct val="90000"/>
              </a:lnSpc>
              <a:defRPr/>
            </a:pPr>
            <a:r>
              <a:rPr lang="en-US" sz="1176" kern="0" dirty="0">
                <a:solidFill>
                  <a:srgbClr val="797979"/>
                </a:solidFill>
                <a:latin typeface="Segoe UI" panose="020B0502040204020203" pitchFamily="34" charset="0"/>
                <a:cs typeface="Segoe UI" panose="020B0502040204020203" pitchFamily="34" charset="0"/>
              </a:rPr>
              <a:t>Hybrid</a:t>
            </a:r>
            <a:br>
              <a:rPr lang="en-US" sz="1176" kern="0" dirty="0">
                <a:solidFill>
                  <a:srgbClr val="797979"/>
                </a:solidFill>
                <a:latin typeface="Segoe UI" panose="020B0502040204020203" pitchFamily="34" charset="0"/>
                <a:cs typeface="Segoe UI" panose="020B0502040204020203" pitchFamily="34" charset="0"/>
              </a:rPr>
            </a:br>
            <a:r>
              <a:rPr lang="en-US" sz="1176" kern="0" dirty="0">
                <a:solidFill>
                  <a:srgbClr val="797979"/>
                </a:solidFill>
                <a:latin typeface="Segoe UI" panose="020B0502040204020203" pitchFamily="34" charset="0"/>
                <a:cs typeface="Segoe UI" panose="020B0502040204020203" pitchFamily="34" charset="0"/>
              </a:rPr>
              <a:t>support</a:t>
            </a:r>
          </a:p>
        </p:txBody>
      </p:sp>
      <p:sp>
        <p:nvSpPr>
          <p:cNvPr id="137" name="Rectangle 136">
            <a:extLst>
              <a:ext uri="{FF2B5EF4-FFF2-40B4-BE49-F238E27FC236}">
                <a16:creationId xmlns:a16="http://schemas.microsoft.com/office/drawing/2014/main" id="{88139653-483D-42F1-9318-724E094EF10B}"/>
              </a:ext>
            </a:extLst>
          </p:cNvPr>
          <p:cNvSpPr/>
          <p:nvPr/>
        </p:nvSpPr>
        <p:spPr>
          <a:xfrm>
            <a:off x="6397150" y="6135600"/>
            <a:ext cx="911780" cy="416383"/>
          </a:xfrm>
          <a:prstGeom prst="rect">
            <a:avLst/>
          </a:prstGeom>
        </p:spPr>
        <p:txBody>
          <a:bodyPr wrap="none">
            <a:spAutoFit/>
          </a:bodyPr>
          <a:lstStyle/>
          <a:p>
            <a:pPr algn="ctr" defTabSz="448193">
              <a:lnSpc>
                <a:spcPct val="90000"/>
              </a:lnSpc>
              <a:defRPr/>
            </a:pPr>
            <a:r>
              <a:rPr lang="en-US" sz="1176" kern="0" dirty="0">
                <a:solidFill>
                  <a:srgbClr val="797979"/>
                </a:solidFill>
                <a:latin typeface="Segoe UI" panose="020B0502040204020203" pitchFamily="34" charset="0"/>
                <a:cs typeface="Segoe UI" panose="020B0502040204020203" pitchFamily="34" charset="0"/>
              </a:rPr>
              <a:t>AAD</a:t>
            </a:r>
            <a:br>
              <a:rPr lang="en-US" sz="1176" kern="0" dirty="0">
                <a:solidFill>
                  <a:srgbClr val="797979"/>
                </a:solidFill>
                <a:latin typeface="Segoe UI" panose="020B0502040204020203" pitchFamily="34" charset="0"/>
                <a:cs typeface="Segoe UI" panose="020B0502040204020203" pitchFamily="34" charset="0"/>
              </a:rPr>
            </a:br>
            <a:r>
              <a:rPr lang="en-US" sz="1176" kern="0" dirty="0">
                <a:solidFill>
                  <a:srgbClr val="797979"/>
                </a:solidFill>
                <a:latin typeface="Segoe UI" panose="020B0502040204020203" pitchFamily="34" charset="0"/>
                <a:cs typeface="Segoe UI" panose="020B0502040204020203" pitchFamily="34" charset="0"/>
              </a:rPr>
              <a:t>integration</a:t>
            </a:r>
          </a:p>
        </p:txBody>
      </p:sp>
      <p:sp>
        <p:nvSpPr>
          <p:cNvPr id="138" name="Rectangle 137">
            <a:extLst>
              <a:ext uri="{FF2B5EF4-FFF2-40B4-BE49-F238E27FC236}">
                <a16:creationId xmlns:a16="http://schemas.microsoft.com/office/drawing/2014/main" id="{C570999F-2C74-4BA8-AF1A-A42F21642743}"/>
              </a:ext>
            </a:extLst>
          </p:cNvPr>
          <p:cNvSpPr/>
          <p:nvPr/>
        </p:nvSpPr>
        <p:spPr>
          <a:xfrm>
            <a:off x="8009671" y="6135600"/>
            <a:ext cx="938494" cy="416383"/>
          </a:xfrm>
          <a:prstGeom prst="rect">
            <a:avLst/>
          </a:prstGeom>
        </p:spPr>
        <p:txBody>
          <a:bodyPr wrap="none">
            <a:spAutoFit/>
          </a:bodyPr>
          <a:lstStyle/>
          <a:p>
            <a:pPr algn="ctr" defTabSz="448193">
              <a:lnSpc>
                <a:spcPct val="90000"/>
              </a:lnSpc>
              <a:defRPr/>
            </a:pPr>
            <a:r>
              <a:rPr lang="en-US" sz="1176" kern="0" dirty="0">
                <a:solidFill>
                  <a:srgbClr val="797979"/>
                </a:solidFill>
                <a:latin typeface="Segoe UI" panose="020B0502040204020203" pitchFamily="34" charset="0"/>
                <a:cs typeface="Segoe UI" panose="020B0502040204020203" pitchFamily="34" charset="0"/>
              </a:rPr>
              <a:t>Secure &amp;</a:t>
            </a:r>
            <a:br>
              <a:rPr lang="en-US" sz="1176" kern="0" dirty="0">
                <a:solidFill>
                  <a:srgbClr val="797979"/>
                </a:solidFill>
                <a:latin typeface="Segoe UI" panose="020B0502040204020203" pitchFamily="34" charset="0"/>
                <a:cs typeface="Segoe UI" panose="020B0502040204020203" pitchFamily="34" charset="0"/>
              </a:rPr>
            </a:br>
            <a:r>
              <a:rPr lang="en-US" sz="1176" kern="0" dirty="0">
                <a:solidFill>
                  <a:srgbClr val="797979"/>
                </a:solidFill>
                <a:latin typeface="Segoe UI" panose="020B0502040204020203" pitchFamily="34" charset="0"/>
                <a:cs typeface="Segoe UI" panose="020B0502040204020203" pitchFamily="34" charset="0"/>
              </a:rPr>
              <a:t>compliance</a:t>
            </a:r>
          </a:p>
        </p:txBody>
      </p:sp>
      <p:grpSp>
        <p:nvGrpSpPr>
          <p:cNvPr id="171" name="Group 170">
            <a:extLst>
              <a:ext uri="{FF2B5EF4-FFF2-40B4-BE49-F238E27FC236}">
                <a16:creationId xmlns:a16="http://schemas.microsoft.com/office/drawing/2014/main" id="{296216A8-F7E1-443E-9D7C-C072D5187B29}"/>
              </a:ext>
            </a:extLst>
          </p:cNvPr>
          <p:cNvGrpSpPr/>
          <p:nvPr/>
        </p:nvGrpSpPr>
        <p:grpSpPr>
          <a:xfrm>
            <a:off x="3320030" y="5507948"/>
            <a:ext cx="532922" cy="532922"/>
            <a:chOff x="4327893" y="5617897"/>
            <a:chExt cx="543608" cy="543608"/>
          </a:xfrm>
        </p:grpSpPr>
        <p:sp>
          <p:nvSpPr>
            <p:cNvPr id="133" name="Oval 132">
              <a:extLst>
                <a:ext uri="{FF2B5EF4-FFF2-40B4-BE49-F238E27FC236}">
                  <a16:creationId xmlns:a16="http://schemas.microsoft.com/office/drawing/2014/main" id="{7C93713C-13C8-49AA-9DB9-F53AB8F487EA}"/>
                </a:ext>
              </a:extLst>
            </p:cNvPr>
            <p:cNvSpPr/>
            <p:nvPr/>
          </p:nvSpPr>
          <p:spPr>
            <a:xfrm>
              <a:off x="4327893" y="5617897"/>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157" name="Freeform 90">
              <a:extLst>
                <a:ext uri="{FF2B5EF4-FFF2-40B4-BE49-F238E27FC236}">
                  <a16:creationId xmlns:a16="http://schemas.microsoft.com/office/drawing/2014/main" id="{9057BD75-9781-43BD-BC5E-254407CA9982}"/>
                </a:ext>
              </a:extLst>
            </p:cNvPr>
            <p:cNvSpPr>
              <a:spLocks noChangeAspect="1" noEditPoints="1"/>
            </p:cNvSpPr>
            <p:nvPr/>
          </p:nvSpPr>
          <p:spPr bwMode="auto">
            <a:xfrm>
              <a:off x="4428598" y="5718601"/>
              <a:ext cx="342199" cy="34220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0078D7"/>
            </a:solidFill>
            <a:ln>
              <a:noFill/>
            </a:ln>
          </p:spPr>
          <p:txBody>
            <a:bodyPr vert="horz" wrap="square" lIns="86152" tIns="43076" rIns="86152" bIns="43076" numCol="1" anchor="t" anchorCtr="0" compatLnSpc="1">
              <a:prstTxWarp prst="textNoShape">
                <a:avLst/>
              </a:prstTxWarp>
            </a:bodyPr>
            <a:lstStyle/>
            <a:p>
              <a:pPr defTabSz="878727">
                <a:defRPr/>
              </a:pPr>
              <a:endParaRPr lang="en-US" sz="1730">
                <a:solidFill>
                  <a:srgbClr val="000000"/>
                </a:solidFill>
                <a:latin typeface="Segoe UI"/>
              </a:endParaRPr>
            </a:p>
          </p:txBody>
        </p:sp>
      </p:grpSp>
      <p:grpSp>
        <p:nvGrpSpPr>
          <p:cNvPr id="172" name="Group 171">
            <a:extLst>
              <a:ext uri="{FF2B5EF4-FFF2-40B4-BE49-F238E27FC236}">
                <a16:creationId xmlns:a16="http://schemas.microsoft.com/office/drawing/2014/main" id="{6909CFC3-2AD6-487D-A863-76299881C5AB}"/>
              </a:ext>
            </a:extLst>
          </p:cNvPr>
          <p:cNvGrpSpPr/>
          <p:nvPr/>
        </p:nvGrpSpPr>
        <p:grpSpPr>
          <a:xfrm>
            <a:off x="4950537" y="5507948"/>
            <a:ext cx="532922" cy="532922"/>
            <a:chOff x="5991095" y="5617897"/>
            <a:chExt cx="543608" cy="543608"/>
          </a:xfrm>
        </p:grpSpPr>
        <p:sp>
          <p:nvSpPr>
            <p:cNvPr id="134" name="Oval 133">
              <a:extLst>
                <a:ext uri="{FF2B5EF4-FFF2-40B4-BE49-F238E27FC236}">
                  <a16:creationId xmlns:a16="http://schemas.microsoft.com/office/drawing/2014/main" id="{7A98C60D-99DB-42B5-92E6-FC6FB1759466}"/>
                </a:ext>
              </a:extLst>
            </p:cNvPr>
            <p:cNvSpPr/>
            <p:nvPr/>
          </p:nvSpPr>
          <p:spPr>
            <a:xfrm>
              <a:off x="5991095" y="5617897"/>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159" name="Freeform 9">
              <a:extLst>
                <a:ext uri="{FF2B5EF4-FFF2-40B4-BE49-F238E27FC236}">
                  <a16:creationId xmlns:a16="http://schemas.microsoft.com/office/drawing/2014/main" id="{AF0C2B0B-5014-49BF-B981-65FE8F94CD1D}"/>
                </a:ext>
              </a:extLst>
            </p:cNvPr>
            <p:cNvSpPr>
              <a:spLocks noChangeAspect="1" noEditPoints="1"/>
            </p:cNvSpPr>
            <p:nvPr/>
          </p:nvSpPr>
          <p:spPr bwMode="auto">
            <a:xfrm>
              <a:off x="6076717" y="5759598"/>
              <a:ext cx="372364" cy="26020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38 w 128"/>
                <a:gd name="T45" fmla="*/ 80 h 88"/>
                <a:gd name="T46" fmla="*/ 33 w 128"/>
                <a:gd name="T47" fmla="*/ 74 h 88"/>
                <a:gd name="T48" fmla="*/ 38 w 128"/>
                <a:gd name="T49" fmla="*/ 69 h 88"/>
                <a:gd name="T50" fmla="*/ 43 w 128"/>
                <a:gd name="T51" fmla="*/ 75 h 88"/>
                <a:gd name="T52" fmla="*/ 38 w 128"/>
                <a:gd name="T53" fmla="*/ 80 h 88"/>
                <a:gd name="T54" fmla="*/ 49 w 128"/>
                <a:gd name="T55" fmla="*/ 70 h 88"/>
                <a:gd name="T56" fmla="*/ 44 w 128"/>
                <a:gd name="T57" fmla="*/ 64 h 88"/>
                <a:gd name="T58" fmla="*/ 50 w 128"/>
                <a:gd name="T59" fmla="*/ 59 h 88"/>
                <a:gd name="T60" fmla="*/ 55 w 128"/>
                <a:gd name="T61" fmla="*/ 65 h 88"/>
                <a:gd name="T62" fmla="*/ 49 w 128"/>
                <a:gd name="T63" fmla="*/ 70 h 88"/>
                <a:gd name="T64" fmla="*/ 61 w 128"/>
                <a:gd name="T65" fmla="*/ 60 h 88"/>
                <a:gd name="T66" fmla="*/ 55 w 128"/>
                <a:gd name="T67" fmla="*/ 54 h 88"/>
                <a:gd name="T68" fmla="*/ 61 w 128"/>
                <a:gd name="T69" fmla="*/ 49 h 88"/>
                <a:gd name="T70" fmla="*/ 66 w 128"/>
                <a:gd name="T71" fmla="*/ 55 h 88"/>
                <a:gd name="T72" fmla="*/ 61 w 128"/>
                <a:gd name="T73" fmla="*/ 60 h 88"/>
                <a:gd name="T74" fmla="*/ 72 w 128"/>
                <a:gd name="T75" fmla="*/ 50 h 88"/>
                <a:gd name="T76" fmla="*/ 67 w 128"/>
                <a:gd name="T77" fmla="*/ 44 h 88"/>
                <a:gd name="T78" fmla="*/ 73 w 128"/>
                <a:gd name="T79" fmla="*/ 39 h 88"/>
                <a:gd name="T80" fmla="*/ 78 w 128"/>
                <a:gd name="T81" fmla="*/ 45 h 88"/>
                <a:gd name="T82" fmla="*/ 72 w 128"/>
                <a:gd name="T83" fmla="*/ 50 h 88"/>
                <a:gd name="T84" fmla="*/ 83 w 128"/>
                <a:gd name="T85" fmla="*/ 40 h 88"/>
                <a:gd name="T86" fmla="*/ 78 w 128"/>
                <a:gd name="T87" fmla="*/ 34 h 88"/>
                <a:gd name="T88" fmla="*/ 84 w 128"/>
                <a:gd name="T89" fmla="*/ 29 h 88"/>
                <a:gd name="T90" fmla="*/ 89 w 128"/>
                <a:gd name="T91" fmla="*/ 35 h 88"/>
                <a:gd name="T92" fmla="*/ 83 w 128"/>
                <a:gd name="T9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moveTo>
                    <a:pt x="38" y="80"/>
                  </a:moveTo>
                  <a:cubicBezTo>
                    <a:pt x="33" y="74"/>
                    <a:pt x="33" y="74"/>
                    <a:pt x="33" y="74"/>
                  </a:cubicBezTo>
                  <a:cubicBezTo>
                    <a:pt x="38" y="69"/>
                    <a:pt x="38" y="69"/>
                    <a:pt x="38" y="69"/>
                  </a:cubicBezTo>
                  <a:cubicBezTo>
                    <a:pt x="43" y="75"/>
                    <a:pt x="43" y="75"/>
                    <a:pt x="43" y="75"/>
                  </a:cubicBezTo>
                  <a:lnTo>
                    <a:pt x="38" y="80"/>
                  </a:lnTo>
                  <a:close/>
                  <a:moveTo>
                    <a:pt x="49" y="70"/>
                  </a:moveTo>
                  <a:cubicBezTo>
                    <a:pt x="44" y="64"/>
                    <a:pt x="44" y="64"/>
                    <a:pt x="44" y="64"/>
                  </a:cubicBezTo>
                  <a:cubicBezTo>
                    <a:pt x="50" y="59"/>
                    <a:pt x="50" y="59"/>
                    <a:pt x="50" y="59"/>
                  </a:cubicBezTo>
                  <a:cubicBezTo>
                    <a:pt x="55" y="65"/>
                    <a:pt x="55" y="65"/>
                    <a:pt x="55" y="65"/>
                  </a:cubicBezTo>
                  <a:lnTo>
                    <a:pt x="49" y="70"/>
                  </a:lnTo>
                  <a:close/>
                  <a:moveTo>
                    <a:pt x="61" y="60"/>
                  </a:moveTo>
                  <a:cubicBezTo>
                    <a:pt x="55" y="54"/>
                    <a:pt x="55" y="54"/>
                    <a:pt x="55" y="54"/>
                  </a:cubicBezTo>
                  <a:cubicBezTo>
                    <a:pt x="61" y="49"/>
                    <a:pt x="61" y="49"/>
                    <a:pt x="61" y="49"/>
                  </a:cubicBezTo>
                  <a:cubicBezTo>
                    <a:pt x="66" y="55"/>
                    <a:pt x="66" y="55"/>
                    <a:pt x="66" y="55"/>
                  </a:cubicBezTo>
                  <a:lnTo>
                    <a:pt x="61" y="60"/>
                  </a:lnTo>
                  <a:close/>
                  <a:moveTo>
                    <a:pt x="72" y="50"/>
                  </a:moveTo>
                  <a:cubicBezTo>
                    <a:pt x="67" y="44"/>
                    <a:pt x="67" y="44"/>
                    <a:pt x="67" y="44"/>
                  </a:cubicBezTo>
                  <a:cubicBezTo>
                    <a:pt x="73" y="39"/>
                    <a:pt x="73" y="39"/>
                    <a:pt x="73" y="39"/>
                  </a:cubicBezTo>
                  <a:cubicBezTo>
                    <a:pt x="78" y="45"/>
                    <a:pt x="78" y="45"/>
                    <a:pt x="78" y="45"/>
                  </a:cubicBezTo>
                  <a:lnTo>
                    <a:pt x="72" y="50"/>
                  </a:lnTo>
                  <a:close/>
                  <a:moveTo>
                    <a:pt x="83" y="40"/>
                  </a:moveTo>
                  <a:cubicBezTo>
                    <a:pt x="78" y="34"/>
                    <a:pt x="78" y="34"/>
                    <a:pt x="78" y="34"/>
                  </a:cubicBezTo>
                  <a:cubicBezTo>
                    <a:pt x="84" y="29"/>
                    <a:pt x="84" y="29"/>
                    <a:pt x="84" y="29"/>
                  </a:cubicBezTo>
                  <a:cubicBezTo>
                    <a:pt x="89" y="35"/>
                    <a:pt x="89" y="35"/>
                    <a:pt x="89" y="35"/>
                  </a:cubicBezTo>
                  <a:lnTo>
                    <a:pt x="83" y="40"/>
                  </a:lnTo>
                  <a:close/>
                </a:path>
              </a:pathLst>
            </a:custGeom>
            <a:solidFill>
              <a:srgbClr val="0078D7"/>
            </a:solidFill>
            <a:ln>
              <a:noFill/>
            </a:ln>
          </p:spPr>
          <p:txBody>
            <a:bodyPr vert="horz" wrap="square" lIns="86152" tIns="43076" rIns="86152" bIns="43076" numCol="1" anchor="t" anchorCtr="0" compatLnSpc="1">
              <a:prstTxWarp prst="textNoShape">
                <a:avLst/>
              </a:prstTxWarp>
            </a:bodyPr>
            <a:lstStyle/>
            <a:p>
              <a:pPr defTabSz="878727">
                <a:defRPr/>
              </a:pPr>
              <a:endParaRPr lang="en-US" sz="1730">
                <a:solidFill>
                  <a:srgbClr val="000000"/>
                </a:solidFill>
                <a:latin typeface="Segoe UI"/>
              </a:endParaRPr>
            </a:p>
          </p:txBody>
        </p:sp>
      </p:grpSp>
      <p:grpSp>
        <p:nvGrpSpPr>
          <p:cNvPr id="173" name="Group 172">
            <a:extLst>
              <a:ext uri="{FF2B5EF4-FFF2-40B4-BE49-F238E27FC236}">
                <a16:creationId xmlns:a16="http://schemas.microsoft.com/office/drawing/2014/main" id="{245C9127-E36F-4DA6-943D-047362D83542}"/>
              </a:ext>
            </a:extLst>
          </p:cNvPr>
          <p:cNvGrpSpPr/>
          <p:nvPr/>
        </p:nvGrpSpPr>
        <p:grpSpPr>
          <a:xfrm>
            <a:off x="6581044" y="5507948"/>
            <a:ext cx="532922" cy="532922"/>
            <a:chOff x="7654297" y="5617897"/>
            <a:chExt cx="543608" cy="543608"/>
          </a:xfrm>
        </p:grpSpPr>
        <p:sp>
          <p:nvSpPr>
            <p:cNvPr id="131" name="Oval 130">
              <a:extLst>
                <a:ext uri="{FF2B5EF4-FFF2-40B4-BE49-F238E27FC236}">
                  <a16:creationId xmlns:a16="http://schemas.microsoft.com/office/drawing/2014/main" id="{0C080672-79BB-4CBF-8692-21888C3E275D}"/>
                </a:ext>
              </a:extLst>
            </p:cNvPr>
            <p:cNvSpPr/>
            <p:nvPr/>
          </p:nvSpPr>
          <p:spPr>
            <a:xfrm>
              <a:off x="7654297" y="5617897"/>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161" name="Freeform 118">
              <a:extLst>
                <a:ext uri="{FF2B5EF4-FFF2-40B4-BE49-F238E27FC236}">
                  <a16:creationId xmlns:a16="http://schemas.microsoft.com/office/drawing/2014/main" id="{72802AE5-2966-4864-97CA-B2A09D3FF65A}"/>
                </a:ext>
              </a:extLst>
            </p:cNvPr>
            <p:cNvSpPr>
              <a:spLocks noChangeAspect="1" noEditPoints="1"/>
            </p:cNvSpPr>
            <p:nvPr/>
          </p:nvSpPr>
          <p:spPr bwMode="auto">
            <a:xfrm>
              <a:off x="7755001" y="5782976"/>
              <a:ext cx="342200" cy="213451"/>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0078D7"/>
            </a:solidFill>
            <a:ln>
              <a:noFill/>
            </a:ln>
          </p:spPr>
          <p:txBody>
            <a:bodyPr vert="horz" wrap="square" lIns="86152" tIns="43076" rIns="86152" bIns="43076" numCol="1" anchor="t" anchorCtr="0" compatLnSpc="1">
              <a:prstTxWarp prst="textNoShape">
                <a:avLst/>
              </a:prstTxWarp>
            </a:bodyPr>
            <a:lstStyle/>
            <a:p>
              <a:pPr defTabSz="878727">
                <a:defRPr/>
              </a:pPr>
              <a:endParaRPr lang="en-US" sz="1730">
                <a:solidFill>
                  <a:srgbClr val="000000"/>
                </a:solidFill>
                <a:latin typeface="Segoe UI"/>
              </a:endParaRPr>
            </a:p>
          </p:txBody>
        </p:sp>
      </p:grpSp>
      <p:grpSp>
        <p:nvGrpSpPr>
          <p:cNvPr id="174" name="Group 173">
            <a:extLst>
              <a:ext uri="{FF2B5EF4-FFF2-40B4-BE49-F238E27FC236}">
                <a16:creationId xmlns:a16="http://schemas.microsoft.com/office/drawing/2014/main" id="{242C5DAA-A207-4102-8321-017A9DCCA7AD}"/>
              </a:ext>
            </a:extLst>
          </p:cNvPr>
          <p:cNvGrpSpPr/>
          <p:nvPr/>
        </p:nvGrpSpPr>
        <p:grpSpPr>
          <a:xfrm>
            <a:off x="8211551" y="5507948"/>
            <a:ext cx="532922" cy="532922"/>
            <a:chOff x="9317499" y="5617897"/>
            <a:chExt cx="543608" cy="543608"/>
          </a:xfrm>
        </p:grpSpPr>
        <p:sp>
          <p:nvSpPr>
            <p:cNvPr id="132" name="Oval 131">
              <a:extLst>
                <a:ext uri="{FF2B5EF4-FFF2-40B4-BE49-F238E27FC236}">
                  <a16:creationId xmlns:a16="http://schemas.microsoft.com/office/drawing/2014/main" id="{7F4AA867-EA34-4FDA-9A83-DE6DE34D7053}"/>
                </a:ext>
              </a:extLst>
            </p:cNvPr>
            <p:cNvSpPr/>
            <p:nvPr/>
          </p:nvSpPr>
          <p:spPr>
            <a:xfrm>
              <a:off x="9317499" y="5617897"/>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dirty="0">
                <a:solidFill>
                  <a:prstClr val="white"/>
                </a:solidFill>
                <a:latin typeface="Calibri" panose="020F0502020204030204"/>
              </a:endParaRPr>
            </a:p>
          </p:txBody>
        </p:sp>
        <p:sp>
          <p:nvSpPr>
            <p:cNvPr id="163" name="Freeform 144">
              <a:extLst>
                <a:ext uri="{FF2B5EF4-FFF2-40B4-BE49-F238E27FC236}">
                  <a16:creationId xmlns:a16="http://schemas.microsoft.com/office/drawing/2014/main" id="{AF3635F8-7A84-403C-B9C3-62B892F41988}"/>
                </a:ext>
              </a:extLst>
            </p:cNvPr>
            <p:cNvSpPr>
              <a:spLocks noChangeAspect="1" noEditPoints="1"/>
            </p:cNvSpPr>
            <p:nvPr/>
          </p:nvSpPr>
          <p:spPr bwMode="auto">
            <a:xfrm>
              <a:off x="9459426" y="5747965"/>
              <a:ext cx="259755" cy="283473"/>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0078D7"/>
            </a:solidFill>
            <a:ln>
              <a:noFill/>
            </a:ln>
          </p:spPr>
          <p:txBody>
            <a:bodyPr vert="horz" wrap="square" lIns="86152" tIns="43076" rIns="86152" bIns="43076" numCol="1" anchor="t" anchorCtr="0" compatLnSpc="1">
              <a:prstTxWarp prst="textNoShape">
                <a:avLst/>
              </a:prstTxWarp>
            </a:bodyPr>
            <a:lstStyle/>
            <a:p>
              <a:pPr defTabSz="878727">
                <a:defRPr/>
              </a:pPr>
              <a:endParaRPr lang="en-US" sz="1730">
                <a:solidFill>
                  <a:srgbClr val="000000"/>
                </a:solidFill>
                <a:latin typeface="Segoe UI"/>
              </a:endParaRPr>
            </a:p>
          </p:txBody>
        </p:sp>
      </p:grpSp>
      <p:grpSp>
        <p:nvGrpSpPr>
          <p:cNvPr id="98" name="Group 97">
            <a:extLst>
              <a:ext uri="{FF2B5EF4-FFF2-40B4-BE49-F238E27FC236}">
                <a16:creationId xmlns:a16="http://schemas.microsoft.com/office/drawing/2014/main" id="{B77B1F5B-37D0-4F7C-B27B-F99EFF3A48CE}"/>
              </a:ext>
            </a:extLst>
          </p:cNvPr>
          <p:cNvGrpSpPr/>
          <p:nvPr/>
        </p:nvGrpSpPr>
        <p:grpSpPr>
          <a:xfrm>
            <a:off x="3223448" y="924645"/>
            <a:ext cx="421258" cy="444543"/>
            <a:chOff x="6012021" y="3296761"/>
            <a:chExt cx="397193" cy="397193"/>
          </a:xfrm>
          <a:solidFill>
            <a:srgbClr val="0078D7"/>
          </a:solidFill>
        </p:grpSpPr>
        <p:sp>
          <p:nvSpPr>
            <p:cNvPr id="99" name="Freeform: Shape 98">
              <a:extLst>
                <a:ext uri="{FF2B5EF4-FFF2-40B4-BE49-F238E27FC236}">
                  <a16:creationId xmlns:a16="http://schemas.microsoft.com/office/drawing/2014/main" id="{A6CF0D8D-DBD7-4AFE-808B-9270B54180E9}"/>
                </a:ext>
              </a:extLst>
            </p:cNvPr>
            <p:cNvSpPr/>
            <p:nvPr/>
          </p:nvSpPr>
          <p:spPr>
            <a:xfrm>
              <a:off x="6012021" y="3503454"/>
              <a:ext cx="190500" cy="190500"/>
            </a:xfrm>
            <a:custGeom>
              <a:avLst/>
              <a:gdLst>
                <a:gd name="connsiteX0" fmla="*/ 165259 w 190500"/>
                <a:gd name="connsiteY0" fmla="*/ 164306 h 190500"/>
                <a:gd name="connsiteX1" fmla="*/ 34766 w 190500"/>
                <a:gd name="connsiteY1" fmla="*/ 164306 h 190500"/>
                <a:gd name="connsiteX2" fmla="*/ 34766 w 190500"/>
                <a:gd name="connsiteY2" fmla="*/ 34766 h 190500"/>
                <a:gd name="connsiteX3" fmla="*/ 60484 w 190500"/>
                <a:gd name="connsiteY3" fmla="*/ 34766 h 190500"/>
                <a:gd name="connsiteX4" fmla="*/ 55721 w 190500"/>
                <a:gd name="connsiteY4" fmla="*/ 9049 h 190500"/>
                <a:gd name="connsiteX5" fmla="*/ 55721 w 190500"/>
                <a:gd name="connsiteY5" fmla="*/ 7144 h 190500"/>
                <a:gd name="connsiteX6" fmla="*/ 7144 w 190500"/>
                <a:gd name="connsiteY6" fmla="*/ 7144 h 190500"/>
                <a:gd name="connsiteX7" fmla="*/ 7144 w 190500"/>
                <a:gd name="connsiteY7" fmla="*/ 190976 h 190500"/>
                <a:gd name="connsiteX8" fmla="*/ 191929 w 190500"/>
                <a:gd name="connsiteY8" fmla="*/ 190976 h 190500"/>
                <a:gd name="connsiteX9" fmla="*/ 191929 w 190500"/>
                <a:gd name="connsiteY9" fmla="*/ 82391 h 190500"/>
                <a:gd name="connsiteX10" fmla="*/ 165259 w 190500"/>
                <a:gd name="connsiteY10" fmla="*/ 82391 h 190500"/>
                <a:gd name="connsiteX11" fmla="*/ 165259 w 190500"/>
                <a:gd name="connsiteY11" fmla="*/ 16430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165259" y="164306"/>
                  </a:moveTo>
                  <a:lnTo>
                    <a:pt x="34766" y="164306"/>
                  </a:lnTo>
                  <a:lnTo>
                    <a:pt x="34766" y="34766"/>
                  </a:lnTo>
                  <a:lnTo>
                    <a:pt x="60484" y="34766"/>
                  </a:lnTo>
                  <a:cubicBezTo>
                    <a:pt x="57626" y="27146"/>
                    <a:pt x="55721" y="18574"/>
                    <a:pt x="55721" y="9049"/>
                  </a:cubicBezTo>
                  <a:cubicBezTo>
                    <a:pt x="55721" y="9049"/>
                    <a:pt x="55721" y="8096"/>
                    <a:pt x="55721" y="7144"/>
                  </a:cubicBezTo>
                  <a:lnTo>
                    <a:pt x="7144" y="7144"/>
                  </a:lnTo>
                  <a:lnTo>
                    <a:pt x="7144" y="190976"/>
                  </a:lnTo>
                  <a:lnTo>
                    <a:pt x="191929" y="190976"/>
                  </a:lnTo>
                  <a:lnTo>
                    <a:pt x="191929" y="82391"/>
                  </a:lnTo>
                  <a:lnTo>
                    <a:pt x="165259" y="82391"/>
                  </a:lnTo>
                  <a:lnTo>
                    <a:pt x="165259" y="164306"/>
                  </a:lnTo>
                  <a:close/>
                </a:path>
              </a:pathLst>
            </a:custGeom>
            <a:grpFill/>
            <a:ln w="9525" cap="flat">
              <a:noFill/>
              <a:prstDash val="solid"/>
              <a:miter/>
            </a:ln>
          </p:spPr>
          <p:txBody>
            <a:bodyPr rtlCol="0" anchor="ctr"/>
            <a:lstStyle/>
            <a:p>
              <a:pPr defTabSz="448193">
                <a:defRPr/>
              </a:pPr>
              <a:endParaRPr lang="en-US" sz="1765">
                <a:solidFill>
                  <a:prstClr val="black"/>
                </a:solidFill>
                <a:latin typeface="Calibri" panose="020F0502020204030204"/>
              </a:endParaRPr>
            </a:p>
          </p:txBody>
        </p:sp>
        <p:sp>
          <p:nvSpPr>
            <p:cNvPr id="101" name="Freeform: Shape 100">
              <a:extLst>
                <a:ext uri="{FF2B5EF4-FFF2-40B4-BE49-F238E27FC236}">
                  <a16:creationId xmlns:a16="http://schemas.microsoft.com/office/drawing/2014/main" id="{B43B94E0-1E53-4A04-8481-E72A4FE9FF0F}"/>
                </a:ext>
              </a:extLst>
            </p:cNvPr>
            <p:cNvSpPr/>
            <p:nvPr/>
          </p:nvSpPr>
          <p:spPr>
            <a:xfrm>
              <a:off x="6218714" y="3503454"/>
              <a:ext cx="190500" cy="190500"/>
            </a:xfrm>
            <a:custGeom>
              <a:avLst/>
              <a:gdLst>
                <a:gd name="connsiteX0" fmla="*/ 140494 w 190500"/>
                <a:gd name="connsiteY0" fmla="*/ 34766 h 190500"/>
                <a:gd name="connsiteX1" fmla="*/ 164306 w 190500"/>
                <a:gd name="connsiteY1" fmla="*/ 34766 h 190500"/>
                <a:gd name="connsiteX2" fmla="*/ 164306 w 190500"/>
                <a:gd name="connsiteY2" fmla="*/ 164306 h 190500"/>
                <a:gd name="connsiteX3" fmla="*/ 33814 w 190500"/>
                <a:gd name="connsiteY3" fmla="*/ 164306 h 190500"/>
                <a:gd name="connsiteX4" fmla="*/ 33814 w 190500"/>
                <a:gd name="connsiteY4" fmla="*/ 82391 h 190500"/>
                <a:gd name="connsiteX5" fmla="*/ 7144 w 190500"/>
                <a:gd name="connsiteY5" fmla="*/ 82391 h 190500"/>
                <a:gd name="connsiteX6" fmla="*/ 7144 w 190500"/>
                <a:gd name="connsiteY6" fmla="*/ 190976 h 190500"/>
                <a:gd name="connsiteX7" fmla="*/ 191929 w 190500"/>
                <a:gd name="connsiteY7" fmla="*/ 190976 h 190500"/>
                <a:gd name="connsiteX8" fmla="*/ 191929 w 190500"/>
                <a:gd name="connsiteY8" fmla="*/ 7144 h 190500"/>
                <a:gd name="connsiteX9" fmla="*/ 133826 w 190500"/>
                <a:gd name="connsiteY9" fmla="*/ 7144 h 190500"/>
                <a:gd name="connsiteX10" fmla="*/ 140494 w 190500"/>
                <a:gd name="connsiteY10" fmla="*/ 32861 h 190500"/>
                <a:gd name="connsiteX11" fmla="*/ 140494 w 190500"/>
                <a:gd name="connsiteY11" fmla="*/ 3476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140494" y="34766"/>
                  </a:moveTo>
                  <a:lnTo>
                    <a:pt x="164306" y="34766"/>
                  </a:lnTo>
                  <a:lnTo>
                    <a:pt x="164306" y="164306"/>
                  </a:lnTo>
                  <a:lnTo>
                    <a:pt x="33814" y="164306"/>
                  </a:lnTo>
                  <a:lnTo>
                    <a:pt x="33814" y="82391"/>
                  </a:lnTo>
                  <a:lnTo>
                    <a:pt x="7144" y="82391"/>
                  </a:lnTo>
                  <a:lnTo>
                    <a:pt x="7144" y="190976"/>
                  </a:lnTo>
                  <a:lnTo>
                    <a:pt x="191929" y="190976"/>
                  </a:lnTo>
                  <a:lnTo>
                    <a:pt x="191929" y="7144"/>
                  </a:lnTo>
                  <a:lnTo>
                    <a:pt x="133826" y="7144"/>
                  </a:lnTo>
                  <a:cubicBezTo>
                    <a:pt x="138589" y="14764"/>
                    <a:pt x="140494" y="23336"/>
                    <a:pt x="140494" y="32861"/>
                  </a:cubicBezTo>
                  <a:cubicBezTo>
                    <a:pt x="140494" y="33814"/>
                    <a:pt x="140494" y="33814"/>
                    <a:pt x="140494" y="34766"/>
                  </a:cubicBezTo>
                  <a:close/>
                </a:path>
              </a:pathLst>
            </a:custGeom>
            <a:grpFill/>
            <a:ln w="9525" cap="flat">
              <a:noFill/>
              <a:prstDash val="solid"/>
              <a:miter/>
            </a:ln>
          </p:spPr>
          <p:txBody>
            <a:bodyPr rtlCol="0" anchor="ctr"/>
            <a:lstStyle/>
            <a:p>
              <a:pPr defTabSz="448193">
                <a:defRPr/>
              </a:pPr>
              <a:endParaRPr lang="en-US" sz="1765">
                <a:solidFill>
                  <a:prstClr val="black"/>
                </a:solidFill>
                <a:latin typeface="Calibri" panose="020F0502020204030204"/>
              </a:endParaRPr>
            </a:p>
          </p:txBody>
        </p:sp>
        <p:sp>
          <p:nvSpPr>
            <p:cNvPr id="103" name="Freeform: Shape 102">
              <a:extLst>
                <a:ext uri="{FF2B5EF4-FFF2-40B4-BE49-F238E27FC236}">
                  <a16:creationId xmlns:a16="http://schemas.microsoft.com/office/drawing/2014/main" id="{C75B1618-86D4-4D59-9A68-6E922A0EAA27}"/>
                </a:ext>
              </a:extLst>
            </p:cNvPr>
            <p:cNvSpPr/>
            <p:nvPr/>
          </p:nvSpPr>
          <p:spPr>
            <a:xfrm>
              <a:off x="6012974" y="3297714"/>
              <a:ext cx="190500" cy="190500"/>
            </a:xfrm>
            <a:custGeom>
              <a:avLst/>
              <a:gdLst>
                <a:gd name="connsiteX0" fmla="*/ 33814 w 190500"/>
                <a:gd name="connsiteY0" fmla="*/ 163354 h 190500"/>
                <a:gd name="connsiteX1" fmla="*/ 33814 w 190500"/>
                <a:gd name="connsiteY1" fmla="*/ 33814 h 190500"/>
                <a:gd name="connsiteX2" fmla="*/ 164306 w 190500"/>
                <a:gd name="connsiteY2" fmla="*/ 33814 h 190500"/>
                <a:gd name="connsiteX3" fmla="*/ 164306 w 190500"/>
                <a:gd name="connsiteY3" fmla="*/ 109061 h 190500"/>
                <a:gd name="connsiteX4" fmla="*/ 190976 w 190500"/>
                <a:gd name="connsiteY4" fmla="*/ 95726 h 190500"/>
                <a:gd name="connsiteX5" fmla="*/ 190976 w 190500"/>
                <a:gd name="connsiteY5" fmla="*/ 7144 h 190500"/>
                <a:gd name="connsiteX6" fmla="*/ 7144 w 190500"/>
                <a:gd name="connsiteY6" fmla="*/ 7144 h 190500"/>
                <a:gd name="connsiteX7" fmla="*/ 7144 w 190500"/>
                <a:gd name="connsiteY7" fmla="*/ 190976 h 190500"/>
                <a:gd name="connsiteX8" fmla="*/ 60484 w 190500"/>
                <a:gd name="connsiteY8" fmla="*/ 190976 h 190500"/>
                <a:gd name="connsiteX9" fmla="*/ 77629 w 190500"/>
                <a:gd name="connsiteY9" fmla="*/ 164306 h 190500"/>
                <a:gd name="connsiteX10" fmla="*/ 33814 w 190500"/>
                <a:gd name="connsiteY10" fmla="*/ 163354 h 190500"/>
                <a:gd name="connsiteX11" fmla="*/ 33814 w 190500"/>
                <a:gd name="connsiteY11" fmla="*/ 16335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33814" y="163354"/>
                  </a:moveTo>
                  <a:lnTo>
                    <a:pt x="33814" y="33814"/>
                  </a:lnTo>
                  <a:lnTo>
                    <a:pt x="164306" y="33814"/>
                  </a:lnTo>
                  <a:lnTo>
                    <a:pt x="164306" y="109061"/>
                  </a:lnTo>
                  <a:cubicBezTo>
                    <a:pt x="172879" y="103346"/>
                    <a:pt x="181451" y="98584"/>
                    <a:pt x="190976" y="95726"/>
                  </a:cubicBezTo>
                  <a:lnTo>
                    <a:pt x="190976" y="7144"/>
                  </a:lnTo>
                  <a:lnTo>
                    <a:pt x="7144" y="7144"/>
                  </a:lnTo>
                  <a:lnTo>
                    <a:pt x="7144" y="190976"/>
                  </a:lnTo>
                  <a:lnTo>
                    <a:pt x="60484" y="190976"/>
                  </a:lnTo>
                  <a:cubicBezTo>
                    <a:pt x="64294" y="180499"/>
                    <a:pt x="70009" y="171926"/>
                    <a:pt x="77629" y="164306"/>
                  </a:cubicBezTo>
                  <a:lnTo>
                    <a:pt x="33814" y="163354"/>
                  </a:lnTo>
                  <a:lnTo>
                    <a:pt x="33814" y="163354"/>
                  </a:lnTo>
                  <a:close/>
                </a:path>
              </a:pathLst>
            </a:custGeom>
            <a:grpFill/>
            <a:ln w="9525" cap="flat">
              <a:noFill/>
              <a:prstDash val="solid"/>
              <a:miter/>
            </a:ln>
          </p:spPr>
          <p:txBody>
            <a:bodyPr rtlCol="0" anchor="ctr"/>
            <a:lstStyle/>
            <a:p>
              <a:pPr defTabSz="448193">
                <a:defRPr/>
              </a:pPr>
              <a:endParaRPr lang="en-US" sz="1765">
                <a:solidFill>
                  <a:prstClr val="black"/>
                </a:solidFill>
                <a:latin typeface="Calibri" panose="020F0502020204030204"/>
              </a:endParaRPr>
            </a:p>
          </p:txBody>
        </p:sp>
        <p:sp>
          <p:nvSpPr>
            <p:cNvPr id="105" name="Freeform: Shape 104">
              <a:extLst>
                <a:ext uri="{FF2B5EF4-FFF2-40B4-BE49-F238E27FC236}">
                  <a16:creationId xmlns:a16="http://schemas.microsoft.com/office/drawing/2014/main" id="{6566F0BB-3E54-4C54-BA59-844A3916BD4D}"/>
                </a:ext>
              </a:extLst>
            </p:cNvPr>
            <p:cNvSpPr/>
            <p:nvPr/>
          </p:nvSpPr>
          <p:spPr>
            <a:xfrm>
              <a:off x="6218714" y="3296761"/>
              <a:ext cx="190500" cy="190500"/>
            </a:xfrm>
            <a:custGeom>
              <a:avLst/>
              <a:gdLst>
                <a:gd name="connsiteX0" fmla="*/ 33814 w 190500"/>
                <a:gd name="connsiteY0" fmla="*/ 94774 h 190500"/>
                <a:gd name="connsiteX1" fmla="*/ 33814 w 190500"/>
                <a:gd name="connsiteY1" fmla="*/ 34766 h 190500"/>
                <a:gd name="connsiteX2" fmla="*/ 164306 w 190500"/>
                <a:gd name="connsiteY2" fmla="*/ 34766 h 190500"/>
                <a:gd name="connsiteX3" fmla="*/ 164306 w 190500"/>
                <a:gd name="connsiteY3" fmla="*/ 164306 h 190500"/>
                <a:gd name="connsiteX4" fmla="*/ 108109 w 190500"/>
                <a:gd name="connsiteY4" fmla="*/ 164306 h 190500"/>
                <a:gd name="connsiteX5" fmla="*/ 111919 w 190500"/>
                <a:gd name="connsiteY5" fmla="*/ 190024 h 190500"/>
                <a:gd name="connsiteX6" fmla="*/ 111919 w 190500"/>
                <a:gd name="connsiteY6" fmla="*/ 190976 h 190500"/>
                <a:gd name="connsiteX7" fmla="*/ 191929 w 190500"/>
                <a:gd name="connsiteY7" fmla="*/ 190976 h 190500"/>
                <a:gd name="connsiteX8" fmla="*/ 191929 w 190500"/>
                <a:gd name="connsiteY8" fmla="*/ 7144 h 190500"/>
                <a:gd name="connsiteX9" fmla="*/ 7144 w 190500"/>
                <a:gd name="connsiteY9" fmla="*/ 7144 h 190500"/>
                <a:gd name="connsiteX10" fmla="*/ 7144 w 190500"/>
                <a:gd name="connsiteY10" fmla="*/ 91916 h 190500"/>
                <a:gd name="connsiteX11" fmla="*/ 13811 w 190500"/>
                <a:gd name="connsiteY11" fmla="*/ 91916 h 190500"/>
                <a:gd name="connsiteX12" fmla="*/ 33814 w 190500"/>
                <a:gd name="connsiteY12" fmla="*/ 9477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00" h="190500">
                  <a:moveTo>
                    <a:pt x="33814" y="94774"/>
                  </a:moveTo>
                  <a:lnTo>
                    <a:pt x="33814" y="34766"/>
                  </a:lnTo>
                  <a:lnTo>
                    <a:pt x="164306" y="34766"/>
                  </a:lnTo>
                  <a:lnTo>
                    <a:pt x="164306" y="164306"/>
                  </a:lnTo>
                  <a:lnTo>
                    <a:pt x="108109" y="164306"/>
                  </a:lnTo>
                  <a:cubicBezTo>
                    <a:pt x="110014" y="172879"/>
                    <a:pt x="111919" y="181451"/>
                    <a:pt x="111919" y="190024"/>
                  </a:cubicBezTo>
                  <a:cubicBezTo>
                    <a:pt x="111919" y="190024"/>
                    <a:pt x="111919" y="190976"/>
                    <a:pt x="111919" y="190976"/>
                  </a:cubicBezTo>
                  <a:lnTo>
                    <a:pt x="191929" y="190976"/>
                  </a:lnTo>
                  <a:lnTo>
                    <a:pt x="191929" y="7144"/>
                  </a:lnTo>
                  <a:lnTo>
                    <a:pt x="7144" y="7144"/>
                  </a:lnTo>
                  <a:lnTo>
                    <a:pt x="7144" y="91916"/>
                  </a:lnTo>
                  <a:cubicBezTo>
                    <a:pt x="9049" y="91916"/>
                    <a:pt x="11906" y="91916"/>
                    <a:pt x="13811" y="91916"/>
                  </a:cubicBezTo>
                  <a:cubicBezTo>
                    <a:pt x="20479" y="91916"/>
                    <a:pt x="27146" y="92869"/>
                    <a:pt x="33814" y="94774"/>
                  </a:cubicBezTo>
                  <a:close/>
                </a:path>
              </a:pathLst>
            </a:custGeom>
            <a:grpFill/>
            <a:ln w="9525" cap="flat">
              <a:noFill/>
              <a:prstDash val="solid"/>
              <a:miter/>
            </a:ln>
          </p:spPr>
          <p:txBody>
            <a:bodyPr rtlCol="0" anchor="ctr"/>
            <a:lstStyle/>
            <a:p>
              <a:pPr defTabSz="448193">
                <a:defRPr/>
              </a:pPr>
              <a:endParaRPr lang="en-US" sz="1765">
                <a:solidFill>
                  <a:prstClr val="black"/>
                </a:solidFill>
                <a:latin typeface="Calibri" panose="020F0502020204030204"/>
              </a:endParaRPr>
            </a:p>
          </p:txBody>
        </p:sp>
        <p:sp>
          <p:nvSpPr>
            <p:cNvPr id="107" name="Freeform: Shape 106">
              <a:extLst>
                <a:ext uri="{FF2B5EF4-FFF2-40B4-BE49-F238E27FC236}">
                  <a16:creationId xmlns:a16="http://schemas.microsoft.com/office/drawing/2014/main" id="{EC84985C-DC13-4478-82F1-3DBEAA3BFC14}"/>
                </a:ext>
              </a:extLst>
            </p:cNvPr>
            <p:cNvSpPr/>
            <p:nvPr/>
          </p:nvSpPr>
          <p:spPr>
            <a:xfrm>
              <a:off x="6082506" y="3400584"/>
              <a:ext cx="257175" cy="171450"/>
            </a:xfrm>
            <a:custGeom>
              <a:avLst/>
              <a:gdLst>
                <a:gd name="connsiteX0" fmla="*/ 256699 w 257175"/>
                <a:gd name="connsiteY0" fmla="*/ 135731 h 171450"/>
                <a:gd name="connsiteX1" fmla="*/ 228124 w 257175"/>
                <a:gd name="connsiteY1" fmla="*/ 106204 h 171450"/>
                <a:gd name="connsiteX2" fmla="*/ 224314 w 257175"/>
                <a:gd name="connsiteY2" fmla="*/ 106204 h 171450"/>
                <a:gd name="connsiteX3" fmla="*/ 227171 w 257175"/>
                <a:gd name="connsiteY3" fmla="*/ 85249 h 171450"/>
                <a:gd name="connsiteX4" fmla="*/ 150019 w 257175"/>
                <a:gd name="connsiteY4" fmla="*/ 7144 h 171450"/>
                <a:gd name="connsiteX5" fmla="*/ 76676 w 257175"/>
                <a:gd name="connsiteY5" fmla="*/ 60484 h 171450"/>
                <a:gd name="connsiteX6" fmla="*/ 59531 w 257175"/>
                <a:gd name="connsiteY6" fmla="*/ 57626 h 171450"/>
                <a:gd name="connsiteX7" fmla="*/ 7144 w 257175"/>
                <a:gd name="connsiteY7" fmla="*/ 110966 h 171450"/>
                <a:gd name="connsiteX8" fmla="*/ 59531 w 257175"/>
                <a:gd name="connsiteY8" fmla="*/ 164306 h 171450"/>
                <a:gd name="connsiteX9" fmla="*/ 59531 w 257175"/>
                <a:gd name="connsiteY9" fmla="*/ 164306 h 171450"/>
                <a:gd name="connsiteX10" fmla="*/ 59531 w 257175"/>
                <a:gd name="connsiteY10" fmla="*/ 164306 h 171450"/>
                <a:gd name="connsiteX11" fmla="*/ 230981 w 257175"/>
                <a:gd name="connsiteY11" fmla="*/ 164306 h 171450"/>
                <a:gd name="connsiteX12" fmla="*/ 230981 w 257175"/>
                <a:gd name="connsiteY12" fmla="*/ 164306 h 171450"/>
                <a:gd name="connsiteX13" fmla="*/ 256699 w 257175"/>
                <a:gd name="connsiteY13" fmla="*/ 135731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175" h="171450">
                  <a:moveTo>
                    <a:pt x="256699" y="135731"/>
                  </a:moveTo>
                  <a:cubicBezTo>
                    <a:pt x="256699" y="119539"/>
                    <a:pt x="243364" y="106204"/>
                    <a:pt x="228124" y="106204"/>
                  </a:cubicBezTo>
                  <a:cubicBezTo>
                    <a:pt x="227171" y="106204"/>
                    <a:pt x="226219" y="106204"/>
                    <a:pt x="224314" y="106204"/>
                  </a:cubicBezTo>
                  <a:cubicBezTo>
                    <a:pt x="226219" y="99536"/>
                    <a:pt x="227171" y="92869"/>
                    <a:pt x="227171" y="85249"/>
                  </a:cubicBezTo>
                  <a:cubicBezTo>
                    <a:pt x="227171" y="42386"/>
                    <a:pt x="192881" y="7144"/>
                    <a:pt x="150019" y="7144"/>
                  </a:cubicBezTo>
                  <a:cubicBezTo>
                    <a:pt x="115729" y="7144"/>
                    <a:pt x="87154" y="29051"/>
                    <a:pt x="76676" y="60484"/>
                  </a:cubicBezTo>
                  <a:cubicBezTo>
                    <a:pt x="70961" y="58579"/>
                    <a:pt x="65246" y="57626"/>
                    <a:pt x="59531" y="57626"/>
                  </a:cubicBezTo>
                  <a:cubicBezTo>
                    <a:pt x="30004" y="57626"/>
                    <a:pt x="7144" y="81439"/>
                    <a:pt x="7144" y="110966"/>
                  </a:cubicBezTo>
                  <a:cubicBezTo>
                    <a:pt x="7144" y="140494"/>
                    <a:pt x="30956" y="164306"/>
                    <a:pt x="59531" y="164306"/>
                  </a:cubicBezTo>
                  <a:lnTo>
                    <a:pt x="59531" y="164306"/>
                  </a:lnTo>
                  <a:lnTo>
                    <a:pt x="59531" y="164306"/>
                  </a:lnTo>
                  <a:lnTo>
                    <a:pt x="230981" y="164306"/>
                  </a:lnTo>
                  <a:lnTo>
                    <a:pt x="230981" y="164306"/>
                  </a:lnTo>
                  <a:cubicBezTo>
                    <a:pt x="245269" y="163354"/>
                    <a:pt x="256699" y="150971"/>
                    <a:pt x="256699" y="135731"/>
                  </a:cubicBezTo>
                </a:path>
              </a:pathLst>
            </a:custGeom>
            <a:grpFill/>
            <a:ln w="9525" cap="flat">
              <a:noFill/>
              <a:prstDash val="solid"/>
              <a:miter/>
            </a:ln>
          </p:spPr>
          <p:txBody>
            <a:bodyPr rtlCol="0" anchor="ctr"/>
            <a:lstStyle/>
            <a:p>
              <a:pPr defTabSz="448193">
                <a:defRPr/>
              </a:pPr>
              <a:endParaRPr lang="en-US" sz="1765">
                <a:solidFill>
                  <a:prstClr val="black"/>
                </a:solidFill>
                <a:latin typeface="Calibri" panose="020F0502020204030204"/>
              </a:endParaRPr>
            </a:p>
          </p:txBody>
        </p:sp>
      </p:grpSp>
    </p:spTree>
    <p:extLst>
      <p:ext uri="{BB962C8B-B14F-4D97-AF65-F5344CB8AC3E}">
        <p14:creationId xmlns:p14="http://schemas.microsoft.com/office/powerpoint/2010/main" val="119084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250"/>
                                        <p:tgtEl>
                                          <p:spTgt spid="18"/>
                                        </p:tgtEl>
                                      </p:cBhvr>
                                    </p:animEffect>
                                  </p:childTnLst>
                                </p:cTn>
                              </p:par>
                              <p:par>
                                <p:cTn id="8" presetID="53" presetClass="entr" presetSubtype="16"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 calcmode="lin" valueType="num">
                                      <p:cBhvr>
                                        <p:cTn id="10" dur="250" fill="hold"/>
                                        <p:tgtEl>
                                          <p:spTgt spid="60"/>
                                        </p:tgtEl>
                                        <p:attrNameLst>
                                          <p:attrName>ppt_w</p:attrName>
                                        </p:attrNameLst>
                                      </p:cBhvr>
                                      <p:tavLst>
                                        <p:tav tm="0">
                                          <p:val>
                                            <p:fltVal val="0"/>
                                          </p:val>
                                        </p:tav>
                                        <p:tav tm="100000">
                                          <p:val>
                                            <p:strVal val="#ppt_w"/>
                                          </p:val>
                                        </p:tav>
                                      </p:tavLst>
                                    </p:anim>
                                    <p:anim calcmode="lin" valueType="num">
                                      <p:cBhvr>
                                        <p:cTn id="11" dur="250" fill="hold"/>
                                        <p:tgtEl>
                                          <p:spTgt spid="60"/>
                                        </p:tgtEl>
                                        <p:attrNameLst>
                                          <p:attrName>ppt_h</p:attrName>
                                        </p:attrNameLst>
                                      </p:cBhvr>
                                      <p:tavLst>
                                        <p:tav tm="0">
                                          <p:val>
                                            <p:fltVal val="0"/>
                                          </p:val>
                                        </p:tav>
                                        <p:tav tm="100000">
                                          <p:val>
                                            <p:strVal val="#ppt_h"/>
                                          </p:val>
                                        </p:tav>
                                      </p:tavLst>
                                    </p:anim>
                                    <p:animEffect transition="in" filter="fade">
                                      <p:cBhvr>
                                        <p:cTn id="12" dur="250"/>
                                        <p:tgtEl>
                                          <p:spTgt spid="6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250"/>
                                        <p:tgtEl>
                                          <p:spTgt spid="36"/>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250"/>
                                        <p:tgtEl>
                                          <p:spTgt spid="37"/>
                                        </p:tgtEl>
                                      </p:cBhvr>
                                    </p:animEffect>
                                  </p:childTnLst>
                                </p:cTn>
                              </p:par>
                              <p:par>
                                <p:cTn id="19" presetID="53" presetClass="entr" presetSubtype="16" fill="hold" nodeType="withEffect">
                                  <p:stCondLst>
                                    <p:cond delay="250"/>
                                  </p:stCondLst>
                                  <p:childTnLst>
                                    <p:set>
                                      <p:cBhvr>
                                        <p:cTn id="20" dur="1" fill="hold">
                                          <p:stCondLst>
                                            <p:cond delay="0"/>
                                          </p:stCondLst>
                                        </p:cTn>
                                        <p:tgtEl>
                                          <p:spTgt spid="2"/>
                                        </p:tgtEl>
                                        <p:attrNameLst>
                                          <p:attrName>style.visibility</p:attrName>
                                        </p:attrNameLst>
                                      </p:cBhvr>
                                      <p:to>
                                        <p:strVal val="visible"/>
                                      </p:to>
                                    </p:set>
                                    <p:anim calcmode="lin" valueType="num">
                                      <p:cBhvr>
                                        <p:cTn id="21" dur="250" fill="hold"/>
                                        <p:tgtEl>
                                          <p:spTgt spid="2"/>
                                        </p:tgtEl>
                                        <p:attrNameLst>
                                          <p:attrName>ppt_w</p:attrName>
                                        </p:attrNameLst>
                                      </p:cBhvr>
                                      <p:tavLst>
                                        <p:tav tm="0">
                                          <p:val>
                                            <p:fltVal val="0"/>
                                          </p:val>
                                        </p:tav>
                                        <p:tav tm="100000">
                                          <p:val>
                                            <p:strVal val="#ppt_w"/>
                                          </p:val>
                                        </p:tav>
                                      </p:tavLst>
                                    </p:anim>
                                    <p:anim calcmode="lin" valueType="num">
                                      <p:cBhvr>
                                        <p:cTn id="22" dur="250" fill="hold"/>
                                        <p:tgtEl>
                                          <p:spTgt spid="2"/>
                                        </p:tgtEl>
                                        <p:attrNameLst>
                                          <p:attrName>ppt_h</p:attrName>
                                        </p:attrNameLst>
                                      </p:cBhvr>
                                      <p:tavLst>
                                        <p:tav tm="0">
                                          <p:val>
                                            <p:fltVal val="0"/>
                                          </p:val>
                                        </p:tav>
                                        <p:tav tm="100000">
                                          <p:val>
                                            <p:strVal val="#ppt_h"/>
                                          </p:val>
                                        </p:tav>
                                      </p:tavLst>
                                    </p:anim>
                                    <p:animEffect transition="in" filter="fade">
                                      <p:cBhvr>
                                        <p:cTn id="23" dur="250"/>
                                        <p:tgtEl>
                                          <p:spTgt spid="2"/>
                                        </p:tgtEl>
                                      </p:cBhvr>
                                    </p:animEffect>
                                  </p:childTnLst>
                                </p:cTn>
                              </p:par>
                              <p:par>
                                <p:cTn id="24" presetID="53" presetClass="entr" presetSubtype="16" fill="hold" nodeType="withEffect">
                                  <p:stCondLst>
                                    <p:cond delay="500"/>
                                  </p:stCondLst>
                                  <p:childTnLst>
                                    <p:set>
                                      <p:cBhvr>
                                        <p:cTn id="25" dur="1" fill="hold">
                                          <p:stCondLst>
                                            <p:cond delay="0"/>
                                          </p:stCondLst>
                                        </p:cTn>
                                        <p:tgtEl>
                                          <p:spTgt spid="62"/>
                                        </p:tgtEl>
                                        <p:attrNameLst>
                                          <p:attrName>style.visibility</p:attrName>
                                        </p:attrNameLst>
                                      </p:cBhvr>
                                      <p:to>
                                        <p:strVal val="visible"/>
                                      </p:to>
                                    </p:set>
                                    <p:anim calcmode="lin" valueType="num">
                                      <p:cBhvr>
                                        <p:cTn id="26" dur="250" fill="hold"/>
                                        <p:tgtEl>
                                          <p:spTgt spid="62"/>
                                        </p:tgtEl>
                                        <p:attrNameLst>
                                          <p:attrName>ppt_w</p:attrName>
                                        </p:attrNameLst>
                                      </p:cBhvr>
                                      <p:tavLst>
                                        <p:tav tm="0">
                                          <p:val>
                                            <p:fltVal val="0"/>
                                          </p:val>
                                        </p:tav>
                                        <p:tav tm="100000">
                                          <p:val>
                                            <p:strVal val="#ppt_w"/>
                                          </p:val>
                                        </p:tav>
                                      </p:tavLst>
                                    </p:anim>
                                    <p:anim calcmode="lin" valueType="num">
                                      <p:cBhvr>
                                        <p:cTn id="27" dur="250" fill="hold"/>
                                        <p:tgtEl>
                                          <p:spTgt spid="62"/>
                                        </p:tgtEl>
                                        <p:attrNameLst>
                                          <p:attrName>ppt_h</p:attrName>
                                        </p:attrNameLst>
                                      </p:cBhvr>
                                      <p:tavLst>
                                        <p:tav tm="0">
                                          <p:val>
                                            <p:fltVal val="0"/>
                                          </p:val>
                                        </p:tav>
                                        <p:tav tm="100000">
                                          <p:val>
                                            <p:strVal val="#ppt_h"/>
                                          </p:val>
                                        </p:tav>
                                      </p:tavLst>
                                    </p:anim>
                                    <p:animEffect transition="in" filter="fade">
                                      <p:cBhvr>
                                        <p:cTn id="28" dur="250"/>
                                        <p:tgtEl>
                                          <p:spTgt spid="62"/>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250"/>
                                        <p:tgtEl>
                                          <p:spTgt spid="38"/>
                                        </p:tgtEl>
                                      </p:cBhvr>
                                    </p:animEffect>
                                  </p:childTnLst>
                                </p:cTn>
                              </p:par>
                              <p:par>
                                <p:cTn id="32" presetID="53" presetClass="entr" presetSubtype="16" fill="hold" nodeType="withEffect">
                                  <p:stCondLst>
                                    <p:cond delay="750"/>
                                  </p:stCondLst>
                                  <p:childTnLst>
                                    <p:set>
                                      <p:cBhvr>
                                        <p:cTn id="33" dur="1" fill="hold">
                                          <p:stCondLst>
                                            <p:cond delay="0"/>
                                          </p:stCondLst>
                                        </p:cTn>
                                        <p:tgtEl>
                                          <p:spTgt spid="63"/>
                                        </p:tgtEl>
                                        <p:attrNameLst>
                                          <p:attrName>style.visibility</p:attrName>
                                        </p:attrNameLst>
                                      </p:cBhvr>
                                      <p:to>
                                        <p:strVal val="visible"/>
                                      </p:to>
                                    </p:set>
                                    <p:anim calcmode="lin" valueType="num">
                                      <p:cBhvr>
                                        <p:cTn id="34" dur="250" fill="hold"/>
                                        <p:tgtEl>
                                          <p:spTgt spid="63"/>
                                        </p:tgtEl>
                                        <p:attrNameLst>
                                          <p:attrName>ppt_w</p:attrName>
                                        </p:attrNameLst>
                                      </p:cBhvr>
                                      <p:tavLst>
                                        <p:tav tm="0">
                                          <p:val>
                                            <p:fltVal val="0"/>
                                          </p:val>
                                        </p:tav>
                                        <p:tav tm="100000">
                                          <p:val>
                                            <p:strVal val="#ppt_w"/>
                                          </p:val>
                                        </p:tav>
                                      </p:tavLst>
                                    </p:anim>
                                    <p:anim calcmode="lin" valueType="num">
                                      <p:cBhvr>
                                        <p:cTn id="35" dur="250" fill="hold"/>
                                        <p:tgtEl>
                                          <p:spTgt spid="63"/>
                                        </p:tgtEl>
                                        <p:attrNameLst>
                                          <p:attrName>ppt_h</p:attrName>
                                        </p:attrNameLst>
                                      </p:cBhvr>
                                      <p:tavLst>
                                        <p:tav tm="0">
                                          <p:val>
                                            <p:fltVal val="0"/>
                                          </p:val>
                                        </p:tav>
                                        <p:tav tm="100000">
                                          <p:val>
                                            <p:strVal val="#ppt_h"/>
                                          </p:val>
                                        </p:tav>
                                      </p:tavLst>
                                    </p:anim>
                                    <p:animEffect transition="in" filter="fade">
                                      <p:cBhvr>
                                        <p:cTn id="36" dur="250"/>
                                        <p:tgtEl>
                                          <p:spTgt spid="63"/>
                                        </p:tgtEl>
                                      </p:cBhvr>
                                    </p:animEffect>
                                  </p:childTnLst>
                                </p:cTn>
                              </p:par>
                              <p:par>
                                <p:cTn id="37" presetID="10" presetClass="entr" presetSubtype="0" fill="hold" grpId="0" nodeType="withEffect">
                                  <p:stCondLst>
                                    <p:cond delay="75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250"/>
                                        <p:tgtEl>
                                          <p:spTgt spid="3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68"/>
                                        </p:tgtEl>
                                        <p:attrNameLst>
                                          <p:attrName>style.visibility</p:attrName>
                                        </p:attrNameLst>
                                      </p:cBhvr>
                                      <p:to>
                                        <p:strVal val="visible"/>
                                      </p:to>
                                    </p:set>
                                    <p:animEffect transition="in" filter="wipe(left)">
                                      <p:cBhvr>
                                        <p:cTn id="44" dur="1250"/>
                                        <p:tgtEl>
                                          <p:spTgt spid="68"/>
                                        </p:tgtEl>
                                      </p:cBhvr>
                                    </p:animEffect>
                                  </p:childTnLst>
                                </p:cTn>
                              </p:par>
                              <p:par>
                                <p:cTn id="45" presetID="53" presetClass="entr" presetSubtype="16" fill="hold" nodeType="withEffect">
                                  <p:stCondLst>
                                    <p:cond delay="0"/>
                                  </p:stCondLst>
                                  <p:childTnLst>
                                    <p:set>
                                      <p:cBhvr>
                                        <p:cTn id="46" dur="1" fill="hold">
                                          <p:stCondLst>
                                            <p:cond delay="0"/>
                                          </p:stCondLst>
                                        </p:cTn>
                                        <p:tgtEl>
                                          <p:spTgt spid="167"/>
                                        </p:tgtEl>
                                        <p:attrNameLst>
                                          <p:attrName>style.visibility</p:attrName>
                                        </p:attrNameLst>
                                      </p:cBhvr>
                                      <p:to>
                                        <p:strVal val="visible"/>
                                      </p:to>
                                    </p:set>
                                    <p:anim calcmode="lin" valueType="num">
                                      <p:cBhvr>
                                        <p:cTn id="47" dur="250" fill="hold"/>
                                        <p:tgtEl>
                                          <p:spTgt spid="167"/>
                                        </p:tgtEl>
                                        <p:attrNameLst>
                                          <p:attrName>ppt_w</p:attrName>
                                        </p:attrNameLst>
                                      </p:cBhvr>
                                      <p:tavLst>
                                        <p:tav tm="0">
                                          <p:val>
                                            <p:fltVal val="0"/>
                                          </p:val>
                                        </p:tav>
                                        <p:tav tm="100000">
                                          <p:val>
                                            <p:strVal val="#ppt_w"/>
                                          </p:val>
                                        </p:tav>
                                      </p:tavLst>
                                    </p:anim>
                                    <p:anim calcmode="lin" valueType="num">
                                      <p:cBhvr>
                                        <p:cTn id="48" dur="250" fill="hold"/>
                                        <p:tgtEl>
                                          <p:spTgt spid="167"/>
                                        </p:tgtEl>
                                        <p:attrNameLst>
                                          <p:attrName>ppt_h</p:attrName>
                                        </p:attrNameLst>
                                      </p:cBhvr>
                                      <p:tavLst>
                                        <p:tav tm="0">
                                          <p:val>
                                            <p:fltVal val="0"/>
                                          </p:val>
                                        </p:tav>
                                        <p:tav tm="100000">
                                          <p:val>
                                            <p:strVal val="#ppt_h"/>
                                          </p:val>
                                        </p:tav>
                                      </p:tavLst>
                                    </p:anim>
                                    <p:animEffect transition="in" filter="fade">
                                      <p:cBhvr>
                                        <p:cTn id="49" dur="250"/>
                                        <p:tgtEl>
                                          <p:spTgt spid="16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250"/>
                                        <p:tgtEl>
                                          <p:spTgt spid="74"/>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75"/>
                                        </p:tgtEl>
                                        <p:attrNameLst>
                                          <p:attrName>style.visibility</p:attrName>
                                        </p:attrNameLst>
                                      </p:cBhvr>
                                      <p:to>
                                        <p:strVal val="visible"/>
                                      </p:to>
                                    </p:set>
                                    <p:animEffect transition="in" filter="fade">
                                      <p:cBhvr>
                                        <p:cTn id="55" dur="250"/>
                                        <p:tgtEl>
                                          <p:spTgt spid="75"/>
                                        </p:tgtEl>
                                      </p:cBhvr>
                                    </p:animEffect>
                                  </p:childTnLst>
                                </p:cTn>
                              </p:par>
                              <p:par>
                                <p:cTn id="56" presetID="53" presetClass="entr" presetSubtype="16" fill="hold" nodeType="withEffect">
                                  <p:stCondLst>
                                    <p:cond delay="250"/>
                                  </p:stCondLst>
                                  <p:childTnLst>
                                    <p:set>
                                      <p:cBhvr>
                                        <p:cTn id="57" dur="1" fill="hold">
                                          <p:stCondLst>
                                            <p:cond delay="0"/>
                                          </p:stCondLst>
                                        </p:cTn>
                                        <p:tgtEl>
                                          <p:spTgt spid="3"/>
                                        </p:tgtEl>
                                        <p:attrNameLst>
                                          <p:attrName>style.visibility</p:attrName>
                                        </p:attrNameLst>
                                      </p:cBhvr>
                                      <p:to>
                                        <p:strVal val="visible"/>
                                      </p:to>
                                    </p:set>
                                    <p:anim calcmode="lin" valueType="num">
                                      <p:cBhvr>
                                        <p:cTn id="58" dur="250" fill="hold"/>
                                        <p:tgtEl>
                                          <p:spTgt spid="3"/>
                                        </p:tgtEl>
                                        <p:attrNameLst>
                                          <p:attrName>ppt_w</p:attrName>
                                        </p:attrNameLst>
                                      </p:cBhvr>
                                      <p:tavLst>
                                        <p:tav tm="0">
                                          <p:val>
                                            <p:fltVal val="0"/>
                                          </p:val>
                                        </p:tav>
                                        <p:tav tm="100000">
                                          <p:val>
                                            <p:strVal val="#ppt_w"/>
                                          </p:val>
                                        </p:tav>
                                      </p:tavLst>
                                    </p:anim>
                                    <p:anim calcmode="lin" valueType="num">
                                      <p:cBhvr>
                                        <p:cTn id="59" dur="250" fill="hold"/>
                                        <p:tgtEl>
                                          <p:spTgt spid="3"/>
                                        </p:tgtEl>
                                        <p:attrNameLst>
                                          <p:attrName>ppt_h</p:attrName>
                                        </p:attrNameLst>
                                      </p:cBhvr>
                                      <p:tavLst>
                                        <p:tav tm="0">
                                          <p:val>
                                            <p:fltVal val="0"/>
                                          </p:val>
                                        </p:tav>
                                        <p:tav tm="100000">
                                          <p:val>
                                            <p:strVal val="#ppt_h"/>
                                          </p:val>
                                        </p:tav>
                                      </p:tavLst>
                                    </p:anim>
                                    <p:animEffect transition="in" filter="fade">
                                      <p:cBhvr>
                                        <p:cTn id="60" dur="250"/>
                                        <p:tgtEl>
                                          <p:spTgt spid="3"/>
                                        </p:tgtEl>
                                      </p:cBhvr>
                                    </p:animEffect>
                                  </p:childTnLst>
                                </p:cTn>
                              </p:par>
                              <p:par>
                                <p:cTn id="61" presetID="53" presetClass="entr" presetSubtype="16" fill="hold" nodeType="withEffect">
                                  <p:stCondLst>
                                    <p:cond delay="500"/>
                                  </p:stCondLst>
                                  <p:childTnLst>
                                    <p:set>
                                      <p:cBhvr>
                                        <p:cTn id="62" dur="1" fill="hold">
                                          <p:stCondLst>
                                            <p:cond delay="0"/>
                                          </p:stCondLst>
                                        </p:cTn>
                                        <p:tgtEl>
                                          <p:spTgt spid="169"/>
                                        </p:tgtEl>
                                        <p:attrNameLst>
                                          <p:attrName>style.visibility</p:attrName>
                                        </p:attrNameLst>
                                      </p:cBhvr>
                                      <p:to>
                                        <p:strVal val="visible"/>
                                      </p:to>
                                    </p:set>
                                    <p:anim calcmode="lin" valueType="num">
                                      <p:cBhvr>
                                        <p:cTn id="63" dur="250" fill="hold"/>
                                        <p:tgtEl>
                                          <p:spTgt spid="169"/>
                                        </p:tgtEl>
                                        <p:attrNameLst>
                                          <p:attrName>ppt_w</p:attrName>
                                        </p:attrNameLst>
                                      </p:cBhvr>
                                      <p:tavLst>
                                        <p:tav tm="0">
                                          <p:val>
                                            <p:fltVal val="0"/>
                                          </p:val>
                                        </p:tav>
                                        <p:tav tm="100000">
                                          <p:val>
                                            <p:strVal val="#ppt_w"/>
                                          </p:val>
                                        </p:tav>
                                      </p:tavLst>
                                    </p:anim>
                                    <p:anim calcmode="lin" valueType="num">
                                      <p:cBhvr>
                                        <p:cTn id="64" dur="250" fill="hold"/>
                                        <p:tgtEl>
                                          <p:spTgt spid="169"/>
                                        </p:tgtEl>
                                        <p:attrNameLst>
                                          <p:attrName>ppt_h</p:attrName>
                                        </p:attrNameLst>
                                      </p:cBhvr>
                                      <p:tavLst>
                                        <p:tav tm="0">
                                          <p:val>
                                            <p:fltVal val="0"/>
                                          </p:val>
                                        </p:tav>
                                        <p:tav tm="100000">
                                          <p:val>
                                            <p:strVal val="#ppt_h"/>
                                          </p:val>
                                        </p:tav>
                                      </p:tavLst>
                                    </p:anim>
                                    <p:animEffect transition="in" filter="fade">
                                      <p:cBhvr>
                                        <p:cTn id="65" dur="250"/>
                                        <p:tgtEl>
                                          <p:spTgt spid="169"/>
                                        </p:tgtEl>
                                      </p:cBhvr>
                                    </p:animEffect>
                                  </p:childTnLst>
                                </p:cTn>
                              </p:par>
                              <p:par>
                                <p:cTn id="66" presetID="10" presetClass="entr" presetSubtype="0" fill="hold" grpId="0" nodeType="withEffect">
                                  <p:stCondLst>
                                    <p:cond delay="500"/>
                                  </p:stCondLst>
                                  <p:childTnLst>
                                    <p:set>
                                      <p:cBhvr>
                                        <p:cTn id="67" dur="1" fill="hold">
                                          <p:stCondLst>
                                            <p:cond delay="0"/>
                                          </p:stCondLst>
                                        </p:cTn>
                                        <p:tgtEl>
                                          <p:spTgt spid="76"/>
                                        </p:tgtEl>
                                        <p:attrNameLst>
                                          <p:attrName>style.visibility</p:attrName>
                                        </p:attrNameLst>
                                      </p:cBhvr>
                                      <p:to>
                                        <p:strVal val="visible"/>
                                      </p:to>
                                    </p:set>
                                    <p:animEffect transition="in" filter="fade">
                                      <p:cBhvr>
                                        <p:cTn id="68" dur="250"/>
                                        <p:tgtEl>
                                          <p:spTgt spid="76"/>
                                        </p:tgtEl>
                                      </p:cBhvr>
                                    </p:animEffect>
                                  </p:childTnLst>
                                </p:cTn>
                              </p:par>
                              <p:par>
                                <p:cTn id="69" presetID="53" presetClass="entr" presetSubtype="16" fill="hold" nodeType="withEffect">
                                  <p:stCondLst>
                                    <p:cond delay="750"/>
                                  </p:stCondLst>
                                  <p:childTnLst>
                                    <p:set>
                                      <p:cBhvr>
                                        <p:cTn id="70" dur="1" fill="hold">
                                          <p:stCondLst>
                                            <p:cond delay="0"/>
                                          </p:stCondLst>
                                        </p:cTn>
                                        <p:tgtEl>
                                          <p:spTgt spid="170"/>
                                        </p:tgtEl>
                                        <p:attrNameLst>
                                          <p:attrName>style.visibility</p:attrName>
                                        </p:attrNameLst>
                                      </p:cBhvr>
                                      <p:to>
                                        <p:strVal val="visible"/>
                                      </p:to>
                                    </p:set>
                                    <p:anim calcmode="lin" valueType="num">
                                      <p:cBhvr>
                                        <p:cTn id="71" dur="250" fill="hold"/>
                                        <p:tgtEl>
                                          <p:spTgt spid="170"/>
                                        </p:tgtEl>
                                        <p:attrNameLst>
                                          <p:attrName>ppt_w</p:attrName>
                                        </p:attrNameLst>
                                      </p:cBhvr>
                                      <p:tavLst>
                                        <p:tav tm="0">
                                          <p:val>
                                            <p:fltVal val="0"/>
                                          </p:val>
                                        </p:tav>
                                        <p:tav tm="100000">
                                          <p:val>
                                            <p:strVal val="#ppt_w"/>
                                          </p:val>
                                        </p:tav>
                                      </p:tavLst>
                                    </p:anim>
                                    <p:anim calcmode="lin" valueType="num">
                                      <p:cBhvr>
                                        <p:cTn id="72" dur="250" fill="hold"/>
                                        <p:tgtEl>
                                          <p:spTgt spid="170"/>
                                        </p:tgtEl>
                                        <p:attrNameLst>
                                          <p:attrName>ppt_h</p:attrName>
                                        </p:attrNameLst>
                                      </p:cBhvr>
                                      <p:tavLst>
                                        <p:tav tm="0">
                                          <p:val>
                                            <p:fltVal val="0"/>
                                          </p:val>
                                        </p:tav>
                                        <p:tav tm="100000">
                                          <p:val>
                                            <p:strVal val="#ppt_h"/>
                                          </p:val>
                                        </p:tav>
                                      </p:tavLst>
                                    </p:anim>
                                    <p:animEffect transition="in" filter="fade">
                                      <p:cBhvr>
                                        <p:cTn id="73" dur="250"/>
                                        <p:tgtEl>
                                          <p:spTgt spid="170"/>
                                        </p:tgtEl>
                                      </p:cBhvr>
                                    </p:animEffect>
                                  </p:childTnLst>
                                </p:cTn>
                              </p:par>
                              <p:par>
                                <p:cTn id="74" presetID="10" presetClass="entr" presetSubtype="0" fill="hold" grpId="0" nodeType="withEffect">
                                  <p:stCondLst>
                                    <p:cond delay="750"/>
                                  </p:stCondLst>
                                  <p:childTnLst>
                                    <p:set>
                                      <p:cBhvr>
                                        <p:cTn id="75" dur="1" fill="hold">
                                          <p:stCondLst>
                                            <p:cond delay="0"/>
                                          </p:stCondLst>
                                        </p:cTn>
                                        <p:tgtEl>
                                          <p:spTgt spid="77"/>
                                        </p:tgtEl>
                                        <p:attrNameLst>
                                          <p:attrName>style.visibility</p:attrName>
                                        </p:attrNameLst>
                                      </p:cBhvr>
                                      <p:to>
                                        <p:strVal val="visible"/>
                                      </p:to>
                                    </p:set>
                                    <p:animEffect transition="in" filter="fade">
                                      <p:cBhvr>
                                        <p:cTn id="76" dur="250"/>
                                        <p:tgtEl>
                                          <p:spTgt spid="77"/>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129"/>
                                        </p:tgtEl>
                                        <p:attrNameLst>
                                          <p:attrName>style.visibility</p:attrName>
                                        </p:attrNameLst>
                                      </p:cBhvr>
                                      <p:to>
                                        <p:strVal val="visible"/>
                                      </p:to>
                                    </p:set>
                                    <p:animEffect transition="in" filter="wipe(left)">
                                      <p:cBhvr>
                                        <p:cTn id="81" dur="1250"/>
                                        <p:tgtEl>
                                          <p:spTgt spid="129"/>
                                        </p:tgtEl>
                                      </p:cBhvr>
                                    </p:animEffect>
                                  </p:childTnLst>
                                </p:cTn>
                              </p:par>
                              <p:par>
                                <p:cTn id="82" presetID="53" presetClass="entr" presetSubtype="16" fill="hold" nodeType="withEffect">
                                  <p:stCondLst>
                                    <p:cond delay="0"/>
                                  </p:stCondLst>
                                  <p:childTnLst>
                                    <p:set>
                                      <p:cBhvr>
                                        <p:cTn id="83" dur="1" fill="hold">
                                          <p:stCondLst>
                                            <p:cond delay="0"/>
                                          </p:stCondLst>
                                        </p:cTn>
                                        <p:tgtEl>
                                          <p:spTgt spid="171"/>
                                        </p:tgtEl>
                                        <p:attrNameLst>
                                          <p:attrName>style.visibility</p:attrName>
                                        </p:attrNameLst>
                                      </p:cBhvr>
                                      <p:to>
                                        <p:strVal val="visible"/>
                                      </p:to>
                                    </p:set>
                                    <p:anim calcmode="lin" valueType="num">
                                      <p:cBhvr>
                                        <p:cTn id="84" dur="250" fill="hold"/>
                                        <p:tgtEl>
                                          <p:spTgt spid="171"/>
                                        </p:tgtEl>
                                        <p:attrNameLst>
                                          <p:attrName>ppt_w</p:attrName>
                                        </p:attrNameLst>
                                      </p:cBhvr>
                                      <p:tavLst>
                                        <p:tav tm="0">
                                          <p:val>
                                            <p:fltVal val="0"/>
                                          </p:val>
                                        </p:tav>
                                        <p:tav tm="100000">
                                          <p:val>
                                            <p:strVal val="#ppt_w"/>
                                          </p:val>
                                        </p:tav>
                                      </p:tavLst>
                                    </p:anim>
                                    <p:anim calcmode="lin" valueType="num">
                                      <p:cBhvr>
                                        <p:cTn id="85" dur="250" fill="hold"/>
                                        <p:tgtEl>
                                          <p:spTgt spid="171"/>
                                        </p:tgtEl>
                                        <p:attrNameLst>
                                          <p:attrName>ppt_h</p:attrName>
                                        </p:attrNameLst>
                                      </p:cBhvr>
                                      <p:tavLst>
                                        <p:tav tm="0">
                                          <p:val>
                                            <p:fltVal val="0"/>
                                          </p:val>
                                        </p:tav>
                                        <p:tav tm="100000">
                                          <p:val>
                                            <p:strVal val="#ppt_h"/>
                                          </p:val>
                                        </p:tav>
                                      </p:tavLst>
                                    </p:anim>
                                    <p:animEffect transition="in" filter="fade">
                                      <p:cBhvr>
                                        <p:cTn id="86" dur="250"/>
                                        <p:tgtEl>
                                          <p:spTgt spid="171"/>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35"/>
                                        </p:tgtEl>
                                        <p:attrNameLst>
                                          <p:attrName>style.visibility</p:attrName>
                                        </p:attrNameLst>
                                      </p:cBhvr>
                                      <p:to>
                                        <p:strVal val="visible"/>
                                      </p:to>
                                    </p:set>
                                    <p:animEffect transition="in" filter="fade">
                                      <p:cBhvr>
                                        <p:cTn id="89" dur="250"/>
                                        <p:tgtEl>
                                          <p:spTgt spid="135"/>
                                        </p:tgtEl>
                                      </p:cBhvr>
                                    </p:animEffect>
                                  </p:childTnLst>
                                </p:cTn>
                              </p:par>
                              <p:par>
                                <p:cTn id="90" presetID="53" presetClass="entr" presetSubtype="16" fill="hold" nodeType="withEffect">
                                  <p:stCondLst>
                                    <p:cond delay="250"/>
                                  </p:stCondLst>
                                  <p:childTnLst>
                                    <p:set>
                                      <p:cBhvr>
                                        <p:cTn id="91" dur="1" fill="hold">
                                          <p:stCondLst>
                                            <p:cond delay="0"/>
                                          </p:stCondLst>
                                        </p:cTn>
                                        <p:tgtEl>
                                          <p:spTgt spid="172"/>
                                        </p:tgtEl>
                                        <p:attrNameLst>
                                          <p:attrName>style.visibility</p:attrName>
                                        </p:attrNameLst>
                                      </p:cBhvr>
                                      <p:to>
                                        <p:strVal val="visible"/>
                                      </p:to>
                                    </p:set>
                                    <p:anim calcmode="lin" valueType="num">
                                      <p:cBhvr>
                                        <p:cTn id="92" dur="250" fill="hold"/>
                                        <p:tgtEl>
                                          <p:spTgt spid="172"/>
                                        </p:tgtEl>
                                        <p:attrNameLst>
                                          <p:attrName>ppt_w</p:attrName>
                                        </p:attrNameLst>
                                      </p:cBhvr>
                                      <p:tavLst>
                                        <p:tav tm="0">
                                          <p:val>
                                            <p:fltVal val="0"/>
                                          </p:val>
                                        </p:tav>
                                        <p:tav tm="100000">
                                          <p:val>
                                            <p:strVal val="#ppt_w"/>
                                          </p:val>
                                        </p:tav>
                                      </p:tavLst>
                                    </p:anim>
                                    <p:anim calcmode="lin" valueType="num">
                                      <p:cBhvr>
                                        <p:cTn id="93" dur="250" fill="hold"/>
                                        <p:tgtEl>
                                          <p:spTgt spid="172"/>
                                        </p:tgtEl>
                                        <p:attrNameLst>
                                          <p:attrName>ppt_h</p:attrName>
                                        </p:attrNameLst>
                                      </p:cBhvr>
                                      <p:tavLst>
                                        <p:tav tm="0">
                                          <p:val>
                                            <p:fltVal val="0"/>
                                          </p:val>
                                        </p:tav>
                                        <p:tav tm="100000">
                                          <p:val>
                                            <p:strVal val="#ppt_h"/>
                                          </p:val>
                                        </p:tav>
                                      </p:tavLst>
                                    </p:anim>
                                    <p:animEffect transition="in" filter="fade">
                                      <p:cBhvr>
                                        <p:cTn id="94" dur="250"/>
                                        <p:tgtEl>
                                          <p:spTgt spid="172"/>
                                        </p:tgtEl>
                                      </p:cBhvr>
                                    </p:animEffect>
                                  </p:childTnLst>
                                </p:cTn>
                              </p:par>
                              <p:par>
                                <p:cTn id="95" presetID="10" presetClass="entr" presetSubtype="0" fill="hold" grpId="0" nodeType="withEffect">
                                  <p:stCondLst>
                                    <p:cond delay="250"/>
                                  </p:stCondLst>
                                  <p:childTnLst>
                                    <p:set>
                                      <p:cBhvr>
                                        <p:cTn id="96" dur="1" fill="hold">
                                          <p:stCondLst>
                                            <p:cond delay="0"/>
                                          </p:stCondLst>
                                        </p:cTn>
                                        <p:tgtEl>
                                          <p:spTgt spid="136"/>
                                        </p:tgtEl>
                                        <p:attrNameLst>
                                          <p:attrName>style.visibility</p:attrName>
                                        </p:attrNameLst>
                                      </p:cBhvr>
                                      <p:to>
                                        <p:strVal val="visible"/>
                                      </p:to>
                                    </p:set>
                                    <p:animEffect transition="in" filter="fade">
                                      <p:cBhvr>
                                        <p:cTn id="97" dur="250"/>
                                        <p:tgtEl>
                                          <p:spTgt spid="136"/>
                                        </p:tgtEl>
                                      </p:cBhvr>
                                    </p:animEffect>
                                  </p:childTnLst>
                                </p:cTn>
                              </p:par>
                              <p:par>
                                <p:cTn id="98" presetID="10" presetClass="entr" presetSubtype="0" fill="hold" grpId="0" nodeType="withEffect">
                                  <p:stCondLst>
                                    <p:cond delay="500"/>
                                  </p:stCondLst>
                                  <p:childTnLst>
                                    <p:set>
                                      <p:cBhvr>
                                        <p:cTn id="99" dur="1" fill="hold">
                                          <p:stCondLst>
                                            <p:cond delay="0"/>
                                          </p:stCondLst>
                                        </p:cTn>
                                        <p:tgtEl>
                                          <p:spTgt spid="137"/>
                                        </p:tgtEl>
                                        <p:attrNameLst>
                                          <p:attrName>style.visibility</p:attrName>
                                        </p:attrNameLst>
                                      </p:cBhvr>
                                      <p:to>
                                        <p:strVal val="visible"/>
                                      </p:to>
                                    </p:set>
                                    <p:animEffect transition="in" filter="fade">
                                      <p:cBhvr>
                                        <p:cTn id="100" dur="250"/>
                                        <p:tgtEl>
                                          <p:spTgt spid="137"/>
                                        </p:tgtEl>
                                      </p:cBhvr>
                                    </p:animEffect>
                                  </p:childTnLst>
                                </p:cTn>
                              </p:par>
                              <p:par>
                                <p:cTn id="101" presetID="53" presetClass="entr" presetSubtype="16" fill="hold" nodeType="withEffect">
                                  <p:stCondLst>
                                    <p:cond delay="500"/>
                                  </p:stCondLst>
                                  <p:childTnLst>
                                    <p:set>
                                      <p:cBhvr>
                                        <p:cTn id="102" dur="1" fill="hold">
                                          <p:stCondLst>
                                            <p:cond delay="0"/>
                                          </p:stCondLst>
                                        </p:cTn>
                                        <p:tgtEl>
                                          <p:spTgt spid="173"/>
                                        </p:tgtEl>
                                        <p:attrNameLst>
                                          <p:attrName>style.visibility</p:attrName>
                                        </p:attrNameLst>
                                      </p:cBhvr>
                                      <p:to>
                                        <p:strVal val="visible"/>
                                      </p:to>
                                    </p:set>
                                    <p:anim calcmode="lin" valueType="num">
                                      <p:cBhvr>
                                        <p:cTn id="103" dur="250" fill="hold"/>
                                        <p:tgtEl>
                                          <p:spTgt spid="173"/>
                                        </p:tgtEl>
                                        <p:attrNameLst>
                                          <p:attrName>ppt_w</p:attrName>
                                        </p:attrNameLst>
                                      </p:cBhvr>
                                      <p:tavLst>
                                        <p:tav tm="0">
                                          <p:val>
                                            <p:fltVal val="0"/>
                                          </p:val>
                                        </p:tav>
                                        <p:tav tm="100000">
                                          <p:val>
                                            <p:strVal val="#ppt_w"/>
                                          </p:val>
                                        </p:tav>
                                      </p:tavLst>
                                    </p:anim>
                                    <p:anim calcmode="lin" valueType="num">
                                      <p:cBhvr>
                                        <p:cTn id="104" dur="250" fill="hold"/>
                                        <p:tgtEl>
                                          <p:spTgt spid="173"/>
                                        </p:tgtEl>
                                        <p:attrNameLst>
                                          <p:attrName>ppt_h</p:attrName>
                                        </p:attrNameLst>
                                      </p:cBhvr>
                                      <p:tavLst>
                                        <p:tav tm="0">
                                          <p:val>
                                            <p:fltVal val="0"/>
                                          </p:val>
                                        </p:tav>
                                        <p:tav tm="100000">
                                          <p:val>
                                            <p:strVal val="#ppt_h"/>
                                          </p:val>
                                        </p:tav>
                                      </p:tavLst>
                                    </p:anim>
                                    <p:animEffect transition="in" filter="fade">
                                      <p:cBhvr>
                                        <p:cTn id="105" dur="250"/>
                                        <p:tgtEl>
                                          <p:spTgt spid="173"/>
                                        </p:tgtEl>
                                      </p:cBhvr>
                                    </p:animEffect>
                                  </p:childTnLst>
                                </p:cTn>
                              </p:par>
                              <p:par>
                                <p:cTn id="106" presetID="53" presetClass="entr" presetSubtype="16" fill="hold" nodeType="withEffect">
                                  <p:stCondLst>
                                    <p:cond delay="750"/>
                                  </p:stCondLst>
                                  <p:childTnLst>
                                    <p:set>
                                      <p:cBhvr>
                                        <p:cTn id="107" dur="1" fill="hold">
                                          <p:stCondLst>
                                            <p:cond delay="0"/>
                                          </p:stCondLst>
                                        </p:cTn>
                                        <p:tgtEl>
                                          <p:spTgt spid="174"/>
                                        </p:tgtEl>
                                        <p:attrNameLst>
                                          <p:attrName>style.visibility</p:attrName>
                                        </p:attrNameLst>
                                      </p:cBhvr>
                                      <p:to>
                                        <p:strVal val="visible"/>
                                      </p:to>
                                    </p:set>
                                    <p:anim calcmode="lin" valueType="num">
                                      <p:cBhvr>
                                        <p:cTn id="108" dur="250" fill="hold"/>
                                        <p:tgtEl>
                                          <p:spTgt spid="174"/>
                                        </p:tgtEl>
                                        <p:attrNameLst>
                                          <p:attrName>ppt_w</p:attrName>
                                        </p:attrNameLst>
                                      </p:cBhvr>
                                      <p:tavLst>
                                        <p:tav tm="0">
                                          <p:val>
                                            <p:fltVal val="0"/>
                                          </p:val>
                                        </p:tav>
                                        <p:tav tm="100000">
                                          <p:val>
                                            <p:strVal val="#ppt_w"/>
                                          </p:val>
                                        </p:tav>
                                      </p:tavLst>
                                    </p:anim>
                                    <p:anim calcmode="lin" valueType="num">
                                      <p:cBhvr>
                                        <p:cTn id="109" dur="250" fill="hold"/>
                                        <p:tgtEl>
                                          <p:spTgt spid="174"/>
                                        </p:tgtEl>
                                        <p:attrNameLst>
                                          <p:attrName>ppt_h</p:attrName>
                                        </p:attrNameLst>
                                      </p:cBhvr>
                                      <p:tavLst>
                                        <p:tav tm="0">
                                          <p:val>
                                            <p:fltVal val="0"/>
                                          </p:val>
                                        </p:tav>
                                        <p:tav tm="100000">
                                          <p:val>
                                            <p:strVal val="#ppt_h"/>
                                          </p:val>
                                        </p:tav>
                                      </p:tavLst>
                                    </p:anim>
                                    <p:animEffect transition="in" filter="fade">
                                      <p:cBhvr>
                                        <p:cTn id="110" dur="250"/>
                                        <p:tgtEl>
                                          <p:spTgt spid="174"/>
                                        </p:tgtEl>
                                      </p:cBhvr>
                                    </p:animEffect>
                                  </p:childTnLst>
                                </p:cTn>
                              </p:par>
                              <p:par>
                                <p:cTn id="111" presetID="10" presetClass="entr" presetSubtype="0" fill="hold" grpId="0" nodeType="withEffect">
                                  <p:stCondLst>
                                    <p:cond delay="750"/>
                                  </p:stCondLst>
                                  <p:childTnLst>
                                    <p:set>
                                      <p:cBhvr>
                                        <p:cTn id="112" dur="1" fill="hold">
                                          <p:stCondLst>
                                            <p:cond delay="0"/>
                                          </p:stCondLst>
                                        </p:cTn>
                                        <p:tgtEl>
                                          <p:spTgt spid="138"/>
                                        </p:tgtEl>
                                        <p:attrNameLst>
                                          <p:attrName>style.visibility</p:attrName>
                                        </p:attrNameLst>
                                      </p:cBhvr>
                                      <p:to>
                                        <p:strVal val="visible"/>
                                      </p:to>
                                    </p:set>
                                    <p:animEffect transition="in" filter="fade">
                                      <p:cBhvr>
                                        <p:cTn id="113" dur="25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74" grpId="0"/>
      <p:bldP spid="75" grpId="0"/>
      <p:bldP spid="76" grpId="0"/>
      <p:bldP spid="77" grpId="0"/>
      <p:bldP spid="135" grpId="0"/>
      <p:bldP spid="136" grpId="0"/>
      <p:bldP spid="137" grpId="0"/>
      <p:bldP spid="13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A6979-330F-4FDF-9548-601F30677D9F}"/>
              </a:ext>
            </a:extLst>
          </p:cNvPr>
          <p:cNvSpPr>
            <a:spLocks noGrp="1"/>
          </p:cNvSpPr>
          <p:nvPr>
            <p:ph type="title"/>
          </p:nvPr>
        </p:nvSpPr>
        <p:spPr/>
        <p:txBody>
          <a:bodyPr/>
          <a:lstStyle/>
          <a:p>
            <a:r>
              <a:rPr lang="en-US" dirty="0"/>
              <a:t>Migration Resources</a:t>
            </a:r>
          </a:p>
        </p:txBody>
      </p:sp>
      <p:sp>
        <p:nvSpPr>
          <p:cNvPr id="3" name="Content Placeholder 2">
            <a:extLst>
              <a:ext uri="{FF2B5EF4-FFF2-40B4-BE49-F238E27FC236}">
                <a16:creationId xmlns:a16="http://schemas.microsoft.com/office/drawing/2014/main" id="{8A953F5D-76CF-4436-8702-35C310D227B1}"/>
              </a:ext>
            </a:extLst>
          </p:cNvPr>
          <p:cNvSpPr>
            <a:spLocks noGrp="1"/>
          </p:cNvSpPr>
          <p:nvPr>
            <p:ph idx="1"/>
          </p:nvPr>
        </p:nvSpPr>
        <p:spPr/>
        <p:txBody>
          <a:bodyPr/>
          <a:lstStyle/>
          <a:p>
            <a:pPr marL="0" indent="0">
              <a:buNone/>
            </a:pPr>
            <a:r>
              <a:rPr lang="en-US" dirty="0"/>
              <a:t>Assessment for migration to App Service:</a:t>
            </a:r>
          </a:p>
          <a:p>
            <a:r>
              <a:rPr lang="en-US" dirty="0">
                <a:hlinkClick r:id="rId2"/>
              </a:rPr>
              <a:t>https://www.movemetothecloud.net/</a:t>
            </a:r>
            <a:endParaRPr lang="en-US" dirty="0"/>
          </a:p>
          <a:p>
            <a:r>
              <a:rPr lang="en-US" dirty="0">
                <a:hlinkClick r:id="rId3"/>
              </a:rPr>
              <a:t>https://aka.ms/appmigrate</a:t>
            </a:r>
            <a:r>
              <a:rPr lang="en-US" dirty="0"/>
              <a:t> </a:t>
            </a:r>
          </a:p>
          <a:p>
            <a:pPr marL="0" indent="0">
              <a:buNone/>
            </a:pPr>
            <a:endParaRPr lang="en-US" dirty="0"/>
          </a:p>
          <a:p>
            <a:pPr marL="0" indent="0">
              <a:buNone/>
            </a:pPr>
            <a:r>
              <a:rPr lang="en-US" dirty="0"/>
              <a:t>Assessment for migration to SQL Azure PaaS:</a:t>
            </a:r>
          </a:p>
          <a:p>
            <a:pPr marL="0" indent="0">
              <a:buNone/>
            </a:pPr>
            <a:r>
              <a:rPr lang="en-US" dirty="0">
                <a:hlinkClick r:id="rId4"/>
              </a:rPr>
              <a:t>https://blogs.msdn.microsoft.com/datamigration/2017/03/10/released-data-migration-assistant-dma-v3-1/</a:t>
            </a:r>
            <a:endParaRPr lang="en-US" dirty="0"/>
          </a:p>
        </p:txBody>
      </p:sp>
    </p:spTree>
    <p:extLst>
      <p:ext uri="{BB962C8B-B14F-4D97-AF65-F5344CB8AC3E}">
        <p14:creationId xmlns:p14="http://schemas.microsoft.com/office/powerpoint/2010/main" val="39714287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3" name="Text Placeholder 2"/>
          <p:cNvSpPr>
            <a:spLocks noGrp="1"/>
          </p:cNvSpPr>
          <p:nvPr>
            <p:ph type="body" sz="quarter" idx="10"/>
          </p:nvPr>
        </p:nvSpPr>
        <p:spPr>
          <a:xfrm>
            <a:off x="239847" y="1674197"/>
            <a:ext cx="11653523" cy="2598147"/>
          </a:xfrm>
        </p:spPr>
        <p:txBody>
          <a:bodyPr/>
          <a:lstStyle/>
          <a:p>
            <a:pPr marL="742950" indent="-742950">
              <a:buAutoNum type="arabicPeriod"/>
            </a:pPr>
            <a:r>
              <a:rPr lang="en-US" dirty="0"/>
              <a:t>Assessment of customers application strategy</a:t>
            </a:r>
          </a:p>
          <a:p>
            <a:pPr marL="742950" indent="-742950">
              <a:buAutoNum type="arabicPeriod"/>
            </a:pPr>
            <a:endParaRPr lang="en-US" dirty="0"/>
          </a:p>
          <a:p>
            <a:pPr marL="742950" indent="-742950">
              <a:buAutoNum type="arabicPeriod"/>
            </a:pPr>
            <a:r>
              <a:rPr lang="en-US" dirty="0"/>
              <a:t>Other workloads which we can choose to move to cloud</a:t>
            </a:r>
          </a:p>
        </p:txBody>
      </p:sp>
      <p:sp>
        <p:nvSpPr>
          <p:cNvPr id="4" name="TextBox 3"/>
          <p:cNvSpPr txBox="1"/>
          <p:nvPr/>
        </p:nvSpPr>
        <p:spPr>
          <a:xfrm>
            <a:off x="1936376" y="4966447"/>
            <a:ext cx="9144000" cy="738664"/>
          </a:xfrm>
          <a:prstGeom prst="rect">
            <a:avLst/>
          </a:prstGeom>
          <a:noFill/>
        </p:spPr>
        <p:txBody>
          <a:bodyPr wrap="square" lIns="182880" tIns="146304" rIns="182880" bIns="146304" rtlCol="0">
            <a:spAutoFit/>
          </a:bodyPr>
          <a:lstStyle/>
          <a:p>
            <a:pPr>
              <a:lnSpc>
                <a:spcPct val="90000"/>
              </a:lnSpc>
              <a:spcAft>
                <a:spcPts val="600"/>
              </a:spcAft>
            </a:pPr>
            <a:r>
              <a:rPr lang="en-US" sz="3200" b="1" dirty="0">
                <a:gradFill>
                  <a:gsLst>
                    <a:gs pos="2917">
                      <a:schemeClr val="tx1"/>
                    </a:gs>
                    <a:gs pos="30000">
                      <a:schemeClr val="tx1"/>
                    </a:gs>
                  </a:gsLst>
                  <a:lin ang="5400000" scaled="0"/>
                </a:gradFill>
              </a:rPr>
              <a:t>http://aka.ms/ceplays</a:t>
            </a:r>
          </a:p>
        </p:txBody>
      </p:sp>
    </p:spTree>
    <p:extLst>
      <p:ext uri="{BB962C8B-B14F-4D97-AF65-F5344CB8AC3E}">
        <p14:creationId xmlns:p14="http://schemas.microsoft.com/office/powerpoint/2010/main" val="59306239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A2607-6324-47BF-81BC-67D6C9C6D1D4}"/>
              </a:ext>
            </a:extLst>
          </p:cNvPr>
          <p:cNvSpPr/>
          <p:nvPr/>
        </p:nvSpPr>
        <p:spPr bwMode="auto">
          <a:xfrm>
            <a:off x="1668710" y="2703156"/>
            <a:ext cx="7378532" cy="22607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8627" dirty="0">
                <a:gradFill>
                  <a:gsLst>
                    <a:gs pos="0">
                      <a:srgbClr val="FFFFFF"/>
                    </a:gs>
                    <a:gs pos="100000">
                      <a:srgbClr val="FFFFFF"/>
                    </a:gs>
                  </a:gsLst>
                  <a:lin ang="5400000" scaled="0"/>
                </a:gradFill>
                <a:latin typeface="Segoe UI Semilight"/>
                <a:ea typeface="Segoe UI" pitchFamily="34" charset="0"/>
                <a:cs typeface="Segoe UI" pitchFamily="34" charset="0"/>
              </a:rPr>
              <a:t>Questions?</a:t>
            </a:r>
          </a:p>
        </p:txBody>
      </p:sp>
    </p:spTree>
    <p:extLst>
      <p:ext uri="{BB962C8B-B14F-4D97-AF65-F5344CB8AC3E}">
        <p14:creationId xmlns:p14="http://schemas.microsoft.com/office/powerpoint/2010/main" val="2730845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A2607-6324-47BF-81BC-67D6C9C6D1D4}"/>
              </a:ext>
            </a:extLst>
          </p:cNvPr>
          <p:cNvSpPr/>
          <p:nvPr/>
        </p:nvSpPr>
        <p:spPr bwMode="auto">
          <a:xfrm>
            <a:off x="1668710" y="2703156"/>
            <a:ext cx="7378532" cy="22607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8627" dirty="0">
                <a:gradFill>
                  <a:gsLst>
                    <a:gs pos="0">
                      <a:srgbClr val="FFFFFF"/>
                    </a:gs>
                    <a:gs pos="100000">
                      <a:srgbClr val="FFFFFF"/>
                    </a:gs>
                  </a:gsLst>
                  <a:lin ang="5400000" scaled="0"/>
                </a:gradFill>
                <a:latin typeface="Segoe UI Semilight"/>
                <a:ea typeface="Segoe UI" pitchFamily="34" charset="0"/>
                <a:cs typeface="Segoe UI" pitchFamily="34" charset="0"/>
              </a:rPr>
              <a:t>Thank you!</a:t>
            </a:r>
          </a:p>
        </p:txBody>
      </p:sp>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505253-9FE6-4157-84FB-DD9B9C97CF01}"/>
              </a:ext>
            </a:extLst>
          </p:cNvPr>
          <p:cNvSpPr>
            <a:spLocks noGrp="1"/>
          </p:cNvSpPr>
          <p:nvPr>
            <p:ph type="title"/>
          </p:nvPr>
        </p:nvSpPr>
        <p:spPr>
          <a:xfrm>
            <a:off x="269239" y="2084172"/>
            <a:ext cx="11653523" cy="3443058"/>
          </a:xfrm>
        </p:spPr>
        <p:txBody>
          <a:bodyPr/>
          <a:lstStyle/>
          <a:p>
            <a:pPr>
              <a:lnSpc>
                <a:spcPct val="100000"/>
              </a:lnSpc>
            </a:pPr>
            <a:r>
              <a:rPr lang="en-US" dirty="0">
                <a:solidFill>
                  <a:schemeClr val="tx1"/>
                </a:solidFill>
              </a:rPr>
              <a:t>Hands-on labs:</a:t>
            </a:r>
            <a:br>
              <a:rPr lang="en-US" dirty="0">
                <a:solidFill>
                  <a:schemeClr val="tx1"/>
                </a:solidFill>
              </a:rPr>
            </a:br>
            <a:r>
              <a:rPr lang="es-MX" u="sng" dirty="0">
                <a:solidFill>
                  <a:schemeClr val="tx1"/>
                </a:solidFill>
                <a:hlinkClick r:id="rId2">
                  <a:extLst>
                    <a:ext uri="{A12FA001-AC4F-418D-AE19-62706E023703}">
                      <ahyp:hlinkClr xmlns:ahyp="http://schemas.microsoft.com/office/drawing/2018/hyperlinkcolor" val="tx"/>
                    </a:ext>
                  </a:extLst>
                </a:hlinkClick>
              </a:rPr>
              <a:t>https://aka.ms/</a:t>
            </a:r>
            <a:r>
              <a:rPr lang="es-MX" u="sng" dirty="0">
                <a:solidFill>
                  <a:schemeClr val="tx1"/>
                </a:solidFill>
              </a:rPr>
              <a:t>DevDaysLatam</a:t>
            </a:r>
            <a:br>
              <a:rPr lang="en-US" dirty="0">
                <a:solidFill>
                  <a:schemeClr val="tx1"/>
                </a:solidFill>
              </a:rPr>
            </a:br>
            <a:endParaRPr lang="en-US" dirty="0">
              <a:solidFill>
                <a:schemeClr val="tx1"/>
              </a:solidFill>
            </a:endParaRPr>
          </a:p>
        </p:txBody>
      </p:sp>
    </p:spTree>
    <p:extLst>
      <p:ext uri="{BB962C8B-B14F-4D97-AF65-F5344CB8AC3E}">
        <p14:creationId xmlns:p14="http://schemas.microsoft.com/office/powerpoint/2010/main" val="359709267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5D4E97-7769-42EF-AA2E-FEAE68E86537}"/>
              </a:ext>
            </a:extLst>
          </p:cNvPr>
          <p:cNvSpPr>
            <a:spLocks noGrp="1"/>
          </p:cNvSpPr>
          <p:nvPr>
            <p:ph type="body" sz="quarter" idx="10"/>
          </p:nvPr>
        </p:nvSpPr>
        <p:spPr>
          <a:xfrm>
            <a:off x="269239" y="1189177"/>
            <a:ext cx="11653523" cy="4801314"/>
          </a:xfrm>
        </p:spPr>
        <p:txBody>
          <a:bodyPr/>
          <a:lstStyle/>
          <a:p>
            <a:pPr fontAlgn="t"/>
            <a:endParaRPr lang="en-US" sz="4000" dirty="0"/>
          </a:p>
          <a:p>
            <a:pPr fontAlgn="t"/>
            <a:r>
              <a:rPr lang="en-US" sz="4000" dirty="0"/>
              <a:t>App Modernization</a:t>
            </a:r>
          </a:p>
          <a:p>
            <a:pPr fontAlgn="t"/>
            <a:r>
              <a:rPr lang="en-US" sz="4000" dirty="0"/>
              <a:t>Azure Containers</a:t>
            </a:r>
          </a:p>
          <a:p>
            <a:pPr fontAlgn="t"/>
            <a:r>
              <a:rPr lang="en-US" sz="4000" dirty="0"/>
              <a:t>Cloud DevOps</a:t>
            </a:r>
          </a:p>
          <a:p>
            <a:pPr fontAlgn="t"/>
            <a:r>
              <a:rPr lang="en-US" sz="4000" dirty="0"/>
              <a:t>Serverless</a:t>
            </a:r>
          </a:p>
          <a:p>
            <a:pPr fontAlgn="t"/>
            <a:r>
              <a:rPr lang="en-US" sz="4000" dirty="0"/>
              <a:t>Cognitive Services</a:t>
            </a:r>
          </a:p>
          <a:p>
            <a:endParaRPr lang="en-US" sz="4000" dirty="0"/>
          </a:p>
        </p:txBody>
      </p:sp>
      <p:sp>
        <p:nvSpPr>
          <p:cNvPr id="3" name="Title 2">
            <a:extLst>
              <a:ext uri="{FF2B5EF4-FFF2-40B4-BE49-F238E27FC236}">
                <a16:creationId xmlns:a16="http://schemas.microsoft.com/office/drawing/2014/main" id="{6EB5DB8A-7658-473F-B1CF-C15138599F54}"/>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337087366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A2607-6324-47BF-81BC-67D6C9C6D1D4}"/>
              </a:ext>
            </a:extLst>
          </p:cNvPr>
          <p:cNvSpPr/>
          <p:nvPr/>
        </p:nvSpPr>
        <p:spPr bwMode="auto">
          <a:xfrm>
            <a:off x="1523566" y="2674128"/>
            <a:ext cx="9739519" cy="22607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8627" dirty="0">
                <a:gradFill>
                  <a:gsLst>
                    <a:gs pos="0">
                      <a:srgbClr val="FFFFFF"/>
                    </a:gs>
                    <a:gs pos="100000">
                      <a:srgbClr val="FFFFFF"/>
                    </a:gs>
                  </a:gsLst>
                  <a:lin ang="5400000" scaled="0"/>
                </a:gradFill>
                <a:latin typeface="Segoe UI Semilight"/>
                <a:ea typeface="Segoe UI" pitchFamily="34" charset="0"/>
                <a:cs typeface="Segoe UI" pitchFamily="34" charset="0"/>
              </a:rPr>
              <a:t>App Modernization</a:t>
            </a:r>
          </a:p>
        </p:txBody>
      </p:sp>
    </p:spTree>
    <p:extLst>
      <p:ext uri="{BB962C8B-B14F-4D97-AF65-F5344CB8AC3E}">
        <p14:creationId xmlns:p14="http://schemas.microsoft.com/office/powerpoint/2010/main" val="260831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BC281B-B300-4B20-A7F2-C521119E13BC}"/>
              </a:ext>
            </a:extLst>
          </p:cNvPr>
          <p:cNvSpPr>
            <a:spLocks noGrp="1"/>
          </p:cNvSpPr>
          <p:nvPr>
            <p:ph type="title"/>
          </p:nvPr>
        </p:nvSpPr>
        <p:spPr/>
        <p:txBody>
          <a:bodyPr/>
          <a:lstStyle/>
          <a:p>
            <a:r>
              <a:rPr lang="en-US" dirty="0"/>
              <a:t>Applications fuel digital transformation</a:t>
            </a:r>
          </a:p>
        </p:txBody>
      </p:sp>
      <p:sp>
        <p:nvSpPr>
          <p:cNvPr id="14" name="Oval 13">
            <a:extLst>
              <a:ext uri="{FF2B5EF4-FFF2-40B4-BE49-F238E27FC236}">
                <a16:creationId xmlns:a16="http://schemas.microsoft.com/office/drawing/2014/main" id="{656BC7A8-F6DE-43C3-913A-FA5EC8604349}"/>
              </a:ext>
            </a:extLst>
          </p:cNvPr>
          <p:cNvSpPr/>
          <p:nvPr/>
        </p:nvSpPr>
        <p:spPr bwMode="auto">
          <a:xfrm flipH="1">
            <a:off x="3709902" y="1809814"/>
            <a:ext cx="4318722" cy="4318724"/>
          </a:xfrm>
          <a:prstGeom prst="ellipse">
            <a:avLst/>
          </a:prstGeom>
          <a:noFill/>
          <a:ln w="19050"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 name="Group 14">
            <a:extLst>
              <a:ext uri="{FF2B5EF4-FFF2-40B4-BE49-F238E27FC236}">
                <a16:creationId xmlns:a16="http://schemas.microsoft.com/office/drawing/2014/main" id="{2DC42E1A-FB9E-4316-BBFA-3D84A2F2201A}"/>
              </a:ext>
            </a:extLst>
          </p:cNvPr>
          <p:cNvGrpSpPr/>
          <p:nvPr/>
        </p:nvGrpSpPr>
        <p:grpSpPr>
          <a:xfrm>
            <a:off x="3588956" y="1780388"/>
            <a:ext cx="1468563" cy="1468563"/>
            <a:chOff x="3005483" y="2840991"/>
            <a:chExt cx="1312542" cy="1312542"/>
          </a:xfrm>
        </p:grpSpPr>
        <p:sp>
          <p:nvSpPr>
            <p:cNvPr id="16" name="Oval 15">
              <a:extLst>
                <a:ext uri="{FF2B5EF4-FFF2-40B4-BE49-F238E27FC236}">
                  <a16:creationId xmlns:a16="http://schemas.microsoft.com/office/drawing/2014/main" id="{BD87CEFD-7C3A-466A-BA4E-0762F6B7E2CC}"/>
                </a:ext>
              </a:extLst>
            </p:cNvPr>
            <p:cNvSpPr/>
            <p:nvPr/>
          </p:nvSpPr>
          <p:spPr bwMode="auto">
            <a:xfrm>
              <a:off x="3005483" y="2840991"/>
              <a:ext cx="1312542" cy="1312542"/>
            </a:xfrm>
            <a:prstGeom prst="ellipse">
              <a:avLst/>
            </a:prstGeom>
            <a:solidFill>
              <a:srgbClr val="E6E6E6"/>
            </a:solidFill>
            <a:ln w="12700" cap="flat" cmpd="sng" algn="ctr">
              <a:noFill/>
              <a:prstDash val="solid"/>
              <a:miter lim="800000"/>
            </a:ln>
            <a:effectLst/>
          </p:spPr>
          <p:txBody>
            <a:bodyPr rot="0" spcFirstLastPara="0" vertOverflow="overflow" horzOverflow="overflow" vert="horz" wrap="square" lIns="210875" tIns="168699" rIns="210875" bIns="168699" numCol="1" spcCol="0" rtlCol="0" fromWordArt="0" anchor="t" anchorCtr="0" forceAA="0" compatLnSpc="1">
              <a:prstTxWarp prst="textNoShape">
                <a:avLst/>
              </a:prstTxWarp>
              <a:noAutofit/>
            </a:bodyPr>
            <a:lstStyle/>
            <a:p>
              <a:pPr marL="0" marR="0" lvl="0" indent="0" algn="ctr" defTabSz="107510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41BD13B1-7252-4E1C-A3F2-125DEC349627}"/>
                </a:ext>
              </a:extLst>
            </p:cNvPr>
            <p:cNvGrpSpPr/>
            <p:nvPr/>
          </p:nvGrpSpPr>
          <p:grpSpPr>
            <a:xfrm>
              <a:off x="3158834" y="2994342"/>
              <a:ext cx="1005840" cy="1005840"/>
              <a:chOff x="2486149" y="3040062"/>
              <a:chExt cx="914400" cy="914400"/>
            </a:xfrm>
          </p:grpSpPr>
          <p:sp>
            <p:nvSpPr>
              <p:cNvPr id="18" name="Oval 17">
                <a:extLst>
                  <a:ext uri="{FF2B5EF4-FFF2-40B4-BE49-F238E27FC236}">
                    <a16:creationId xmlns:a16="http://schemas.microsoft.com/office/drawing/2014/main" id="{989D3D04-42DA-4155-B087-0D784232B8A1}"/>
                  </a:ext>
                </a:extLst>
              </p:cNvPr>
              <p:cNvSpPr/>
              <p:nvPr/>
            </p:nvSpPr>
            <p:spPr bwMode="auto">
              <a:xfrm>
                <a:off x="2486149" y="3040062"/>
                <a:ext cx="914400" cy="914400"/>
              </a:xfrm>
              <a:prstGeom prst="ellipse">
                <a:avLst/>
              </a:prstGeom>
              <a:solidFill>
                <a:srgbClr val="0078D7"/>
              </a:solidFill>
              <a:ln w="12700" cap="flat" cmpd="sng" algn="ctr">
                <a:noFill/>
                <a:prstDash val="solid"/>
                <a:miter lim="800000"/>
              </a:ln>
              <a:effectLst/>
            </p:spPr>
            <p:txBody>
              <a:bodyPr rot="0" spcFirstLastPara="0" vertOverflow="overflow" horzOverflow="overflow" vert="horz" wrap="square" lIns="210875" tIns="168699" rIns="210875" bIns="168699" numCol="1" spcCol="0" rtlCol="0" fromWordArt="0" anchor="t" anchorCtr="0" forceAA="0" compatLnSpc="1">
                <a:prstTxWarp prst="textNoShape">
                  <a:avLst/>
                </a:prstTxWarp>
                <a:noAutofit/>
              </a:bodyPr>
              <a:lstStyle/>
              <a:p>
                <a:pPr marL="0" marR="0" lvl="0" indent="0" algn="ctr" defTabSz="107510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 name="Group 18">
                <a:extLst>
                  <a:ext uri="{FF2B5EF4-FFF2-40B4-BE49-F238E27FC236}">
                    <a16:creationId xmlns:a16="http://schemas.microsoft.com/office/drawing/2014/main" id="{2751792E-BCED-4B8A-B3D5-36870FD0C291}"/>
                  </a:ext>
                </a:extLst>
              </p:cNvPr>
              <p:cNvGrpSpPr/>
              <p:nvPr/>
            </p:nvGrpSpPr>
            <p:grpSpPr>
              <a:xfrm>
                <a:off x="2718485" y="3301180"/>
                <a:ext cx="449726" cy="392158"/>
                <a:chOff x="2532420" y="3433223"/>
                <a:chExt cx="529777" cy="461962"/>
              </a:xfrm>
            </p:grpSpPr>
            <p:sp>
              <p:nvSpPr>
                <p:cNvPr id="20" name="Freeform 5">
                  <a:extLst>
                    <a:ext uri="{FF2B5EF4-FFF2-40B4-BE49-F238E27FC236}">
                      <a16:creationId xmlns:a16="http://schemas.microsoft.com/office/drawing/2014/main" id="{71BD4E6B-6DA3-41DA-8538-05562C2912B1}"/>
                    </a:ext>
                  </a:extLst>
                </p:cNvPr>
                <p:cNvSpPr>
                  <a:spLocks noEditPoints="1"/>
                </p:cNvSpPr>
                <p:nvPr/>
              </p:nvSpPr>
              <p:spPr bwMode="auto">
                <a:xfrm>
                  <a:off x="2671755" y="3476422"/>
                  <a:ext cx="390442" cy="418763"/>
                </a:xfrm>
                <a:custGeom>
                  <a:avLst/>
                  <a:gdLst>
                    <a:gd name="T0" fmla="*/ 94 w 112"/>
                    <a:gd name="T1" fmla="*/ 43 h 120"/>
                    <a:gd name="T2" fmla="*/ 104 w 112"/>
                    <a:gd name="T3" fmla="*/ 24 h 120"/>
                    <a:gd name="T4" fmla="*/ 80 w 112"/>
                    <a:gd name="T5" fmla="*/ 0 h 120"/>
                    <a:gd name="T6" fmla="*/ 56 w 112"/>
                    <a:gd name="T7" fmla="*/ 24 h 120"/>
                    <a:gd name="T8" fmla="*/ 66 w 112"/>
                    <a:gd name="T9" fmla="*/ 43 h 120"/>
                    <a:gd name="T10" fmla="*/ 51 w 112"/>
                    <a:gd name="T11" fmla="*/ 58 h 120"/>
                    <a:gd name="T12" fmla="*/ 32 w 112"/>
                    <a:gd name="T13" fmla="*/ 48 h 120"/>
                    <a:gd name="T14" fmla="*/ 8 w 112"/>
                    <a:gd name="T15" fmla="*/ 72 h 120"/>
                    <a:gd name="T16" fmla="*/ 18 w 112"/>
                    <a:gd name="T17" fmla="*/ 91 h 120"/>
                    <a:gd name="T18" fmla="*/ 0 w 112"/>
                    <a:gd name="T19" fmla="*/ 120 h 120"/>
                    <a:gd name="T20" fmla="*/ 8 w 112"/>
                    <a:gd name="T21" fmla="*/ 120 h 120"/>
                    <a:gd name="T22" fmla="*/ 32 w 112"/>
                    <a:gd name="T23" fmla="*/ 96 h 120"/>
                    <a:gd name="T24" fmla="*/ 56 w 112"/>
                    <a:gd name="T25" fmla="*/ 120 h 120"/>
                    <a:gd name="T26" fmla="*/ 64 w 112"/>
                    <a:gd name="T27" fmla="*/ 120 h 120"/>
                    <a:gd name="T28" fmla="*/ 46 w 112"/>
                    <a:gd name="T29" fmla="*/ 91 h 120"/>
                    <a:gd name="T30" fmla="*/ 56 w 112"/>
                    <a:gd name="T31" fmla="*/ 72 h 120"/>
                    <a:gd name="T32" fmla="*/ 80 w 112"/>
                    <a:gd name="T33" fmla="*/ 48 h 120"/>
                    <a:gd name="T34" fmla="*/ 104 w 112"/>
                    <a:gd name="T35" fmla="*/ 72 h 120"/>
                    <a:gd name="T36" fmla="*/ 112 w 112"/>
                    <a:gd name="T37" fmla="*/ 72 h 120"/>
                    <a:gd name="T38" fmla="*/ 94 w 112"/>
                    <a:gd name="T39" fmla="*/ 43 h 120"/>
                    <a:gd name="T40" fmla="*/ 32 w 112"/>
                    <a:gd name="T41" fmla="*/ 88 h 120"/>
                    <a:gd name="T42" fmla="*/ 16 w 112"/>
                    <a:gd name="T43" fmla="*/ 72 h 120"/>
                    <a:gd name="T44" fmla="*/ 32 w 112"/>
                    <a:gd name="T45" fmla="*/ 56 h 120"/>
                    <a:gd name="T46" fmla="*/ 48 w 112"/>
                    <a:gd name="T47" fmla="*/ 72 h 120"/>
                    <a:gd name="T48" fmla="*/ 32 w 112"/>
                    <a:gd name="T49" fmla="*/ 88 h 120"/>
                    <a:gd name="T50" fmla="*/ 80 w 112"/>
                    <a:gd name="T51" fmla="*/ 40 h 120"/>
                    <a:gd name="T52" fmla="*/ 64 w 112"/>
                    <a:gd name="T53" fmla="*/ 24 h 120"/>
                    <a:gd name="T54" fmla="*/ 80 w 112"/>
                    <a:gd name="T55" fmla="*/ 8 h 120"/>
                    <a:gd name="T56" fmla="*/ 96 w 112"/>
                    <a:gd name="T57" fmla="*/ 24 h 120"/>
                    <a:gd name="T58" fmla="*/ 80 w 112"/>
                    <a:gd name="T59" fmla="*/ 4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 h="120">
                      <a:moveTo>
                        <a:pt x="94" y="43"/>
                      </a:moveTo>
                      <a:cubicBezTo>
                        <a:pt x="100" y="39"/>
                        <a:pt x="104" y="32"/>
                        <a:pt x="104" y="24"/>
                      </a:cubicBezTo>
                      <a:cubicBezTo>
                        <a:pt x="104" y="11"/>
                        <a:pt x="93" y="0"/>
                        <a:pt x="80" y="0"/>
                      </a:cubicBezTo>
                      <a:cubicBezTo>
                        <a:pt x="66" y="0"/>
                        <a:pt x="56" y="11"/>
                        <a:pt x="56" y="24"/>
                      </a:cubicBezTo>
                      <a:cubicBezTo>
                        <a:pt x="56" y="32"/>
                        <a:pt x="60" y="39"/>
                        <a:pt x="66" y="43"/>
                      </a:cubicBezTo>
                      <a:cubicBezTo>
                        <a:pt x="59" y="47"/>
                        <a:pt x="54" y="52"/>
                        <a:pt x="51" y="58"/>
                      </a:cubicBezTo>
                      <a:cubicBezTo>
                        <a:pt x="47" y="52"/>
                        <a:pt x="40" y="48"/>
                        <a:pt x="32" y="48"/>
                      </a:cubicBezTo>
                      <a:cubicBezTo>
                        <a:pt x="18" y="48"/>
                        <a:pt x="8" y="59"/>
                        <a:pt x="8" y="72"/>
                      </a:cubicBezTo>
                      <a:cubicBezTo>
                        <a:pt x="8" y="80"/>
                        <a:pt x="12" y="87"/>
                        <a:pt x="18" y="91"/>
                      </a:cubicBezTo>
                      <a:cubicBezTo>
                        <a:pt x="7" y="97"/>
                        <a:pt x="0" y="108"/>
                        <a:pt x="0" y="120"/>
                      </a:cubicBezTo>
                      <a:cubicBezTo>
                        <a:pt x="8" y="120"/>
                        <a:pt x="8" y="120"/>
                        <a:pt x="8" y="120"/>
                      </a:cubicBezTo>
                      <a:cubicBezTo>
                        <a:pt x="8" y="107"/>
                        <a:pt x="18" y="96"/>
                        <a:pt x="32" y="96"/>
                      </a:cubicBezTo>
                      <a:cubicBezTo>
                        <a:pt x="45" y="96"/>
                        <a:pt x="56" y="107"/>
                        <a:pt x="56" y="120"/>
                      </a:cubicBezTo>
                      <a:cubicBezTo>
                        <a:pt x="64" y="120"/>
                        <a:pt x="64" y="120"/>
                        <a:pt x="64" y="120"/>
                      </a:cubicBezTo>
                      <a:cubicBezTo>
                        <a:pt x="64" y="108"/>
                        <a:pt x="56" y="97"/>
                        <a:pt x="46" y="91"/>
                      </a:cubicBezTo>
                      <a:cubicBezTo>
                        <a:pt x="52" y="87"/>
                        <a:pt x="56" y="80"/>
                        <a:pt x="56" y="72"/>
                      </a:cubicBezTo>
                      <a:cubicBezTo>
                        <a:pt x="56" y="59"/>
                        <a:pt x="66" y="48"/>
                        <a:pt x="80" y="48"/>
                      </a:cubicBezTo>
                      <a:cubicBezTo>
                        <a:pt x="93" y="48"/>
                        <a:pt x="104" y="59"/>
                        <a:pt x="104" y="72"/>
                      </a:cubicBezTo>
                      <a:cubicBezTo>
                        <a:pt x="112" y="72"/>
                        <a:pt x="112" y="72"/>
                        <a:pt x="112" y="72"/>
                      </a:cubicBezTo>
                      <a:cubicBezTo>
                        <a:pt x="112" y="60"/>
                        <a:pt x="104" y="49"/>
                        <a:pt x="94" y="43"/>
                      </a:cubicBezTo>
                      <a:close/>
                      <a:moveTo>
                        <a:pt x="32" y="88"/>
                      </a:moveTo>
                      <a:cubicBezTo>
                        <a:pt x="23" y="88"/>
                        <a:pt x="16" y="81"/>
                        <a:pt x="16" y="72"/>
                      </a:cubicBezTo>
                      <a:cubicBezTo>
                        <a:pt x="16" y="63"/>
                        <a:pt x="23" y="56"/>
                        <a:pt x="32" y="56"/>
                      </a:cubicBezTo>
                      <a:cubicBezTo>
                        <a:pt x="41" y="56"/>
                        <a:pt x="48" y="63"/>
                        <a:pt x="48" y="72"/>
                      </a:cubicBezTo>
                      <a:cubicBezTo>
                        <a:pt x="48" y="81"/>
                        <a:pt x="41" y="88"/>
                        <a:pt x="32" y="88"/>
                      </a:cubicBezTo>
                      <a:close/>
                      <a:moveTo>
                        <a:pt x="80" y="40"/>
                      </a:moveTo>
                      <a:cubicBezTo>
                        <a:pt x="71" y="40"/>
                        <a:pt x="64" y="33"/>
                        <a:pt x="64" y="24"/>
                      </a:cubicBezTo>
                      <a:cubicBezTo>
                        <a:pt x="64" y="15"/>
                        <a:pt x="71" y="8"/>
                        <a:pt x="80" y="8"/>
                      </a:cubicBezTo>
                      <a:cubicBezTo>
                        <a:pt x="89" y="8"/>
                        <a:pt x="96" y="15"/>
                        <a:pt x="96" y="24"/>
                      </a:cubicBezTo>
                      <a:cubicBezTo>
                        <a:pt x="96" y="33"/>
                        <a:pt x="89" y="40"/>
                        <a:pt x="80" y="40"/>
                      </a:cubicBezTo>
                      <a:close/>
                    </a:path>
                  </a:pathLst>
                </a:custGeom>
                <a:solidFill>
                  <a:srgbClr val="FFFFFF"/>
                </a:solidFill>
                <a:ln w="6350">
                  <a:solidFill>
                    <a:srgbClr val="0078D7"/>
                  </a:solidFill>
                  <a:round/>
                  <a:headEnd/>
                  <a:tailEnd/>
                </a:ln>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Freeform 6">
                  <a:extLst>
                    <a:ext uri="{FF2B5EF4-FFF2-40B4-BE49-F238E27FC236}">
                      <a16:creationId xmlns:a16="http://schemas.microsoft.com/office/drawing/2014/main" id="{56B378E0-1037-468A-B9A2-20DFC494AA0B}"/>
                    </a:ext>
                  </a:extLst>
                </p:cNvPr>
                <p:cNvSpPr>
                  <a:spLocks noEditPoints="1"/>
                </p:cNvSpPr>
                <p:nvPr/>
              </p:nvSpPr>
              <p:spPr bwMode="auto">
                <a:xfrm>
                  <a:off x="2532420" y="3433223"/>
                  <a:ext cx="303199" cy="170944"/>
                </a:xfrm>
                <a:custGeom>
                  <a:avLst/>
                  <a:gdLst>
                    <a:gd name="T0" fmla="*/ 87 w 87"/>
                    <a:gd name="T1" fmla="*/ 49 h 49"/>
                    <a:gd name="T2" fmla="*/ 19 w 87"/>
                    <a:gd name="T3" fmla="*/ 49 h 49"/>
                    <a:gd name="T4" fmla="*/ 0 w 87"/>
                    <a:gd name="T5" fmla="*/ 30 h 49"/>
                    <a:gd name="T6" fmla="*/ 0 w 87"/>
                    <a:gd name="T7" fmla="*/ 19 h 49"/>
                    <a:gd name="T8" fmla="*/ 19 w 87"/>
                    <a:gd name="T9" fmla="*/ 0 h 49"/>
                    <a:gd name="T10" fmla="*/ 49 w 87"/>
                    <a:gd name="T11" fmla="*/ 0 h 49"/>
                    <a:gd name="T12" fmla="*/ 68 w 87"/>
                    <a:gd name="T13" fmla="*/ 19 h 49"/>
                    <a:gd name="T14" fmla="*/ 68 w 87"/>
                    <a:gd name="T15" fmla="*/ 28 h 49"/>
                    <a:gd name="T16" fmla="*/ 87 w 87"/>
                    <a:gd name="T17" fmla="*/ 49 h 49"/>
                    <a:gd name="T18" fmla="*/ 19 w 87"/>
                    <a:gd name="T19" fmla="*/ 8 h 49"/>
                    <a:gd name="T20" fmla="*/ 8 w 87"/>
                    <a:gd name="T21" fmla="*/ 19 h 49"/>
                    <a:gd name="T22" fmla="*/ 8 w 87"/>
                    <a:gd name="T23" fmla="*/ 30 h 49"/>
                    <a:gd name="T24" fmla="*/ 19 w 87"/>
                    <a:gd name="T25" fmla="*/ 41 h 49"/>
                    <a:gd name="T26" fmla="*/ 69 w 87"/>
                    <a:gd name="T27" fmla="*/ 41 h 49"/>
                    <a:gd name="T28" fmla="*/ 60 w 87"/>
                    <a:gd name="T29" fmla="*/ 31 h 49"/>
                    <a:gd name="T30" fmla="*/ 60 w 87"/>
                    <a:gd name="T31" fmla="*/ 19 h 49"/>
                    <a:gd name="T32" fmla="*/ 49 w 87"/>
                    <a:gd name="T33" fmla="*/ 8 h 49"/>
                    <a:gd name="T34" fmla="*/ 19 w 87"/>
                    <a:gd name="T35"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49">
                      <a:moveTo>
                        <a:pt x="87" y="49"/>
                      </a:moveTo>
                      <a:cubicBezTo>
                        <a:pt x="19" y="49"/>
                        <a:pt x="19" y="49"/>
                        <a:pt x="19" y="49"/>
                      </a:cubicBezTo>
                      <a:cubicBezTo>
                        <a:pt x="9" y="49"/>
                        <a:pt x="0" y="41"/>
                        <a:pt x="0" y="30"/>
                      </a:cubicBezTo>
                      <a:cubicBezTo>
                        <a:pt x="0" y="19"/>
                        <a:pt x="0" y="19"/>
                        <a:pt x="0" y="19"/>
                      </a:cubicBezTo>
                      <a:cubicBezTo>
                        <a:pt x="0" y="9"/>
                        <a:pt x="9" y="0"/>
                        <a:pt x="19" y="0"/>
                      </a:cubicBezTo>
                      <a:cubicBezTo>
                        <a:pt x="49" y="0"/>
                        <a:pt x="49" y="0"/>
                        <a:pt x="49" y="0"/>
                      </a:cubicBezTo>
                      <a:cubicBezTo>
                        <a:pt x="60" y="0"/>
                        <a:pt x="68" y="9"/>
                        <a:pt x="68" y="19"/>
                      </a:cubicBezTo>
                      <a:cubicBezTo>
                        <a:pt x="68" y="28"/>
                        <a:pt x="68" y="28"/>
                        <a:pt x="68" y="28"/>
                      </a:cubicBezTo>
                      <a:lnTo>
                        <a:pt x="87" y="49"/>
                      </a:lnTo>
                      <a:close/>
                      <a:moveTo>
                        <a:pt x="19" y="8"/>
                      </a:moveTo>
                      <a:cubicBezTo>
                        <a:pt x="13" y="8"/>
                        <a:pt x="8" y="13"/>
                        <a:pt x="8" y="19"/>
                      </a:cubicBezTo>
                      <a:cubicBezTo>
                        <a:pt x="8" y="30"/>
                        <a:pt x="8" y="30"/>
                        <a:pt x="8" y="30"/>
                      </a:cubicBezTo>
                      <a:cubicBezTo>
                        <a:pt x="8" y="36"/>
                        <a:pt x="13" y="41"/>
                        <a:pt x="19" y="41"/>
                      </a:cubicBezTo>
                      <a:cubicBezTo>
                        <a:pt x="69" y="41"/>
                        <a:pt x="69" y="41"/>
                        <a:pt x="69" y="41"/>
                      </a:cubicBezTo>
                      <a:cubicBezTo>
                        <a:pt x="60" y="31"/>
                        <a:pt x="60" y="31"/>
                        <a:pt x="60" y="31"/>
                      </a:cubicBezTo>
                      <a:cubicBezTo>
                        <a:pt x="60" y="19"/>
                        <a:pt x="60" y="19"/>
                        <a:pt x="60" y="19"/>
                      </a:cubicBezTo>
                      <a:cubicBezTo>
                        <a:pt x="60" y="13"/>
                        <a:pt x="55" y="8"/>
                        <a:pt x="49" y="8"/>
                      </a:cubicBezTo>
                      <a:lnTo>
                        <a:pt x="19" y="8"/>
                      </a:lnTo>
                      <a:close/>
                    </a:path>
                  </a:pathLst>
                </a:custGeom>
                <a:solidFill>
                  <a:srgbClr val="FFFFFF"/>
                </a:solidFill>
                <a:ln w="6350">
                  <a:solidFill>
                    <a:srgbClr val="0078D7"/>
                  </a:solidFill>
                  <a:round/>
                  <a:headEnd/>
                  <a:tailEnd/>
                </a:ln>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sp>
        <p:nvSpPr>
          <p:cNvPr id="22" name="Freeform 84">
            <a:extLst>
              <a:ext uri="{FF2B5EF4-FFF2-40B4-BE49-F238E27FC236}">
                <a16:creationId xmlns:a16="http://schemas.microsoft.com/office/drawing/2014/main" id="{170175BC-5F90-470F-95F2-522FAF9738BD}"/>
              </a:ext>
            </a:extLst>
          </p:cNvPr>
          <p:cNvSpPr>
            <a:spLocks/>
          </p:cNvSpPr>
          <p:nvPr/>
        </p:nvSpPr>
        <p:spPr bwMode="auto">
          <a:xfrm rot="6858978" flipH="1" flipV="1">
            <a:off x="3817255" y="3043710"/>
            <a:ext cx="102309" cy="216941"/>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cap="flat" cmpd="sng" algn="ctr">
            <a:solidFill>
              <a:schemeClr val="bg1">
                <a:lumMod val="75000"/>
              </a:schemeClr>
            </a:solid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 name="Group 22">
            <a:extLst>
              <a:ext uri="{FF2B5EF4-FFF2-40B4-BE49-F238E27FC236}">
                <a16:creationId xmlns:a16="http://schemas.microsoft.com/office/drawing/2014/main" id="{CF78192E-604B-4DC6-B7E5-1329B4B5A268}"/>
              </a:ext>
            </a:extLst>
          </p:cNvPr>
          <p:cNvGrpSpPr/>
          <p:nvPr/>
        </p:nvGrpSpPr>
        <p:grpSpPr>
          <a:xfrm>
            <a:off x="3588956" y="4585565"/>
            <a:ext cx="1468563" cy="1468563"/>
            <a:chOff x="3737678" y="5144754"/>
            <a:chExt cx="1312542" cy="1312542"/>
          </a:xfrm>
        </p:grpSpPr>
        <p:sp>
          <p:nvSpPr>
            <p:cNvPr id="24" name="Oval 23">
              <a:extLst>
                <a:ext uri="{FF2B5EF4-FFF2-40B4-BE49-F238E27FC236}">
                  <a16:creationId xmlns:a16="http://schemas.microsoft.com/office/drawing/2014/main" id="{6936A200-AA97-42E1-A349-68BC19F12075}"/>
                </a:ext>
              </a:extLst>
            </p:cNvPr>
            <p:cNvSpPr/>
            <p:nvPr/>
          </p:nvSpPr>
          <p:spPr bwMode="auto">
            <a:xfrm>
              <a:off x="3737678" y="5144754"/>
              <a:ext cx="1312542" cy="1312542"/>
            </a:xfrm>
            <a:prstGeom prst="ellipse">
              <a:avLst/>
            </a:prstGeom>
            <a:solidFill>
              <a:srgbClr val="E6E6E6"/>
            </a:solidFill>
            <a:ln w="12700" cap="flat" cmpd="sng" algn="ctr">
              <a:noFill/>
              <a:prstDash val="solid"/>
              <a:miter lim="800000"/>
            </a:ln>
            <a:effectLst/>
          </p:spPr>
          <p:txBody>
            <a:bodyPr rot="0" spcFirstLastPara="0" vertOverflow="overflow" horzOverflow="overflow" vert="horz" wrap="square" lIns="210875" tIns="168699" rIns="210875" bIns="168699" numCol="1" spcCol="0" rtlCol="0" fromWordArt="0" anchor="t" anchorCtr="0" forceAA="0" compatLnSpc="1">
              <a:prstTxWarp prst="textNoShape">
                <a:avLst/>
              </a:prstTxWarp>
              <a:noAutofit/>
            </a:bodyPr>
            <a:lstStyle/>
            <a:p>
              <a:pPr marL="0" marR="0" lvl="0" indent="0" algn="ctr" defTabSz="107510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 name="Group 24">
              <a:extLst>
                <a:ext uri="{FF2B5EF4-FFF2-40B4-BE49-F238E27FC236}">
                  <a16:creationId xmlns:a16="http://schemas.microsoft.com/office/drawing/2014/main" id="{A95C0A8B-41C2-4974-A536-D81C8574B8F2}"/>
                </a:ext>
              </a:extLst>
            </p:cNvPr>
            <p:cNvGrpSpPr/>
            <p:nvPr/>
          </p:nvGrpSpPr>
          <p:grpSpPr>
            <a:xfrm>
              <a:off x="3891029" y="5301378"/>
              <a:ext cx="1005840" cy="1005840"/>
              <a:chOff x="4669408" y="3040062"/>
              <a:chExt cx="914400" cy="914400"/>
            </a:xfrm>
          </p:grpSpPr>
          <p:sp>
            <p:nvSpPr>
              <p:cNvPr id="26" name="Oval 25">
                <a:extLst>
                  <a:ext uri="{FF2B5EF4-FFF2-40B4-BE49-F238E27FC236}">
                    <a16:creationId xmlns:a16="http://schemas.microsoft.com/office/drawing/2014/main" id="{A2195353-B1C8-46E0-A167-D1C016B1B191}"/>
                  </a:ext>
                </a:extLst>
              </p:cNvPr>
              <p:cNvSpPr/>
              <p:nvPr/>
            </p:nvSpPr>
            <p:spPr bwMode="auto">
              <a:xfrm>
                <a:off x="4669408" y="3040062"/>
                <a:ext cx="914400" cy="914400"/>
              </a:xfrm>
              <a:prstGeom prst="ellipse">
                <a:avLst/>
              </a:prstGeom>
              <a:solidFill>
                <a:srgbClr val="0078D7"/>
              </a:solidFill>
              <a:ln w="12700" cap="flat" cmpd="sng" algn="ctr">
                <a:noFill/>
                <a:prstDash val="solid"/>
                <a:miter lim="800000"/>
              </a:ln>
              <a:effectLst/>
            </p:spPr>
            <p:txBody>
              <a:bodyPr rot="0" spcFirstLastPara="0" vertOverflow="overflow" horzOverflow="overflow" vert="horz" wrap="square" lIns="210875" tIns="168699" rIns="210875" bIns="168699" numCol="1" spcCol="0" rtlCol="0" fromWordArt="0" anchor="t" anchorCtr="0" forceAA="0" compatLnSpc="1">
                <a:prstTxWarp prst="textNoShape">
                  <a:avLst/>
                </a:prstTxWarp>
                <a:noAutofit/>
              </a:bodyPr>
              <a:lstStyle/>
              <a:p>
                <a:pPr marL="0" marR="0" lvl="0" indent="0" algn="ctr" defTabSz="107510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 name="Group 26">
                <a:extLst>
                  <a:ext uri="{FF2B5EF4-FFF2-40B4-BE49-F238E27FC236}">
                    <a16:creationId xmlns:a16="http://schemas.microsoft.com/office/drawing/2014/main" id="{AEC33DE5-2DE7-4E73-B0CF-4651129F2398}"/>
                  </a:ext>
                </a:extLst>
              </p:cNvPr>
              <p:cNvGrpSpPr/>
              <p:nvPr/>
            </p:nvGrpSpPr>
            <p:grpSpPr>
              <a:xfrm>
                <a:off x="4944841" y="3264392"/>
                <a:ext cx="363534" cy="465739"/>
                <a:chOff x="4744392" y="3360420"/>
                <a:chExt cx="428242" cy="548640"/>
              </a:xfrm>
            </p:grpSpPr>
            <p:sp>
              <p:nvSpPr>
                <p:cNvPr id="28" name="Freeform 49">
                  <a:extLst>
                    <a:ext uri="{FF2B5EF4-FFF2-40B4-BE49-F238E27FC236}">
                      <a16:creationId xmlns:a16="http://schemas.microsoft.com/office/drawing/2014/main" id="{6DF5A821-4012-4185-B61B-46BCD6FEE80B}"/>
                    </a:ext>
                  </a:extLst>
                </p:cNvPr>
                <p:cNvSpPr>
                  <a:spLocks noEditPoints="1"/>
                </p:cNvSpPr>
                <p:nvPr/>
              </p:nvSpPr>
              <p:spPr bwMode="auto">
                <a:xfrm>
                  <a:off x="4744392" y="3360420"/>
                  <a:ext cx="167995" cy="548640"/>
                </a:xfrm>
                <a:custGeom>
                  <a:avLst/>
                  <a:gdLst>
                    <a:gd name="T0" fmla="*/ 30 w 38"/>
                    <a:gd name="T1" fmla="*/ 70 h 126"/>
                    <a:gd name="T2" fmla="*/ 38 w 38"/>
                    <a:gd name="T3" fmla="*/ 70 h 126"/>
                    <a:gd name="T4" fmla="*/ 38 w 38"/>
                    <a:gd name="T5" fmla="*/ 64 h 126"/>
                    <a:gd name="T6" fmla="*/ 22 w 38"/>
                    <a:gd name="T7" fmla="*/ 64 h 126"/>
                    <a:gd name="T8" fmla="*/ 22 w 38"/>
                    <a:gd name="T9" fmla="*/ 27 h 126"/>
                    <a:gd name="T10" fmla="*/ 30 w 38"/>
                    <a:gd name="T11" fmla="*/ 19 h 126"/>
                    <a:gd name="T12" fmla="*/ 30 w 38"/>
                    <a:gd name="T13" fmla="*/ 0 h 126"/>
                    <a:gd name="T14" fmla="*/ 8 w 38"/>
                    <a:gd name="T15" fmla="*/ 0 h 126"/>
                    <a:gd name="T16" fmla="*/ 8 w 38"/>
                    <a:gd name="T17" fmla="*/ 19 h 126"/>
                    <a:gd name="T18" fmla="*/ 16 w 38"/>
                    <a:gd name="T19" fmla="*/ 27 h 126"/>
                    <a:gd name="T20" fmla="*/ 16 w 38"/>
                    <a:gd name="T21" fmla="*/ 64 h 126"/>
                    <a:gd name="T22" fmla="*/ 0 w 38"/>
                    <a:gd name="T23" fmla="*/ 64 h 126"/>
                    <a:gd name="T24" fmla="*/ 0 w 38"/>
                    <a:gd name="T25" fmla="*/ 70 h 126"/>
                    <a:gd name="T26" fmla="*/ 8 w 38"/>
                    <a:gd name="T27" fmla="*/ 70 h 126"/>
                    <a:gd name="T28" fmla="*/ 8 w 38"/>
                    <a:gd name="T29" fmla="*/ 115 h 126"/>
                    <a:gd name="T30" fmla="*/ 19 w 38"/>
                    <a:gd name="T31" fmla="*/ 126 h 126"/>
                    <a:gd name="T32" fmla="*/ 30 w 38"/>
                    <a:gd name="T33" fmla="*/ 115 h 126"/>
                    <a:gd name="T34" fmla="*/ 30 w 38"/>
                    <a:gd name="T35" fmla="*/ 70 h 126"/>
                    <a:gd name="T36" fmla="*/ 14 w 38"/>
                    <a:gd name="T37" fmla="*/ 16 h 126"/>
                    <a:gd name="T38" fmla="*/ 14 w 38"/>
                    <a:gd name="T39" fmla="*/ 6 h 126"/>
                    <a:gd name="T40" fmla="*/ 24 w 38"/>
                    <a:gd name="T41" fmla="*/ 6 h 126"/>
                    <a:gd name="T42" fmla="*/ 24 w 38"/>
                    <a:gd name="T43" fmla="*/ 16 h 126"/>
                    <a:gd name="T44" fmla="*/ 19 w 38"/>
                    <a:gd name="T45" fmla="*/ 21 h 126"/>
                    <a:gd name="T46" fmla="*/ 14 w 38"/>
                    <a:gd name="T47" fmla="*/ 16 h 126"/>
                    <a:gd name="T48" fmla="*/ 24 w 38"/>
                    <a:gd name="T49" fmla="*/ 115 h 126"/>
                    <a:gd name="T50" fmla="*/ 19 w 38"/>
                    <a:gd name="T51" fmla="*/ 120 h 126"/>
                    <a:gd name="T52" fmla="*/ 14 w 38"/>
                    <a:gd name="T53" fmla="*/ 115 h 126"/>
                    <a:gd name="T54" fmla="*/ 14 w 38"/>
                    <a:gd name="T55" fmla="*/ 70 h 126"/>
                    <a:gd name="T56" fmla="*/ 24 w 38"/>
                    <a:gd name="T57" fmla="*/ 70 h 126"/>
                    <a:gd name="T58" fmla="*/ 24 w 38"/>
                    <a:gd name="T59" fmla="*/ 11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 h="126">
                      <a:moveTo>
                        <a:pt x="30" y="70"/>
                      </a:moveTo>
                      <a:cubicBezTo>
                        <a:pt x="38" y="70"/>
                        <a:pt x="38" y="70"/>
                        <a:pt x="38" y="70"/>
                      </a:cubicBezTo>
                      <a:cubicBezTo>
                        <a:pt x="38" y="64"/>
                        <a:pt x="38" y="64"/>
                        <a:pt x="38" y="64"/>
                      </a:cubicBezTo>
                      <a:cubicBezTo>
                        <a:pt x="22" y="64"/>
                        <a:pt x="22" y="64"/>
                        <a:pt x="22" y="64"/>
                      </a:cubicBezTo>
                      <a:cubicBezTo>
                        <a:pt x="22" y="27"/>
                        <a:pt x="22" y="27"/>
                        <a:pt x="22" y="27"/>
                      </a:cubicBezTo>
                      <a:cubicBezTo>
                        <a:pt x="30" y="19"/>
                        <a:pt x="30" y="19"/>
                        <a:pt x="30" y="19"/>
                      </a:cubicBezTo>
                      <a:cubicBezTo>
                        <a:pt x="30" y="0"/>
                        <a:pt x="30" y="0"/>
                        <a:pt x="30" y="0"/>
                      </a:cubicBezTo>
                      <a:cubicBezTo>
                        <a:pt x="8" y="0"/>
                        <a:pt x="8" y="0"/>
                        <a:pt x="8" y="0"/>
                      </a:cubicBezTo>
                      <a:cubicBezTo>
                        <a:pt x="8" y="19"/>
                        <a:pt x="8" y="19"/>
                        <a:pt x="8" y="19"/>
                      </a:cubicBezTo>
                      <a:cubicBezTo>
                        <a:pt x="16" y="27"/>
                        <a:pt x="16" y="27"/>
                        <a:pt x="16" y="27"/>
                      </a:cubicBezTo>
                      <a:cubicBezTo>
                        <a:pt x="16" y="64"/>
                        <a:pt x="16" y="64"/>
                        <a:pt x="16" y="64"/>
                      </a:cubicBezTo>
                      <a:cubicBezTo>
                        <a:pt x="0" y="64"/>
                        <a:pt x="0" y="64"/>
                        <a:pt x="0" y="64"/>
                      </a:cubicBezTo>
                      <a:cubicBezTo>
                        <a:pt x="0" y="70"/>
                        <a:pt x="0" y="70"/>
                        <a:pt x="0" y="70"/>
                      </a:cubicBezTo>
                      <a:cubicBezTo>
                        <a:pt x="8" y="70"/>
                        <a:pt x="8" y="70"/>
                        <a:pt x="8" y="70"/>
                      </a:cubicBezTo>
                      <a:cubicBezTo>
                        <a:pt x="8" y="115"/>
                        <a:pt x="8" y="115"/>
                        <a:pt x="8" y="115"/>
                      </a:cubicBezTo>
                      <a:cubicBezTo>
                        <a:pt x="8" y="121"/>
                        <a:pt x="13" y="126"/>
                        <a:pt x="19" y="126"/>
                      </a:cubicBezTo>
                      <a:cubicBezTo>
                        <a:pt x="25" y="126"/>
                        <a:pt x="30" y="121"/>
                        <a:pt x="30" y="115"/>
                      </a:cubicBezTo>
                      <a:lnTo>
                        <a:pt x="30" y="70"/>
                      </a:lnTo>
                      <a:close/>
                      <a:moveTo>
                        <a:pt x="14" y="16"/>
                      </a:moveTo>
                      <a:cubicBezTo>
                        <a:pt x="14" y="6"/>
                        <a:pt x="14" y="6"/>
                        <a:pt x="14" y="6"/>
                      </a:cubicBezTo>
                      <a:cubicBezTo>
                        <a:pt x="24" y="6"/>
                        <a:pt x="24" y="6"/>
                        <a:pt x="24" y="6"/>
                      </a:cubicBezTo>
                      <a:cubicBezTo>
                        <a:pt x="24" y="16"/>
                        <a:pt x="24" y="16"/>
                        <a:pt x="24" y="16"/>
                      </a:cubicBezTo>
                      <a:cubicBezTo>
                        <a:pt x="19" y="21"/>
                        <a:pt x="19" y="21"/>
                        <a:pt x="19" y="21"/>
                      </a:cubicBezTo>
                      <a:lnTo>
                        <a:pt x="14" y="16"/>
                      </a:lnTo>
                      <a:close/>
                      <a:moveTo>
                        <a:pt x="24" y="115"/>
                      </a:moveTo>
                      <a:cubicBezTo>
                        <a:pt x="24" y="118"/>
                        <a:pt x="22" y="120"/>
                        <a:pt x="19" y="120"/>
                      </a:cubicBezTo>
                      <a:cubicBezTo>
                        <a:pt x="16" y="120"/>
                        <a:pt x="14" y="118"/>
                        <a:pt x="14" y="115"/>
                      </a:cubicBezTo>
                      <a:cubicBezTo>
                        <a:pt x="14" y="70"/>
                        <a:pt x="14" y="70"/>
                        <a:pt x="14" y="70"/>
                      </a:cubicBezTo>
                      <a:cubicBezTo>
                        <a:pt x="24" y="70"/>
                        <a:pt x="24" y="70"/>
                        <a:pt x="24" y="70"/>
                      </a:cubicBezTo>
                      <a:lnTo>
                        <a:pt x="24" y="115"/>
                      </a:lnTo>
                      <a:close/>
                    </a:path>
                  </a:pathLst>
                </a:custGeom>
                <a:solidFill>
                  <a:srgbClr val="FFFFFF"/>
                </a:solidFill>
                <a:ln w="6350">
                  <a:solidFill>
                    <a:srgbClr val="0078D7"/>
                  </a:solidFill>
                </a:ln>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 name="Freeform 50">
                  <a:extLst>
                    <a:ext uri="{FF2B5EF4-FFF2-40B4-BE49-F238E27FC236}">
                      <a16:creationId xmlns:a16="http://schemas.microsoft.com/office/drawing/2014/main" id="{FD4B490A-6E9C-41AE-B12F-327B07CB1CE9}"/>
                    </a:ext>
                  </a:extLst>
                </p:cNvPr>
                <p:cNvSpPr>
                  <a:spLocks noEditPoints="1"/>
                </p:cNvSpPr>
                <p:nvPr/>
              </p:nvSpPr>
              <p:spPr bwMode="auto">
                <a:xfrm>
                  <a:off x="4970614" y="3360420"/>
                  <a:ext cx="202020" cy="548640"/>
                </a:xfrm>
                <a:custGeom>
                  <a:avLst/>
                  <a:gdLst>
                    <a:gd name="T0" fmla="*/ 34 w 46"/>
                    <a:gd name="T1" fmla="*/ 43 h 126"/>
                    <a:gd name="T2" fmla="*/ 35 w 46"/>
                    <a:gd name="T3" fmla="*/ 43 h 126"/>
                    <a:gd name="T4" fmla="*/ 46 w 46"/>
                    <a:gd name="T5" fmla="*/ 23 h 126"/>
                    <a:gd name="T6" fmla="*/ 23 w 46"/>
                    <a:gd name="T7" fmla="*/ 0 h 126"/>
                    <a:gd name="T8" fmla="*/ 0 w 46"/>
                    <a:gd name="T9" fmla="*/ 23 h 126"/>
                    <a:gd name="T10" fmla="*/ 12 w 46"/>
                    <a:gd name="T11" fmla="*/ 43 h 126"/>
                    <a:gd name="T12" fmla="*/ 12 w 46"/>
                    <a:gd name="T13" fmla="*/ 43 h 126"/>
                    <a:gd name="T14" fmla="*/ 12 w 46"/>
                    <a:gd name="T15" fmla="*/ 115 h 126"/>
                    <a:gd name="T16" fmla="*/ 23 w 46"/>
                    <a:gd name="T17" fmla="*/ 126 h 126"/>
                    <a:gd name="T18" fmla="*/ 34 w 46"/>
                    <a:gd name="T19" fmla="*/ 115 h 126"/>
                    <a:gd name="T20" fmla="*/ 34 w 46"/>
                    <a:gd name="T21" fmla="*/ 43 h 126"/>
                    <a:gd name="T22" fmla="*/ 30 w 46"/>
                    <a:gd name="T23" fmla="*/ 39 h 126"/>
                    <a:gd name="T24" fmla="*/ 28 w 46"/>
                    <a:gd name="T25" fmla="*/ 39 h 126"/>
                    <a:gd name="T26" fmla="*/ 28 w 46"/>
                    <a:gd name="T27" fmla="*/ 115 h 126"/>
                    <a:gd name="T28" fmla="*/ 23 w 46"/>
                    <a:gd name="T29" fmla="*/ 120 h 126"/>
                    <a:gd name="T30" fmla="*/ 18 w 46"/>
                    <a:gd name="T31" fmla="*/ 115 h 126"/>
                    <a:gd name="T32" fmla="*/ 18 w 46"/>
                    <a:gd name="T33" fmla="*/ 39 h 126"/>
                    <a:gd name="T34" fmla="*/ 16 w 46"/>
                    <a:gd name="T35" fmla="*/ 39 h 126"/>
                    <a:gd name="T36" fmla="*/ 6 w 46"/>
                    <a:gd name="T37" fmla="*/ 23 h 126"/>
                    <a:gd name="T38" fmla="*/ 19 w 46"/>
                    <a:gd name="T39" fmla="*/ 7 h 126"/>
                    <a:gd name="T40" fmla="*/ 20 w 46"/>
                    <a:gd name="T41" fmla="*/ 6 h 126"/>
                    <a:gd name="T42" fmla="*/ 20 w 46"/>
                    <a:gd name="T43" fmla="*/ 19 h 126"/>
                    <a:gd name="T44" fmla="*/ 23 w 46"/>
                    <a:gd name="T45" fmla="*/ 22 h 126"/>
                    <a:gd name="T46" fmla="*/ 26 w 46"/>
                    <a:gd name="T47" fmla="*/ 19 h 126"/>
                    <a:gd name="T48" fmla="*/ 26 w 46"/>
                    <a:gd name="T49" fmla="*/ 6 h 126"/>
                    <a:gd name="T50" fmla="*/ 27 w 46"/>
                    <a:gd name="T51" fmla="*/ 7 h 126"/>
                    <a:gd name="T52" fmla="*/ 40 w 46"/>
                    <a:gd name="T53" fmla="*/ 23 h 126"/>
                    <a:gd name="T54" fmla="*/ 30 w 46"/>
                    <a:gd name="T55" fmla="*/ 3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126">
                      <a:moveTo>
                        <a:pt x="34" y="43"/>
                      </a:moveTo>
                      <a:cubicBezTo>
                        <a:pt x="35" y="43"/>
                        <a:pt x="35" y="43"/>
                        <a:pt x="35" y="43"/>
                      </a:cubicBezTo>
                      <a:cubicBezTo>
                        <a:pt x="42" y="39"/>
                        <a:pt x="46" y="31"/>
                        <a:pt x="46" y="23"/>
                      </a:cubicBezTo>
                      <a:cubicBezTo>
                        <a:pt x="46" y="10"/>
                        <a:pt x="36" y="0"/>
                        <a:pt x="23" y="0"/>
                      </a:cubicBezTo>
                      <a:cubicBezTo>
                        <a:pt x="10" y="0"/>
                        <a:pt x="0" y="10"/>
                        <a:pt x="0" y="23"/>
                      </a:cubicBezTo>
                      <a:cubicBezTo>
                        <a:pt x="0" y="31"/>
                        <a:pt x="4" y="39"/>
                        <a:pt x="12" y="43"/>
                      </a:cubicBezTo>
                      <a:cubicBezTo>
                        <a:pt x="12" y="43"/>
                        <a:pt x="12" y="43"/>
                        <a:pt x="12" y="43"/>
                      </a:cubicBezTo>
                      <a:cubicBezTo>
                        <a:pt x="12" y="115"/>
                        <a:pt x="12" y="115"/>
                        <a:pt x="12" y="115"/>
                      </a:cubicBezTo>
                      <a:cubicBezTo>
                        <a:pt x="12" y="121"/>
                        <a:pt x="17" y="126"/>
                        <a:pt x="23" y="126"/>
                      </a:cubicBezTo>
                      <a:cubicBezTo>
                        <a:pt x="29" y="126"/>
                        <a:pt x="34" y="121"/>
                        <a:pt x="34" y="115"/>
                      </a:cubicBezTo>
                      <a:lnTo>
                        <a:pt x="34" y="43"/>
                      </a:lnTo>
                      <a:close/>
                      <a:moveTo>
                        <a:pt x="30" y="39"/>
                      </a:moveTo>
                      <a:cubicBezTo>
                        <a:pt x="28" y="39"/>
                        <a:pt x="28" y="39"/>
                        <a:pt x="28" y="39"/>
                      </a:cubicBezTo>
                      <a:cubicBezTo>
                        <a:pt x="28" y="115"/>
                        <a:pt x="28" y="115"/>
                        <a:pt x="28" y="115"/>
                      </a:cubicBezTo>
                      <a:cubicBezTo>
                        <a:pt x="28" y="118"/>
                        <a:pt x="26" y="120"/>
                        <a:pt x="23" y="120"/>
                      </a:cubicBezTo>
                      <a:cubicBezTo>
                        <a:pt x="20" y="120"/>
                        <a:pt x="18" y="118"/>
                        <a:pt x="18" y="115"/>
                      </a:cubicBezTo>
                      <a:cubicBezTo>
                        <a:pt x="18" y="39"/>
                        <a:pt x="18" y="39"/>
                        <a:pt x="18" y="39"/>
                      </a:cubicBezTo>
                      <a:cubicBezTo>
                        <a:pt x="16" y="39"/>
                        <a:pt x="16" y="39"/>
                        <a:pt x="16" y="39"/>
                      </a:cubicBezTo>
                      <a:cubicBezTo>
                        <a:pt x="10" y="36"/>
                        <a:pt x="6" y="30"/>
                        <a:pt x="6" y="23"/>
                      </a:cubicBezTo>
                      <a:cubicBezTo>
                        <a:pt x="6" y="15"/>
                        <a:pt x="11" y="9"/>
                        <a:pt x="19" y="7"/>
                      </a:cubicBezTo>
                      <a:cubicBezTo>
                        <a:pt x="20" y="6"/>
                        <a:pt x="20" y="6"/>
                        <a:pt x="20" y="6"/>
                      </a:cubicBezTo>
                      <a:cubicBezTo>
                        <a:pt x="20" y="19"/>
                        <a:pt x="20" y="19"/>
                        <a:pt x="20" y="19"/>
                      </a:cubicBezTo>
                      <a:cubicBezTo>
                        <a:pt x="20" y="21"/>
                        <a:pt x="21" y="22"/>
                        <a:pt x="23" y="22"/>
                      </a:cubicBezTo>
                      <a:cubicBezTo>
                        <a:pt x="25" y="22"/>
                        <a:pt x="26" y="21"/>
                        <a:pt x="26" y="19"/>
                      </a:cubicBezTo>
                      <a:cubicBezTo>
                        <a:pt x="26" y="6"/>
                        <a:pt x="26" y="6"/>
                        <a:pt x="26" y="6"/>
                      </a:cubicBezTo>
                      <a:cubicBezTo>
                        <a:pt x="27" y="7"/>
                        <a:pt x="27" y="7"/>
                        <a:pt x="27" y="7"/>
                      </a:cubicBezTo>
                      <a:cubicBezTo>
                        <a:pt x="35" y="9"/>
                        <a:pt x="40" y="15"/>
                        <a:pt x="40" y="23"/>
                      </a:cubicBezTo>
                      <a:cubicBezTo>
                        <a:pt x="40" y="30"/>
                        <a:pt x="36" y="36"/>
                        <a:pt x="30" y="39"/>
                      </a:cubicBezTo>
                      <a:close/>
                    </a:path>
                  </a:pathLst>
                </a:custGeom>
                <a:solidFill>
                  <a:srgbClr val="FFFFFF"/>
                </a:solidFill>
                <a:ln w="6350">
                  <a:solidFill>
                    <a:srgbClr val="0078D7"/>
                  </a:solidFill>
                </a:ln>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grpSp>
        <p:nvGrpSpPr>
          <p:cNvPr id="7" name="Group 6">
            <a:extLst>
              <a:ext uri="{FF2B5EF4-FFF2-40B4-BE49-F238E27FC236}">
                <a16:creationId xmlns:a16="http://schemas.microsoft.com/office/drawing/2014/main" id="{2653F77B-F30F-4918-9016-81399EBAE284}"/>
              </a:ext>
            </a:extLst>
          </p:cNvPr>
          <p:cNvGrpSpPr/>
          <p:nvPr/>
        </p:nvGrpSpPr>
        <p:grpSpPr>
          <a:xfrm>
            <a:off x="6618838" y="4585565"/>
            <a:ext cx="1468563" cy="1468563"/>
            <a:chOff x="6618838" y="4585565"/>
            <a:chExt cx="1468563" cy="1468563"/>
          </a:xfrm>
        </p:grpSpPr>
        <p:sp>
          <p:nvSpPr>
            <p:cNvPr id="31" name="Oval 30">
              <a:extLst>
                <a:ext uri="{FF2B5EF4-FFF2-40B4-BE49-F238E27FC236}">
                  <a16:creationId xmlns:a16="http://schemas.microsoft.com/office/drawing/2014/main" id="{6DE35A26-7AF0-43A5-842C-47E40686D49A}"/>
                </a:ext>
              </a:extLst>
            </p:cNvPr>
            <p:cNvSpPr/>
            <p:nvPr/>
          </p:nvSpPr>
          <p:spPr bwMode="auto">
            <a:xfrm>
              <a:off x="6618838" y="4585565"/>
              <a:ext cx="1468563" cy="1468563"/>
            </a:xfrm>
            <a:prstGeom prst="ellipse">
              <a:avLst/>
            </a:prstGeom>
            <a:solidFill>
              <a:srgbClr val="E6E6E6"/>
            </a:solidFill>
            <a:ln w="12700" cap="flat" cmpd="sng" algn="ctr">
              <a:noFill/>
              <a:prstDash val="solid"/>
              <a:miter lim="800000"/>
            </a:ln>
            <a:effectLst/>
          </p:spPr>
          <p:txBody>
            <a:bodyPr rot="0" spcFirstLastPara="0" vertOverflow="overflow" horzOverflow="overflow" vert="horz" wrap="square" lIns="210875" tIns="168699" rIns="210875" bIns="168699" numCol="1" spcCol="0" rtlCol="0" fromWordArt="0" anchor="t" anchorCtr="0" forceAA="0" compatLnSpc="1">
              <a:prstTxWarp prst="textNoShape">
                <a:avLst/>
              </a:prstTxWarp>
              <a:noAutofit/>
            </a:bodyPr>
            <a:lstStyle/>
            <a:p>
              <a:pPr marL="0" marR="0" lvl="0" indent="0" algn="ctr" defTabSz="107510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676C2AD2-407E-473F-8486-A579BE7ED23D}"/>
                </a:ext>
              </a:extLst>
            </p:cNvPr>
            <p:cNvGrpSpPr/>
            <p:nvPr/>
          </p:nvGrpSpPr>
          <p:grpSpPr>
            <a:xfrm>
              <a:off x="6790418" y="4757145"/>
              <a:ext cx="1125404" cy="1125404"/>
              <a:chOff x="6790418" y="4757145"/>
              <a:chExt cx="1125404" cy="1125404"/>
            </a:xfrm>
          </p:grpSpPr>
          <p:sp>
            <p:nvSpPr>
              <p:cNvPr id="33" name="Oval 32">
                <a:extLst>
                  <a:ext uri="{FF2B5EF4-FFF2-40B4-BE49-F238E27FC236}">
                    <a16:creationId xmlns:a16="http://schemas.microsoft.com/office/drawing/2014/main" id="{D21CA4F1-3DAD-4310-8F2E-4901DF16FFD0}"/>
                  </a:ext>
                </a:extLst>
              </p:cNvPr>
              <p:cNvSpPr/>
              <p:nvPr/>
            </p:nvSpPr>
            <p:spPr bwMode="auto">
              <a:xfrm>
                <a:off x="6790418" y="4757145"/>
                <a:ext cx="1125404" cy="1125404"/>
              </a:xfrm>
              <a:prstGeom prst="ellipse">
                <a:avLst/>
              </a:prstGeom>
              <a:solidFill>
                <a:srgbClr val="0078D7"/>
              </a:solidFill>
              <a:ln w="12700" cap="flat" cmpd="sng" algn="ctr">
                <a:noFill/>
                <a:prstDash val="solid"/>
                <a:miter lim="800000"/>
              </a:ln>
              <a:effectLst/>
            </p:spPr>
            <p:txBody>
              <a:bodyPr rot="0" spcFirstLastPara="0" vertOverflow="overflow" horzOverflow="overflow" vert="horz" wrap="square" lIns="210875" tIns="168699" rIns="210875" bIns="168699" numCol="1" spcCol="0" rtlCol="0" fromWordArt="0" anchor="t" anchorCtr="0" forceAA="0" compatLnSpc="1">
                <a:prstTxWarp prst="textNoShape">
                  <a:avLst/>
                </a:prstTxWarp>
                <a:noAutofit/>
              </a:bodyPr>
              <a:lstStyle/>
              <a:p>
                <a:pPr marL="0" marR="0" lvl="0" indent="0" algn="ctr" defTabSz="107510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 name="Group 33">
                <a:extLst>
                  <a:ext uri="{FF2B5EF4-FFF2-40B4-BE49-F238E27FC236}">
                    <a16:creationId xmlns:a16="http://schemas.microsoft.com/office/drawing/2014/main" id="{AAF44AA7-8AEC-4C49-AE9B-8FC0124D27A7}"/>
                  </a:ext>
                </a:extLst>
              </p:cNvPr>
              <p:cNvGrpSpPr/>
              <p:nvPr/>
            </p:nvGrpSpPr>
            <p:grpSpPr>
              <a:xfrm>
                <a:off x="7066515" y="5033242"/>
                <a:ext cx="573211" cy="573211"/>
                <a:chOff x="7198793" y="3360420"/>
                <a:chExt cx="548640" cy="548640"/>
              </a:xfrm>
            </p:grpSpPr>
            <p:sp>
              <p:nvSpPr>
                <p:cNvPr id="35" name="Line 9">
                  <a:extLst>
                    <a:ext uri="{FF2B5EF4-FFF2-40B4-BE49-F238E27FC236}">
                      <a16:creationId xmlns:a16="http://schemas.microsoft.com/office/drawing/2014/main" id="{99319C49-2CC7-45A0-87A8-DA89017008C0}"/>
                    </a:ext>
                  </a:extLst>
                </p:cNvPr>
                <p:cNvSpPr>
                  <a:spLocks noChangeShapeType="1"/>
                </p:cNvSpPr>
                <p:nvPr/>
              </p:nvSpPr>
              <p:spPr bwMode="auto">
                <a:xfrm>
                  <a:off x="7530844" y="3775499"/>
                  <a:ext cx="18315" cy="39988"/>
                </a:xfrm>
                <a:prstGeom prst="line">
                  <a:avLst/>
                </a:prstGeom>
                <a:noFill/>
                <a:ln w="19050" cap="flat">
                  <a:solidFill>
                    <a:srgbClr val="FFFFFF"/>
                  </a:solidFill>
                  <a:prstDash val="solid"/>
                  <a:miter lim="800000"/>
                  <a:headEnd/>
                  <a:tailEnd/>
                </a:ln>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 name="Line 10">
                  <a:extLst>
                    <a:ext uri="{FF2B5EF4-FFF2-40B4-BE49-F238E27FC236}">
                      <a16:creationId xmlns:a16="http://schemas.microsoft.com/office/drawing/2014/main" id="{2340D89E-1CC8-428D-B5E7-53EDC897D16C}"/>
                    </a:ext>
                  </a:extLst>
                </p:cNvPr>
                <p:cNvSpPr>
                  <a:spLocks noChangeShapeType="1"/>
                </p:cNvSpPr>
                <p:nvPr/>
              </p:nvSpPr>
              <p:spPr bwMode="auto">
                <a:xfrm>
                  <a:off x="7397068" y="3457992"/>
                  <a:ext cx="18315" cy="35990"/>
                </a:xfrm>
                <a:prstGeom prst="line">
                  <a:avLst/>
                </a:prstGeom>
                <a:noFill/>
                <a:ln w="19050" cap="flat">
                  <a:solidFill>
                    <a:srgbClr val="FFFFFF"/>
                  </a:solidFill>
                  <a:prstDash val="solid"/>
                  <a:miter lim="800000"/>
                  <a:headEnd/>
                  <a:tailEnd/>
                </a:ln>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 name="Line 11">
                  <a:extLst>
                    <a:ext uri="{FF2B5EF4-FFF2-40B4-BE49-F238E27FC236}">
                      <a16:creationId xmlns:a16="http://schemas.microsoft.com/office/drawing/2014/main" id="{BB55AA1A-0019-4EBE-8FE4-5CD5DA195926}"/>
                    </a:ext>
                  </a:extLst>
                </p:cNvPr>
                <p:cNvSpPr>
                  <a:spLocks noChangeShapeType="1"/>
                </p:cNvSpPr>
                <p:nvPr/>
              </p:nvSpPr>
              <p:spPr bwMode="auto">
                <a:xfrm flipH="1">
                  <a:off x="7401049" y="3775499"/>
                  <a:ext cx="14333" cy="39988"/>
                </a:xfrm>
                <a:prstGeom prst="line">
                  <a:avLst/>
                </a:prstGeom>
                <a:noFill/>
                <a:ln w="19050" cap="flat">
                  <a:solidFill>
                    <a:srgbClr val="FFFFFF"/>
                  </a:solidFill>
                  <a:prstDash val="solid"/>
                  <a:miter lim="800000"/>
                  <a:headEnd/>
                  <a:tailEnd/>
                </a:ln>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 name="Line 12">
                  <a:extLst>
                    <a:ext uri="{FF2B5EF4-FFF2-40B4-BE49-F238E27FC236}">
                      <a16:creationId xmlns:a16="http://schemas.microsoft.com/office/drawing/2014/main" id="{002BCB64-D8D6-4F44-975E-ADD1401E5293}"/>
                    </a:ext>
                  </a:extLst>
                </p:cNvPr>
                <p:cNvSpPr>
                  <a:spLocks noChangeShapeType="1"/>
                </p:cNvSpPr>
                <p:nvPr/>
              </p:nvSpPr>
              <p:spPr bwMode="auto">
                <a:xfrm flipH="1">
                  <a:off x="7530844" y="3457992"/>
                  <a:ext cx="14333" cy="35990"/>
                </a:xfrm>
                <a:prstGeom prst="line">
                  <a:avLst/>
                </a:prstGeom>
                <a:noFill/>
                <a:ln w="19050" cap="flat">
                  <a:solidFill>
                    <a:srgbClr val="FFFFFF"/>
                  </a:solidFill>
                  <a:prstDash val="solid"/>
                  <a:miter lim="800000"/>
                  <a:headEnd/>
                  <a:tailEnd/>
                </a:ln>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 name="Freeform 13">
                  <a:extLst>
                    <a:ext uri="{FF2B5EF4-FFF2-40B4-BE49-F238E27FC236}">
                      <a16:creationId xmlns:a16="http://schemas.microsoft.com/office/drawing/2014/main" id="{AF799C79-8D02-4C05-853B-F38A4049A83D}"/>
                    </a:ext>
                  </a:extLst>
                </p:cNvPr>
                <p:cNvSpPr>
                  <a:spLocks/>
                </p:cNvSpPr>
                <p:nvPr/>
              </p:nvSpPr>
              <p:spPr bwMode="auto">
                <a:xfrm>
                  <a:off x="7198793" y="3360420"/>
                  <a:ext cx="364698" cy="523847"/>
                </a:xfrm>
                <a:custGeom>
                  <a:avLst/>
                  <a:gdLst>
                    <a:gd name="T0" fmla="*/ 101 w 101"/>
                    <a:gd name="T1" fmla="*/ 4 h 145"/>
                    <a:gd name="T2" fmla="*/ 76 w 101"/>
                    <a:gd name="T3" fmla="*/ 0 h 145"/>
                    <a:gd name="T4" fmla="*/ 0 w 101"/>
                    <a:gd name="T5" fmla="*/ 76 h 145"/>
                    <a:gd name="T6" fmla="*/ 43 w 101"/>
                    <a:gd name="T7" fmla="*/ 145 h 145"/>
                  </a:gdLst>
                  <a:ahLst/>
                  <a:cxnLst>
                    <a:cxn ang="0">
                      <a:pos x="T0" y="T1"/>
                    </a:cxn>
                    <a:cxn ang="0">
                      <a:pos x="T2" y="T3"/>
                    </a:cxn>
                    <a:cxn ang="0">
                      <a:pos x="T4" y="T5"/>
                    </a:cxn>
                    <a:cxn ang="0">
                      <a:pos x="T6" y="T7"/>
                    </a:cxn>
                  </a:cxnLst>
                  <a:rect l="0" t="0" r="r" b="b"/>
                  <a:pathLst>
                    <a:path w="101" h="145">
                      <a:moveTo>
                        <a:pt x="101" y="4"/>
                      </a:moveTo>
                      <a:cubicBezTo>
                        <a:pt x="93" y="2"/>
                        <a:pt x="85" y="0"/>
                        <a:pt x="76" y="0"/>
                      </a:cubicBezTo>
                      <a:cubicBezTo>
                        <a:pt x="34" y="0"/>
                        <a:pt x="0" y="34"/>
                        <a:pt x="0" y="76"/>
                      </a:cubicBezTo>
                      <a:cubicBezTo>
                        <a:pt x="0" y="106"/>
                        <a:pt x="18" y="132"/>
                        <a:pt x="43" y="145"/>
                      </a:cubicBezTo>
                    </a:path>
                  </a:pathLst>
                </a:custGeom>
                <a:noFill/>
                <a:ln w="19050" cap="flat">
                  <a:solidFill>
                    <a:srgbClr val="FFFFFF"/>
                  </a:solidFill>
                  <a:prstDash val="solid"/>
                  <a:miter lim="800000"/>
                  <a:headEnd/>
                  <a:tailEnd/>
                </a:ln>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 name="Line 14">
                  <a:extLst>
                    <a:ext uri="{FF2B5EF4-FFF2-40B4-BE49-F238E27FC236}">
                      <a16:creationId xmlns:a16="http://schemas.microsoft.com/office/drawing/2014/main" id="{62BD82C7-27D7-4138-AF0F-9781AFD3428C}"/>
                    </a:ext>
                  </a:extLst>
                </p:cNvPr>
                <p:cNvSpPr>
                  <a:spLocks noChangeShapeType="1"/>
                </p:cNvSpPr>
                <p:nvPr/>
              </p:nvSpPr>
              <p:spPr bwMode="auto">
                <a:xfrm>
                  <a:off x="7613657" y="3692323"/>
                  <a:ext cx="39814" cy="18395"/>
                </a:xfrm>
                <a:prstGeom prst="line">
                  <a:avLst/>
                </a:prstGeom>
                <a:noFill/>
                <a:ln w="19050" cap="flat">
                  <a:solidFill>
                    <a:srgbClr val="FFFFFF"/>
                  </a:solidFill>
                  <a:prstDash val="solid"/>
                  <a:miter lim="800000"/>
                  <a:headEnd/>
                  <a:tailEnd/>
                </a:ln>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 name="Line 15">
                  <a:extLst>
                    <a:ext uri="{FF2B5EF4-FFF2-40B4-BE49-F238E27FC236}">
                      <a16:creationId xmlns:a16="http://schemas.microsoft.com/office/drawing/2014/main" id="{73F6702C-FA14-4C53-AB9F-1B4F78C0579D}"/>
                    </a:ext>
                  </a:extLst>
                </p:cNvPr>
                <p:cNvSpPr>
                  <a:spLocks noChangeShapeType="1"/>
                </p:cNvSpPr>
                <p:nvPr/>
              </p:nvSpPr>
              <p:spPr bwMode="auto">
                <a:xfrm>
                  <a:off x="7292755" y="3562761"/>
                  <a:ext cx="39814" cy="14396"/>
                </a:xfrm>
                <a:prstGeom prst="line">
                  <a:avLst/>
                </a:prstGeom>
                <a:noFill/>
                <a:ln w="19050" cap="flat">
                  <a:solidFill>
                    <a:srgbClr val="FFFFFF"/>
                  </a:solidFill>
                  <a:prstDash val="solid"/>
                  <a:miter lim="800000"/>
                  <a:headEnd/>
                  <a:tailEnd/>
                </a:ln>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 name="Line 16">
                  <a:extLst>
                    <a:ext uri="{FF2B5EF4-FFF2-40B4-BE49-F238E27FC236}">
                      <a16:creationId xmlns:a16="http://schemas.microsoft.com/office/drawing/2014/main" id="{16CACD60-C807-4E80-A0AB-ABEB1FFC9DB9}"/>
                    </a:ext>
                  </a:extLst>
                </p:cNvPr>
                <p:cNvSpPr>
                  <a:spLocks noChangeShapeType="1"/>
                </p:cNvSpPr>
                <p:nvPr/>
              </p:nvSpPr>
              <p:spPr bwMode="auto">
                <a:xfrm flipV="1">
                  <a:off x="7613657" y="3562761"/>
                  <a:ext cx="39814" cy="14396"/>
                </a:xfrm>
                <a:prstGeom prst="line">
                  <a:avLst/>
                </a:prstGeom>
                <a:noFill/>
                <a:ln w="19050" cap="flat">
                  <a:solidFill>
                    <a:srgbClr val="FFFFFF"/>
                  </a:solidFill>
                  <a:prstDash val="solid"/>
                  <a:miter lim="800000"/>
                  <a:headEnd/>
                  <a:tailEnd/>
                </a:ln>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3" name="Line 17">
                  <a:extLst>
                    <a:ext uri="{FF2B5EF4-FFF2-40B4-BE49-F238E27FC236}">
                      <a16:creationId xmlns:a16="http://schemas.microsoft.com/office/drawing/2014/main" id="{111667E0-65FA-4CF9-B4AA-680B71CFDC24}"/>
                    </a:ext>
                  </a:extLst>
                </p:cNvPr>
                <p:cNvSpPr>
                  <a:spLocks noChangeShapeType="1"/>
                </p:cNvSpPr>
                <p:nvPr/>
              </p:nvSpPr>
              <p:spPr bwMode="auto">
                <a:xfrm flipV="1">
                  <a:off x="7292755" y="3692323"/>
                  <a:ext cx="39814" cy="18395"/>
                </a:xfrm>
                <a:prstGeom prst="line">
                  <a:avLst/>
                </a:prstGeom>
                <a:noFill/>
                <a:ln w="19050" cap="flat">
                  <a:solidFill>
                    <a:srgbClr val="FFFFFF"/>
                  </a:solidFill>
                  <a:prstDash val="solid"/>
                  <a:miter lim="800000"/>
                  <a:headEnd/>
                  <a:tailEnd/>
                </a:ln>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 name="Freeform 18">
                  <a:extLst>
                    <a:ext uri="{FF2B5EF4-FFF2-40B4-BE49-F238E27FC236}">
                      <a16:creationId xmlns:a16="http://schemas.microsoft.com/office/drawing/2014/main" id="{B2C071A1-9D4C-4B50-A453-0848B3ED5F7A}"/>
                    </a:ext>
                  </a:extLst>
                </p:cNvPr>
                <p:cNvSpPr>
                  <a:spLocks/>
                </p:cNvSpPr>
                <p:nvPr/>
              </p:nvSpPr>
              <p:spPr bwMode="auto">
                <a:xfrm>
                  <a:off x="7592158" y="3389212"/>
                  <a:ext cx="129795" cy="129562"/>
                </a:xfrm>
                <a:custGeom>
                  <a:avLst/>
                  <a:gdLst>
                    <a:gd name="T0" fmla="*/ 36 w 36"/>
                    <a:gd name="T1" fmla="*/ 36 h 36"/>
                    <a:gd name="T2" fmla="*/ 0 w 36"/>
                    <a:gd name="T3" fmla="*/ 0 h 36"/>
                  </a:gdLst>
                  <a:ahLst/>
                  <a:cxnLst>
                    <a:cxn ang="0">
                      <a:pos x="T0" y="T1"/>
                    </a:cxn>
                    <a:cxn ang="0">
                      <a:pos x="T2" y="T3"/>
                    </a:cxn>
                  </a:cxnLst>
                  <a:rect l="0" t="0" r="r" b="b"/>
                  <a:pathLst>
                    <a:path w="36" h="36">
                      <a:moveTo>
                        <a:pt x="36" y="36"/>
                      </a:moveTo>
                      <a:cubicBezTo>
                        <a:pt x="28" y="20"/>
                        <a:pt x="15" y="7"/>
                        <a:pt x="0" y="0"/>
                      </a:cubicBezTo>
                    </a:path>
                  </a:pathLst>
                </a:custGeom>
                <a:noFill/>
                <a:ln w="19050" cap="flat">
                  <a:solidFill>
                    <a:srgbClr val="FFFFFF"/>
                  </a:solidFill>
                  <a:prstDash val="solid"/>
                  <a:miter lim="800000"/>
                  <a:headEnd/>
                  <a:tailEnd/>
                </a:ln>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 name="Freeform 19">
                  <a:extLst>
                    <a:ext uri="{FF2B5EF4-FFF2-40B4-BE49-F238E27FC236}">
                      <a16:creationId xmlns:a16="http://schemas.microsoft.com/office/drawing/2014/main" id="{B2A6E8E7-1CA2-409D-BBEB-C5DB83AC8FB3}"/>
                    </a:ext>
                  </a:extLst>
                </p:cNvPr>
                <p:cNvSpPr>
                  <a:spLocks/>
                </p:cNvSpPr>
                <p:nvPr/>
              </p:nvSpPr>
              <p:spPr bwMode="auto">
                <a:xfrm>
                  <a:off x="7382735" y="3544366"/>
                  <a:ext cx="364698" cy="364694"/>
                </a:xfrm>
                <a:custGeom>
                  <a:avLst/>
                  <a:gdLst>
                    <a:gd name="T0" fmla="*/ 0 w 101"/>
                    <a:gd name="T1" fmla="*/ 97 h 101"/>
                    <a:gd name="T2" fmla="*/ 25 w 101"/>
                    <a:gd name="T3" fmla="*/ 101 h 101"/>
                    <a:gd name="T4" fmla="*/ 101 w 101"/>
                    <a:gd name="T5" fmla="*/ 25 h 101"/>
                    <a:gd name="T6" fmla="*/ 97 w 101"/>
                    <a:gd name="T7" fmla="*/ 0 h 101"/>
                  </a:gdLst>
                  <a:ahLst/>
                  <a:cxnLst>
                    <a:cxn ang="0">
                      <a:pos x="T0" y="T1"/>
                    </a:cxn>
                    <a:cxn ang="0">
                      <a:pos x="T2" y="T3"/>
                    </a:cxn>
                    <a:cxn ang="0">
                      <a:pos x="T4" y="T5"/>
                    </a:cxn>
                    <a:cxn ang="0">
                      <a:pos x="T6" y="T7"/>
                    </a:cxn>
                  </a:cxnLst>
                  <a:rect l="0" t="0" r="r" b="b"/>
                  <a:pathLst>
                    <a:path w="101" h="101">
                      <a:moveTo>
                        <a:pt x="0" y="97"/>
                      </a:moveTo>
                      <a:cubicBezTo>
                        <a:pt x="8" y="99"/>
                        <a:pt x="16" y="101"/>
                        <a:pt x="25" y="101"/>
                      </a:cubicBezTo>
                      <a:cubicBezTo>
                        <a:pt x="67" y="101"/>
                        <a:pt x="101" y="67"/>
                        <a:pt x="101" y="25"/>
                      </a:cubicBezTo>
                      <a:cubicBezTo>
                        <a:pt x="101" y="16"/>
                        <a:pt x="99" y="8"/>
                        <a:pt x="97" y="0"/>
                      </a:cubicBezTo>
                    </a:path>
                  </a:pathLst>
                </a:custGeom>
                <a:noFill/>
                <a:ln w="19050" cap="flat">
                  <a:solidFill>
                    <a:srgbClr val="FFFFFF"/>
                  </a:solidFill>
                  <a:prstDash val="solid"/>
                  <a:miter lim="800000"/>
                  <a:headEnd/>
                  <a:tailEnd/>
                </a:ln>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 name="Oval 20">
                  <a:extLst>
                    <a:ext uri="{FF2B5EF4-FFF2-40B4-BE49-F238E27FC236}">
                      <a16:creationId xmlns:a16="http://schemas.microsoft.com/office/drawing/2014/main" id="{3B9E462E-1D26-4178-8C73-6033AEBFB80B}"/>
                    </a:ext>
                  </a:extLst>
                </p:cNvPr>
                <p:cNvSpPr>
                  <a:spLocks noChangeArrowheads="1"/>
                </p:cNvSpPr>
                <p:nvPr/>
              </p:nvSpPr>
              <p:spPr bwMode="auto">
                <a:xfrm>
                  <a:off x="7325402" y="3486783"/>
                  <a:ext cx="295422" cy="295914"/>
                </a:xfrm>
                <a:prstGeom prst="ellipse">
                  <a:avLst/>
                </a:prstGeom>
                <a:noFill/>
                <a:ln w="19050" cap="flat">
                  <a:solidFill>
                    <a:srgbClr val="FFFFFF"/>
                  </a:solidFill>
                  <a:prstDash val="solid"/>
                  <a:miter lim="800000"/>
                  <a:headEnd/>
                  <a:tailEnd/>
                </a:ln>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sp>
        <p:nvSpPr>
          <p:cNvPr id="47" name="Freeform 94">
            <a:extLst>
              <a:ext uri="{FF2B5EF4-FFF2-40B4-BE49-F238E27FC236}">
                <a16:creationId xmlns:a16="http://schemas.microsoft.com/office/drawing/2014/main" id="{1DC3A5CF-AF18-495F-9DBF-59A6D37B5EF7}"/>
              </a:ext>
            </a:extLst>
          </p:cNvPr>
          <p:cNvSpPr>
            <a:spLocks/>
          </p:cNvSpPr>
          <p:nvPr/>
        </p:nvSpPr>
        <p:spPr bwMode="auto">
          <a:xfrm rot="17910294" flipH="1" flipV="1">
            <a:off x="7831709" y="4652059"/>
            <a:ext cx="102309" cy="216941"/>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cap="flat" cmpd="sng" algn="ctr">
            <a:solidFill>
              <a:schemeClr val="bg1">
                <a:lumMod val="75000"/>
              </a:schemeClr>
            </a:solid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8" name="Group 47">
            <a:extLst>
              <a:ext uri="{FF2B5EF4-FFF2-40B4-BE49-F238E27FC236}">
                <a16:creationId xmlns:a16="http://schemas.microsoft.com/office/drawing/2014/main" id="{D416087A-DA38-45CC-B9B4-9E37B6936F57}"/>
              </a:ext>
            </a:extLst>
          </p:cNvPr>
          <p:cNvGrpSpPr/>
          <p:nvPr/>
        </p:nvGrpSpPr>
        <p:grpSpPr>
          <a:xfrm>
            <a:off x="6618838" y="1780388"/>
            <a:ext cx="1468563" cy="1468563"/>
            <a:chOff x="8201004" y="2849271"/>
            <a:chExt cx="1312542" cy="1312542"/>
          </a:xfrm>
        </p:grpSpPr>
        <p:sp>
          <p:nvSpPr>
            <p:cNvPr id="49" name="Oval 48">
              <a:extLst>
                <a:ext uri="{FF2B5EF4-FFF2-40B4-BE49-F238E27FC236}">
                  <a16:creationId xmlns:a16="http://schemas.microsoft.com/office/drawing/2014/main" id="{2B93B7CB-9645-4EA1-8E47-659C679F81D0}"/>
                </a:ext>
              </a:extLst>
            </p:cNvPr>
            <p:cNvSpPr/>
            <p:nvPr/>
          </p:nvSpPr>
          <p:spPr bwMode="auto">
            <a:xfrm>
              <a:off x="8201004" y="2849271"/>
              <a:ext cx="1312542" cy="1312542"/>
            </a:xfrm>
            <a:prstGeom prst="ellipse">
              <a:avLst/>
            </a:prstGeom>
            <a:solidFill>
              <a:srgbClr val="E6E6E6"/>
            </a:solidFill>
            <a:ln w="12700" cap="flat" cmpd="sng" algn="ctr">
              <a:noFill/>
              <a:prstDash val="solid"/>
              <a:miter lim="800000"/>
            </a:ln>
            <a:effectLst/>
          </p:spPr>
          <p:txBody>
            <a:bodyPr rot="0" spcFirstLastPara="0" vertOverflow="overflow" horzOverflow="overflow" vert="horz" wrap="square" lIns="210875" tIns="168699" rIns="210875" bIns="168699" numCol="1" spcCol="0" rtlCol="0" fromWordArt="0" anchor="t" anchorCtr="0" forceAA="0" compatLnSpc="1">
              <a:prstTxWarp prst="textNoShape">
                <a:avLst/>
              </a:prstTxWarp>
              <a:noAutofit/>
            </a:bodyPr>
            <a:lstStyle/>
            <a:p>
              <a:pPr marL="0" marR="0" lvl="0" indent="0" algn="ctr" defTabSz="107510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B7502F7E-C164-498C-9D7C-17B7037BC6CD}"/>
                </a:ext>
              </a:extLst>
            </p:cNvPr>
            <p:cNvGrpSpPr/>
            <p:nvPr/>
          </p:nvGrpSpPr>
          <p:grpSpPr>
            <a:xfrm>
              <a:off x="8350883" y="2994342"/>
              <a:ext cx="1005840" cy="1005840"/>
              <a:chOff x="9035926" y="3040062"/>
              <a:chExt cx="914400" cy="914400"/>
            </a:xfrm>
          </p:grpSpPr>
          <p:sp>
            <p:nvSpPr>
              <p:cNvPr id="51" name="Oval 50">
                <a:extLst>
                  <a:ext uri="{FF2B5EF4-FFF2-40B4-BE49-F238E27FC236}">
                    <a16:creationId xmlns:a16="http://schemas.microsoft.com/office/drawing/2014/main" id="{685933E5-26F3-4D98-8145-FB1A5B1BB8DF}"/>
                  </a:ext>
                </a:extLst>
              </p:cNvPr>
              <p:cNvSpPr/>
              <p:nvPr/>
            </p:nvSpPr>
            <p:spPr bwMode="auto">
              <a:xfrm>
                <a:off x="9035926" y="3040062"/>
                <a:ext cx="914400" cy="914400"/>
              </a:xfrm>
              <a:prstGeom prst="ellipse">
                <a:avLst/>
              </a:prstGeom>
              <a:solidFill>
                <a:srgbClr val="0078D7"/>
              </a:solidFill>
              <a:ln w="12700" cap="flat" cmpd="sng" algn="ctr">
                <a:noFill/>
                <a:prstDash val="solid"/>
                <a:miter lim="800000"/>
              </a:ln>
              <a:effectLst/>
            </p:spPr>
            <p:txBody>
              <a:bodyPr rot="0" spcFirstLastPara="0" vertOverflow="overflow" horzOverflow="overflow" vert="horz" wrap="square" lIns="210875" tIns="168699" rIns="210875" bIns="168699" numCol="1" spcCol="0" rtlCol="0" fromWordArt="0" anchor="t" anchorCtr="0" forceAA="0" compatLnSpc="1">
                <a:prstTxWarp prst="textNoShape">
                  <a:avLst/>
                </a:prstTxWarp>
                <a:noAutofit/>
              </a:bodyPr>
              <a:lstStyle/>
              <a:p>
                <a:pPr marL="0" marR="0" lvl="0" indent="0" algn="ctr" defTabSz="107510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557D9A16-24FF-4B9D-94F4-1709073CF932}"/>
                  </a:ext>
                </a:extLst>
              </p:cNvPr>
              <p:cNvGrpSpPr/>
              <p:nvPr/>
            </p:nvGrpSpPr>
            <p:grpSpPr>
              <a:xfrm>
                <a:off x="9290477" y="3294904"/>
                <a:ext cx="405298" cy="404717"/>
                <a:chOff x="-2627313" y="-174625"/>
                <a:chExt cx="2216150" cy="2212975"/>
              </a:xfrm>
            </p:grpSpPr>
            <p:sp>
              <p:nvSpPr>
                <p:cNvPr id="53" name="Freeform 5">
                  <a:extLst>
                    <a:ext uri="{FF2B5EF4-FFF2-40B4-BE49-F238E27FC236}">
                      <a16:creationId xmlns:a16="http://schemas.microsoft.com/office/drawing/2014/main" id="{A9A58C34-89FF-427A-81D6-72B0A760AD91}"/>
                    </a:ext>
                  </a:extLst>
                </p:cNvPr>
                <p:cNvSpPr>
                  <a:spLocks/>
                </p:cNvSpPr>
                <p:nvPr/>
              </p:nvSpPr>
              <p:spPr bwMode="auto">
                <a:xfrm>
                  <a:off x="-2627313" y="-174625"/>
                  <a:ext cx="2216150" cy="2212975"/>
                </a:xfrm>
                <a:custGeom>
                  <a:avLst/>
                  <a:gdLst>
                    <a:gd name="T0" fmla="*/ 1396 w 1396"/>
                    <a:gd name="T1" fmla="*/ 468 h 1394"/>
                    <a:gd name="T2" fmla="*/ 927 w 1396"/>
                    <a:gd name="T3" fmla="*/ 0 h 1394"/>
                    <a:gd name="T4" fmla="*/ 0 w 1396"/>
                    <a:gd name="T5" fmla="*/ 0 h 1394"/>
                    <a:gd name="T6" fmla="*/ 0 w 1396"/>
                    <a:gd name="T7" fmla="*/ 926 h 1394"/>
                    <a:gd name="T8" fmla="*/ 469 w 1396"/>
                    <a:gd name="T9" fmla="*/ 1394 h 1394"/>
                    <a:gd name="T10" fmla="*/ 1396 w 1396"/>
                    <a:gd name="T11" fmla="*/ 1394 h 1394"/>
                    <a:gd name="T12" fmla="*/ 1396 w 1396"/>
                    <a:gd name="T13" fmla="*/ 468 h 1394"/>
                  </a:gdLst>
                  <a:ahLst/>
                  <a:cxnLst>
                    <a:cxn ang="0">
                      <a:pos x="T0" y="T1"/>
                    </a:cxn>
                    <a:cxn ang="0">
                      <a:pos x="T2" y="T3"/>
                    </a:cxn>
                    <a:cxn ang="0">
                      <a:pos x="T4" y="T5"/>
                    </a:cxn>
                    <a:cxn ang="0">
                      <a:pos x="T6" y="T7"/>
                    </a:cxn>
                    <a:cxn ang="0">
                      <a:pos x="T8" y="T9"/>
                    </a:cxn>
                    <a:cxn ang="0">
                      <a:pos x="T10" y="T11"/>
                    </a:cxn>
                    <a:cxn ang="0">
                      <a:pos x="T12" y="T13"/>
                    </a:cxn>
                  </a:cxnLst>
                  <a:rect l="0" t="0" r="r" b="b"/>
                  <a:pathLst>
                    <a:path w="1396" h="1394">
                      <a:moveTo>
                        <a:pt x="1396" y="468"/>
                      </a:moveTo>
                      <a:lnTo>
                        <a:pt x="927" y="0"/>
                      </a:lnTo>
                      <a:lnTo>
                        <a:pt x="0" y="0"/>
                      </a:lnTo>
                      <a:lnTo>
                        <a:pt x="0" y="926"/>
                      </a:lnTo>
                      <a:lnTo>
                        <a:pt x="469" y="1394"/>
                      </a:lnTo>
                      <a:lnTo>
                        <a:pt x="1396" y="1394"/>
                      </a:lnTo>
                      <a:lnTo>
                        <a:pt x="1396" y="468"/>
                      </a:lnTo>
                      <a:close/>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mn-cs"/>
                  </a:endParaRPr>
                </a:p>
              </p:txBody>
            </p:sp>
            <p:sp>
              <p:nvSpPr>
                <p:cNvPr id="54" name="Freeform 6">
                  <a:extLst>
                    <a:ext uri="{FF2B5EF4-FFF2-40B4-BE49-F238E27FC236}">
                      <a16:creationId xmlns:a16="http://schemas.microsoft.com/office/drawing/2014/main" id="{83406E2A-4A2A-48FC-9134-4A6A1C8ED8E0}"/>
                    </a:ext>
                  </a:extLst>
                </p:cNvPr>
                <p:cNvSpPr>
                  <a:spLocks/>
                </p:cNvSpPr>
                <p:nvPr/>
              </p:nvSpPr>
              <p:spPr bwMode="auto">
                <a:xfrm>
                  <a:off x="-2627313" y="-174625"/>
                  <a:ext cx="2216150" cy="742950"/>
                </a:xfrm>
                <a:custGeom>
                  <a:avLst/>
                  <a:gdLst>
                    <a:gd name="T0" fmla="*/ 1396 w 1396"/>
                    <a:gd name="T1" fmla="*/ 468 h 468"/>
                    <a:gd name="T2" fmla="*/ 469 w 1396"/>
                    <a:gd name="T3" fmla="*/ 468 h 468"/>
                    <a:gd name="T4" fmla="*/ 0 w 1396"/>
                    <a:gd name="T5" fmla="*/ 0 h 468"/>
                  </a:gdLst>
                  <a:ahLst/>
                  <a:cxnLst>
                    <a:cxn ang="0">
                      <a:pos x="T0" y="T1"/>
                    </a:cxn>
                    <a:cxn ang="0">
                      <a:pos x="T2" y="T3"/>
                    </a:cxn>
                    <a:cxn ang="0">
                      <a:pos x="T4" y="T5"/>
                    </a:cxn>
                  </a:cxnLst>
                  <a:rect l="0" t="0" r="r" b="b"/>
                  <a:pathLst>
                    <a:path w="1396" h="468">
                      <a:moveTo>
                        <a:pt x="1396" y="468"/>
                      </a:moveTo>
                      <a:lnTo>
                        <a:pt x="469" y="468"/>
                      </a:lnTo>
                      <a:lnTo>
                        <a:pt x="0" y="0"/>
                      </a:ln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mn-cs"/>
                  </a:endParaRPr>
                </a:p>
              </p:txBody>
            </p:sp>
            <p:sp>
              <p:nvSpPr>
                <p:cNvPr id="55" name="Line 7">
                  <a:extLst>
                    <a:ext uri="{FF2B5EF4-FFF2-40B4-BE49-F238E27FC236}">
                      <a16:creationId xmlns:a16="http://schemas.microsoft.com/office/drawing/2014/main" id="{3AFEBBDF-005C-45E1-8447-3CC8F93EE811}"/>
                    </a:ext>
                  </a:extLst>
                </p:cNvPr>
                <p:cNvSpPr>
                  <a:spLocks noChangeShapeType="1"/>
                </p:cNvSpPr>
                <p:nvPr/>
              </p:nvSpPr>
              <p:spPr bwMode="auto">
                <a:xfrm>
                  <a:off x="-1882775" y="568325"/>
                  <a:ext cx="0" cy="1470025"/>
                </a:xfrm>
                <a:prstGeom prst="line">
                  <a:avLst/>
                </a:pr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mn-cs"/>
                  </a:endParaRPr>
                </a:p>
              </p:txBody>
            </p:sp>
            <p:sp>
              <p:nvSpPr>
                <p:cNvPr id="56" name="Line 8">
                  <a:extLst>
                    <a:ext uri="{FF2B5EF4-FFF2-40B4-BE49-F238E27FC236}">
                      <a16:creationId xmlns:a16="http://schemas.microsoft.com/office/drawing/2014/main" id="{44D03617-758C-40F2-8993-C0A9162880DE}"/>
                    </a:ext>
                  </a:extLst>
                </p:cNvPr>
                <p:cNvSpPr>
                  <a:spLocks noChangeShapeType="1"/>
                </p:cNvSpPr>
                <p:nvPr/>
              </p:nvSpPr>
              <p:spPr bwMode="auto">
                <a:xfrm>
                  <a:off x="-1900238" y="-174625"/>
                  <a:ext cx="762000" cy="742950"/>
                </a:xfrm>
                <a:prstGeom prst="line">
                  <a:avLst/>
                </a:pr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mn-cs"/>
                  </a:endParaRPr>
                </a:p>
              </p:txBody>
            </p:sp>
            <p:sp>
              <p:nvSpPr>
                <p:cNvPr id="57" name="Line 9">
                  <a:extLst>
                    <a:ext uri="{FF2B5EF4-FFF2-40B4-BE49-F238E27FC236}">
                      <a16:creationId xmlns:a16="http://schemas.microsoft.com/office/drawing/2014/main" id="{B11322A4-AEBB-46D2-A978-925AD71C92AD}"/>
                    </a:ext>
                  </a:extLst>
                </p:cNvPr>
                <p:cNvSpPr>
                  <a:spLocks noChangeShapeType="1"/>
                </p:cNvSpPr>
                <p:nvPr/>
              </p:nvSpPr>
              <p:spPr bwMode="auto">
                <a:xfrm>
                  <a:off x="-1536700" y="188912"/>
                  <a:ext cx="744537" cy="0"/>
                </a:xfrm>
                <a:prstGeom prst="line">
                  <a:avLst/>
                </a:pr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mn-cs"/>
                  </a:endParaRPr>
                </a:p>
              </p:txBody>
            </p:sp>
          </p:grpSp>
        </p:grpSp>
      </p:grpSp>
      <p:sp>
        <p:nvSpPr>
          <p:cNvPr id="58" name="Freeform 83">
            <a:extLst>
              <a:ext uri="{FF2B5EF4-FFF2-40B4-BE49-F238E27FC236}">
                <a16:creationId xmlns:a16="http://schemas.microsoft.com/office/drawing/2014/main" id="{E22A6DA7-9EC1-46E2-B8B6-5B53D1CB28FD}"/>
              </a:ext>
            </a:extLst>
          </p:cNvPr>
          <p:cNvSpPr>
            <a:spLocks/>
          </p:cNvSpPr>
          <p:nvPr/>
        </p:nvSpPr>
        <p:spPr bwMode="auto">
          <a:xfrm rot="3823328" flipV="1">
            <a:off x="3788083" y="4606006"/>
            <a:ext cx="102309" cy="216941"/>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cap="flat" cmpd="sng" algn="ctr">
            <a:solidFill>
              <a:schemeClr val="bg1">
                <a:lumMod val="75000"/>
              </a:schemeClr>
            </a:solid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Freeform 93">
            <a:extLst>
              <a:ext uri="{FF2B5EF4-FFF2-40B4-BE49-F238E27FC236}">
                <a16:creationId xmlns:a16="http://schemas.microsoft.com/office/drawing/2014/main" id="{A3ECB6FC-2E65-4D50-91A5-CFB48ED2B22F}"/>
              </a:ext>
            </a:extLst>
          </p:cNvPr>
          <p:cNvSpPr>
            <a:spLocks/>
          </p:cNvSpPr>
          <p:nvPr/>
        </p:nvSpPr>
        <p:spPr bwMode="auto">
          <a:xfrm rot="1856903" flipH="1" flipV="1">
            <a:off x="4814568" y="5772173"/>
            <a:ext cx="102309" cy="216941"/>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cap="flat" cmpd="sng" algn="ctr">
            <a:solidFill>
              <a:schemeClr val="bg1">
                <a:lumMod val="75000"/>
              </a:schemeClr>
            </a:solid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Freeform 90">
            <a:extLst>
              <a:ext uri="{FF2B5EF4-FFF2-40B4-BE49-F238E27FC236}">
                <a16:creationId xmlns:a16="http://schemas.microsoft.com/office/drawing/2014/main" id="{BFA1F2A0-365E-42E8-9F74-1595251A3068}"/>
              </a:ext>
            </a:extLst>
          </p:cNvPr>
          <p:cNvSpPr>
            <a:spLocks/>
          </p:cNvSpPr>
          <p:nvPr/>
        </p:nvSpPr>
        <p:spPr bwMode="auto">
          <a:xfrm rot="19786451" flipV="1">
            <a:off x="6785007" y="5792389"/>
            <a:ext cx="102309" cy="216941"/>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cap="flat" cmpd="sng" algn="ctr">
            <a:solidFill>
              <a:schemeClr val="bg1">
                <a:lumMod val="75000"/>
              </a:schemeClr>
            </a:solid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Freeform 92">
            <a:extLst>
              <a:ext uri="{FF2B5EF4-FFF2-40B4-BE49-F238E27FC236}">
                <a16:creationId xmlns:a16="http://schemas.microsoft.com/office/drawing/2014/main" id="{695A8EDE-2EF6-4EC0-8536-B6248379410D}"/>
              </a:ext>
            </a:extLst>
          </p:cNvPr>
          <p:cNvSpPr>
            <a:spLocks/>
          </p:cNvSpPr>
          <p:nvPr/>
        </p:nvSpPr>
        <p:spPr bwMode="auto">
          <a:xfrm rot="14812449" flipV="1">
            <a:off x="7800752" y="2998394"/>
            <a:ext cx="102309" cy="216941"/>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cap="flat" cmpd="sng" algn="ctr">
            <a:solidFill>
              <a:schemeClr val="bg1">
                <a:lumMod val="75000"/>
              </a:schemeClr>
            </a:solid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Freeform 87">
            <a:extLst>
              <a:ext uri="{FF2B5EF4-FFF2-40B4-BE49-F238E27FC236}">
                <a16:creationId xmlns:a16="http://schemas.microsoft.com/office/drawing/2014/main" id="{A221E9CB-716C-4DA1-951A-1DC4E09C1A08}"/>
              </a:ext>
            </a:extLst>
          </p:cNvPr>
          <p:cNvSpPr>
            <a:spLocks/>
          </p:cNvSpPr>
          <p:nvPr/>
        </p:nvSpPr>
        <p:spPr bwMode="auto">
          <a:xfrm rot="8621118" flipV="1">
            <a:off x="4880662" y="1913676"/>
            <a:ext cx="102309" cy="216941"/>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cap="flat" cmpd="sng" algn="ctr">
            <a:solidFill>
              <a:schemeClr val="bg1">
                <a:lumMod val="75000"/>
              </a:schemeClr>
            </a:solid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84F832B8-5FDD-4084-AB25-2FC8ACFBA4EF}"/>
              </a:ext>
            </a:extLst>
          </p:cNvPr>
          <p:cNvSpPr/>
          <p:nvPr/>
        </p:nvSpPr>
        <p:spPr bwMode="auto">
          <a:xfrm flipH="1">
            <a:off x="4706141" y="2826565"/>
            <a:ext cx="2285221" cy="2285224"/>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none" lIns="0" tIns="140609" rIns="0"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w="3175">
                  <a:noFill/>
                </a:ln>
                <a:solidFill>
                  <a:srgbClr val="FFFFFF"/>
                </a:solidFill>
                <a:effectLst/>
                <a:uLnTx/>
                <a:uFillTx/>
                <a:latin typeface="Segoe UI Semilight"/>
                <a:ea typeface="+mn-ea"/>
                <a:cs typeface="Segoe UI Semilight" panose="020B0402040204020203" pitchFamily="34" charset="0"/>
              </a:rPr>
              <a:t>Digital</a:t>
            </a:r>
            <a:br>
              <a:rPr kumimoji="0" lang="en-US" sz="1600" b="0" i="0" u="none" strike="noStrike" kern="0" cap="none" spc="0" normalizeH="0" baseline="0" noProof="0">
                <a:ln w="3175">
                  <a:noFill/>
                </a:ln>
                <a:solidFill>
                  <a:srgbClr val="FFFFFF"/>
                </a:solidFill>
                <a:effectLst/>
                <a:uLnTx/>
                <a:uFillTx/>
                <a:latin typeface="Segoe UI Semilight"/>
                <a:ea typeface="+mn-ea"/>
                <a:cs typeface="Segoe UI Semilight" panose="020B0402040204020203" pitchFamily="34" charset="0"/>
              </a:rPr>
            </a:br>
            <a:r>
              <a:rPr kumimoji="0" lang="en-US" sz="1600" b="0" i="0" u="none" strike="noStrike" kern="0" cap="none" spc="0" normalizeH="0" baseline="0" noProof="0">
                <a:ln w="3175">
                  <a:noFill/>
                </a:ln>
                <a:solidFill>
                  <a:srgbClr val="FFFFFF"/>
                </a:solidFill>
                <a:effectLst/>
                <a:uLnTx/>
                <a:uFillTx/>
                <a:latin typeface="Segoe UI Semilight"/>
                <a:ea typeface="+mn-ea"/>
                <a:cs typeface="Segoe UI Semilight" panose="020B0402040204020203" pitchFamily="34" charset="0"/>
              </a:rPr>
              <a:t>Transformation</a:t>
            </a:r>
            <a:endParaRPr kumimoji="0" lang="en-US" sz="1200" b="0" i="0" u="none" strike="noStrike" kern="0" cap="none" spc="0" normalizeH="0" baseline="0" noProof="0">
              <a:ln>
                <a:noFill/>
              </a:ln>
              <a:solidFill>
                <a:srgbClr val="FFFFFF"/>
              </a:solidFill>
              <a:effectLst/>
              <a:uLnTx/>
              <a:uFillTx/>
              <a:latin typeface="Segoe UI Semilight"/>
              <a:ea typeface="Segoe UI" pitchFamily="34" charset="0"/>
              <a:cs typeface="Segoe UI Semilight" panose="020B0402040204020203" pitchFamily="34" charset="0"/>
            </a:endParaRPr>
          </a:p>
        </p:txBody>
      </p:sp>
      <p:sp>
        <p:nvSpPr>
          <p:cNvPr id="65" name="Oval 64">
            <a:extLst>
              <a:ext uri="{FF2B5EF4-FFF2-40B4-BE49-F238E27FC236}">
                <a16:creationId xmlns:a16="http://schemas.microsoft.com/office/drawing/2014/main" id="{696F675D-D7E8-4C57-A657-CB8750140F8B}"/>
              </a:ext>
            </a:extLst>
          </p:cNvPr>
          <p:cNvSpPr/>
          <p:nvPr/>
        </p:nvSpPr>
        <p:spPr bwMode="auto">
          <a:xfrm flipH="1">
            <a:off x="4746969" y="2775675"/>
            <a:ext cx="2285221" cy="2285224"/>
          </a:xfrm>
          <a:prstGeom prst="ellipse">
            <a:avLst/>
          </a:prstGeom>
          <a:solidFill>
            <a:srgbClr val="0078D7"/>
          </a:solid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w="3175">
                  <a:noFill/>
                </a:ln>
                <a:solidFill>
                  <a:srgbClr val="FFFFFF"/>
                </a:solidFill>
                <a:effectLst/>
                <a:uLnTx/>
                <a:uFillTx/>
                <a:latin typeface="Segoe UI Light"/>
                <a:ea typeface="+mn-ea"/>
                <a:cs typeface="Segoe UI Semilight" panose="020B0402040204020203" pitchFamily="34" charset="0"/>
              </a:rPr>
              <a:t>Apps</a:t>
            </a: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Semilight" panose="020B0402040204020203" pitchFamily="34" charset="0"/>
            </a:endParaRPr>
          </a:p>
        </p:txBody>
      </p:sp>
      <p:sp>
        <p:nvSpPr>
          <p:cNvPr id="67" name="Freeform 92">
            <a:extLst>
              <a:ext uri="{FF2B5EF4-FFF2-40B4-BE49-F238E27FC236}">
                <a16:creationId xmlns:a16="http://schemas.microsoft.com/office/drawing/2014/main" id="{B6DB64A8-1936-44DE-B2CA-4833DFA75559}"/>
              </a:ext>
            </a:extLst>
          </p:cNvPr>
          <p:cNvSpPr>
            <a:spLocks/>
          </p:cNvSpPr>
          <p:nvPr/>
        </p:nvSpPr>
        <p:spPr bwMode="auto">
          <a:xfrm rot="1937015" flipV="1">
            <a:off x="6717264" y="1894779"/>
            <a:ext cx="102309" cy="216941"/>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cap="flat" cmpd="sng" algn="ctr">
            <a:solidFill>
              <a:schemeClr val="bg1">
                <a:lumMod val="75000"/>
              </a:schemeClr>
            </a:solid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engage">
            <a:extLst>
              <a:ext uri="{FF2B5EF4-FFF2-40B4-BE49-F238E27FC236}">
                <a16:creationId xmlns:a16="http://schemas.microsoft.com/office/drawing/2014/main" id="{0F0112CA-18A5-4838-A1F1-64D4BEABE738}"/>
              </a:ext>
            </a:extLst>
          </p:cNvPr>
          <p:cNvSpPr/>
          <p:nvPr/>
        </p:nvSpPr>
        <p:spPr bwMode="auto">
          <a:xfrm>
            <a:off x="1758693" y="2166799"/>
            <a:ext cx="180078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896094"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353535"/>
                </a:solidFill>
                <a:effectLst/>
                <a:uLnTx/>
                <a:uFillTx/>
                <a:latin typeface="Segoe UI Semilight"/>
                <a:ea typeface="+mn-ea"/>
                <a:cs typeface="Segoe UI" panose="020B0502040204020203" pitchFamily="34" charset="0"/>
              </a:rPr>
              <a:t>Engage your customers</a:t>
            </a:r>
          </a:p>
        </p:txBody>
      </p:sp>
      <p:sp>
        <p:nvSpPr>
          <p:cNvPr id="11" name="empower">
            <a:extLst>
              <a:ext uri="{FF2B5EF4-FFF2-40B4-BE49-F238E27FC236}">
                <a16:creationId xmlns:a16="http://schemas.microsoft.com/office/drawing/2014/main" id="{076EB16E-4263-40DC-8521-35BEB2BFDBE8}"/>
              </a:ext>
            </a:extLst>
          </p:cNvPr>
          <p:cNvSpPr/>
          <p:nvPr/>
        </p:nvSpPr>
        <p:spPr bwMode="auto">
          <a:xfrm>
            <a:off x="1817717" y="5042846"/>
            <a:ext cx="1741763"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896094"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353535"/>
                </a:solidFill>
                <a:effectLst/>
                <a:uLnTx/>
                <a:uFillTx/>
                <a:latin typeface="Segoe UI Semilight"/>
                <a:ea typeface="+mn-ea"/>
                <a:cs typeface="Segoe UI" panose="020B0502040204020203" pitchFamily="34" charset="0"/>
              </a:rPr>
              <a:t>Enable your employees</a:t>
            </a:r>
          </a:p>
        </p:txBody>
      </p:sp>
      <p:sp>
        <p:nvSpPr>
          <p:cNvPr id="12" name="optimize">
            <a:extLst>
              <a:ext uri="{FF2B5EF4-FFF2-40B4-BE49-F238E27FC236}">
                <a16:creationId xmlns:a16="http://schemas.microsoft.com/office/drawing/2014/main" id="{34E34C6E-15DB-49D5-9834-CEA7FB2CF12A}"/>
              </a:ext>
            </a:extLst>
          </p:cNvPr>
          <p:cNvSpPr/>
          <p:nvPr/>
        </p:nvSpPr>
        <p:spPr bwMode="auto">
          <a:xfrm>
            <a:off x="8066923" y="5042846"/>
            <a:ext cx="1997131"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896094"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353535"/>
                </a:solidFill>
                <a:effectLst/>
                <a:uLnTx/>
                <a:uFillTx/>
                <a:latin typeface="Segoe UI Semilight"/>
                <a:ea typeface="+mn-ea"/>
                <a:cs typeface="Segoe UI" panose="020B0502040204020203" pitchFamily="34" charset="0"/>
              </a:rPr>
              <a:t>Optimize your operations</a:t>
            </a:r>
          </a:p>
        </p:txBody>
      </p:sp>
      <p:sp>
        <p:nvSpPr>
          <p:cNvPr id="13" name="transform">
            <a:extLst>
              <a:ext uri="{FF2B5EF4-FFF2-40B4-BE49-F238E27FC236}">
                <a16:creationId xmlns:a16="http://schemas.microsoft.com/office/drawing/2014/main" id="{D90F4800-37A3-41D6-90A8-18013794072B}"/>
              </a:ext>
            </a:extLst>
          </p:cNvPr>
          <p:cNvSpPr/>
          <p:nvPr/>
        </p:nvSpPr>
        <p:spPr bwMode="auto">
          <a:xfrm>
            <a:off x="8066923" y="2166799"/>
            <a:ext cx="1981675"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896094"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353535"/>
                </a:solidFill>
                <a:effectLst/>
                <a:uLnTx/>
                <a:uFillTx/>
                <a:latin typeface="Segoe UI Semilight"/>
                <a:ea typeface="+mn-ea"/>
                <a:cs typeface="Segoe UI" panose="020B0502040204020203" pitchFamily="34" charset="0"/>
              </a:rPr>
              <a:t>Transform your products</a:t>
            </a:r>
          </a:p>
        </p:txBody>
      </p:sp>
    </p:spTree>
    <p:extLst>
      <p:ext uri="{BB962C8B-B14F-4D97-AF65-F5344CB8AC3E}">
        <p14:creationId xmlns:p14="http://schemas.microsoft.com/office/powerpoint/2010/main" val="3219663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E9147FE-F7E7-4000-9749-C6483D85086E}"/>
              </a:ext>
            </a:extLst>
          </p:cNvPr>
          <p:cNvSpPr/>
          <p:nvPr/>
        </p:nvSpPr>
        <p:spPr bwMode="auto">
          <a:xfrm>
            <a:off x="9061163" y="2831382"/>
            <a:ext cx="2877119" cy="2838681"/>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ts val="588"/>
              </a:spcBef>
              <a:spcAft>
                <a:spcPts val="588"/>
              </a:spcAft>
              <a:defRPr/>
            </a:pPr>
            <a:r>
              <a:rPr lang="en-US" sz="1961" dirty="0">
                <a:gradFill>
                  <a:gsLst>
                    <a:gs pos="0">
                      <a:srgbClr val="0078D7"/>
                    </a:gs>
                    <a:gs pos="100000">
                      <a:srgbClr val="0078D7"/>
                    </a:gs>
                  </a:gsLst>
                  <a:lin ang="5400000" scaled="0"/>
                </a:gradFill>
                <a:latin typeface="Segoe UI Semilight"/>
                <a:ea typeface="Segoe UI" pitchFamily="34" charset="0"/>
                <a:cs typeface="Segoe UI" pitchFamily="34" charset="0"/>
              </a:rPr>
              <a:t>Standardization</a:t>
            </a:r>
          </a:p>
          <a:p>
            <a:pPr defTabSz="914102" fontAlgn="base">
              <a:lnSpc>
                <a:spcPct val="90000"/>
              </a:lnSpc>
              <a:spcBef>
                <a:spcPts val="588"/>
              </a:spcBef>
              <a:spcAft>
                <a:spcPts val="588"/>
              </a:spcAft>
              <a:defRPr/>
            </a:pPr>
            <a:r>
              <a:rPr lang="en-US" sz="1961" dirty="0">
                <a:gradFill>
                  <a:gsLst>
                    <a:gs pos="0">
                      <a:srgbClr val="0078D7"/>
                    </a:gs>
                    <a:gs pos="100000">
                      <a:srgbClr val="0078D7"/>
                    </a:gs>
                  </a:gsLst>
                  <a:lin ang="5400000" scaled="0"/>
                </a:gradFill>
                <a:latin typeface="Segoe UI Semilight"/>
                <a:ea typeface="Segoe UI" pitchFamily="34" charset="0"/>
                <a:cs typeface="Segoe UI" pitchFamily="34" charset="0"/>
              </a:rPr>
              <a:t>Simplification </a:t>
            </a:r>
          </a:p>
        </p:txBody>
      </p:sp>
      <p:sp>
        <p:nvSpPr>
          <p:cNvPr id="19" name="Rectangle 18">
            <a:extLst>
              <a:ext uri="{FF2B5EF4-FFF2-40B4-BE49-F238E27FC236}">
                <a16:creationId xmlns:a16="http://schemas.microsoft.com/office/drawing/2014/main" id="{C71B07AA-65C6-4C61-A5C2-96F7402A5092}"/>
              </a:ext>
            </a:extLst>
          </p:cNvPr>
          <p:cNvSpPr/>
          <p:nvPr/>
        </p:nvSpPr>
        <p:spPr bwMode="auto">
          <a:xfrm>
            <a:off x="9060205" y="1934960"/>
            <a:ext cx="2879034"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IT simplification</a:t>
            </a:r>
          </a:p>
        </p:txBody>
      </p:sp>
      <p:sp>
        <p:nvSpPr>
          <p:cNvPr id="15" name="Rectangle 14">
            <a:extLst>
              <a:ext uri="{FF2B5EF4-FFF2-40B4-BE49-F238E27FC236}">
                <a16:creationId xmlns:a16="http://schemas.microsoft.com/office/drawing/2014/main" id="{63F8D4C3-DDFD-4A9D-9CCD-70F38664A953}"/>
              </a:ext>
            </a:extLst>
          </p:cNvPr>
          <p:cNvSpPr/>
          <p:nvPr/>
        </p:nvSpPr>
        <p:spPr bwMode="auto">
          <a:xfrm>
            <a:off x="6130842" y="2831382"/>
            <a:ext cx="2877119" cy="2838681"/>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ts val="588"/>
              </a:spcBef>
              <a:spcAft>
                <a:spcPts val="588"/>
              </a:spcAft>
              <a:defRPr/>
            </a:pPr>
            <a:r>
              <a:rPr lang="en-US" sz="1961" dirty="0">
                <a:gradFill>
                  <a:gsLst>
                    <a:gs pos="0">
                      <a:srgbClr val="0078D7"/>
                    </a:gs>
                    <a:gs pos="100000">
                      <a:srgbClr val="0078D7"/>
                    </a:gs>
                  </a:gsLst>
                  <a:lin ang="5400000" scaled="0"/>
                </a:gradFill>
                <a:latin typeface="Segoe UI Semilight"/>
                <a:cs typeface="Segoe UI" pitchFamily="34" charset="0"/>
              </a:rPr>
              <a:t>Infrastructure Cost </a:t>
            </a:r>
          </a:p>
          <a:p>
            <a:pPr defTabSz="914102" fontAlgn="base">
              <a:lnSpc>
                <a:spcPct val="90000"/>
              </a:lnSpc>
              <a:spcBef>
                <a:spcPts val="588"/>
              </a:spcBef>
              <a:spcAft>
                <a:spcPts val="588"/>
              </a:spcAft>
              <a:defRPr/>
            </a:pPr>
            <a:r>
              <a:rPr lang="en-US" sz="1961" dirty="0">
                <a:gradFill>
                  <a:gsLst>
                    <a:gs pos="0">
                      <a:srgbClr val="0078D7"/>
                    </a:gs>
                    <a:gs pos="100000">
                      <a:srgbClr val="0078D7"/>
                    </a:gs>
                  </a:gsLst>
                  <a:lin ang="5400000" scaled="0"/>
                </a:gradFill>
                <a:latin typeface="Segoe UI Semilight"/>
                <a:cs typeface="Segoe UI" pitchFamily="34" charset="0"/>
              </a:rPr>
              <a:t>Ongoing Maintenance </a:t>
            </a:r>
          </a:p>
        </p:txBody>
      </p:sp>
      <p:sp>
        <p:nvSpPr>
          <p:cNvPr id="16" name="Rectangle 15">
            <a:extLst>
              <a:ext uri="{FF2B5EF4-FFF2-40B4-BE49-F238E27FC236}">
                <a16:creationId xmlns:a16="http://schemas.microsoft.com/office/drawing/2014/main" id="{3B63C43E-067F-4F94-80DE-9694FDB3BC83}"/>
              </a:ext>
            </a:extLst>
          </p:cNvPr>
          <p:cNvSpPr/>
          <p:nvPr/>
        </p:nvSpPr>
        <p:spPr bwMode="auto">
          <a:xfrm>
            <a:off x="6129884" y="1934960"/>
            <a:ext cx="2879034"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Total cost </a:t>
            </a:r>
            <a:br>
              <a:rPr lang="en-US" sz="2353"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353"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of ownership</a:t>
            </a:r>
          </a:p>
        </p:txBody>
      </p:sp>
      <p:sp>
        <p:nvSpPr>
          <p:cNvPr id="2" name="Title 1">
            <a:extLst>
              <a:ext uri="{FF2B5EF4-FFF2-40B4-BE49-F238E27FC236}">
                <a16:creationId xmlns:a16="http://schemas.microsoft.com/office/drawing/2014/main" id="{A61081F4-BE34-439C-9DDB-D0E84E0C2CBD}"/>
              </a:ext>
            </a:extLst>
          </p:cNvPr>
          <p:cNvSpPr>
            <a:spLocks noGrp="1"/>
          </p:cNvSpPr>
          <p:nvPr>
            <p:ph type="title"/>
          </p:nvPr>
        </p:nvSpPr>
        <p:spPr/>
        <p:txBody>
          <a:bodyPr/>
          <a:lstStyle/>
          <a:p>
            <a:r>
              <a:rPr lang="en-US" dirty="0"/>
              <a:t>Value to Optimize and Modernize </a:t>
            </a:r>
          </a:p>
        </p:txBody>
      </p:sp>
      <p:sp>
        <p:nvSpPr>
          <p:cNvPr id="12" name="Rectangle 11">
            <a:extLst>
              <a:ext uri="{FF2B5EF4-FFF2-40B4-BE49-F238E27FC236}">
                <a16:creationId xmlns:a16="http://schemas.microsoft.com/office/drawing/2014/main" id="{9D283272-B7B5-4A09-9316-7EE7CE33F407}"/>
              </a:ext>
            </a:extLst>
          </p:cNvPr>
          <p:cNvSpPr/>
          <p:nvPr/>
        </p:nvSpPr>
        <p:spPr bwMode="auto">
          <a:xfrm>
            <a:off x="3200520" y="2831382"/>
            <a:ext cx="2877119" cy="2838681"/>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ts val="588"/>
              </a:spcBef>
              <a:spcAft>
                <a:spcPts val="588"/>
              </a:spcAft>
              <a:defRPr/>
            </a:pPr>
            <a:r>
              <a:rPr lang="en-US" sz="1961" dirty="0">
                <a:gradFill>
                  <a:gsLst>
                    <a:gs pos="0">
                      <a:srgbClr val="0078D7"/>
                    </a:gs>
                    <a:gs pos="100000">
                      <a:srgbClr val="0078D7"/>
                    </a:gs>
                  </a:gsLst>
                  <a:lin ang="5400000" scaled="0"/>
                </a:gradFill>
                <a:latin typeface="Segoe UI Semilight"/>
                <a:ea typeface="Segoe UI" pitchFamily="34" charset="0"/>
                <a:cs typeface="Segoe UI" pitchFamily="34" charset="0"/>
              </a:rPr>
              <a:t>Scalability and HA</a:t>
            </a:r>
          </a:p>
          <a:p>
            <a:pPr defTabSz="914102" fontAlgn="base">
              <a:lnSpc>
                <a:spcPct val="90000"/>
              </a:lnSpc>
              <a:spcBef>
                <a:spcPts val="588"/>
              </a:spcBef>
              <a:spcAft>
                <a:spcPts val="588"/>
              </a:spcAft>
              <a:defRPr/>
            </a:pPr>
            <a:r>
              <a:rPr lang="en-US" sz="1961" dirty="0">
                <a:gradFill>
                  <a:gsLst>
                    <a:gs pos="0">
                      <a:srgbClr val="0078D7"/>
                    </a:gs>
                    <a:gs pos="100000">
                      <a:srgbClr val="0078D7"/>
                    </a:gs>
                  </a:gsLst>
                  <a:lin ang="5400000" scaled="0"/>
                </a:gradFill>
                <a:latin typeface="Segoe UI Semilight"/>
                <a:ea typeface="Segoe UI" pitchFamily="34" charset="0"/>
                <a:cs typeface="Segoe UI" pitchFamily="34" charset="0"/>
              </a:rPr>
              <a:t>Insights and Analytics </a:t>
            </a:r>
          </a:p>
        </p:txBody>
      </p:sp>
      <p:sp>
        <p:nvSpPr>
          <p:cNvPr id="13" name="Rectangle 12">
            <a:extLst>
              <a:ext uri="{FF2B5EF4-FFF2-40B4-BE49-F238E27FC236}">
                <a16:creationId xmlns:a16="http://schemas.microsoft.com/office/drawing/2014/main" id="{1298487B-25C0-4C6C-94E6-49E603009EC2}"/>
              </a:ext>
            </a:extLst>
          </p:cNvPr>
          <p:cNvSpPr/>
          <p:nvPr/>
        </p:nvSpPr>
        <p:spPr bwMode="auto">
          <a:xfrm>
            <a:off x="3199562" y="1934960"/>
            <a:ext cx="2879034"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Time to market</a:t>
            </a:r>
          </a:p>
        </p:txBody>
      </p:sp>
      <p:sp>
        <p:nvSpPr>
          <p:cNvPr id="3" name="Rectangle 2">
            <a:extLst>
              <a:ext uri="{FF2B5EF4-FFF2-40B4-BE49-F238E27FC236}">
                <a16:creationId xmlns:a16="http://schemas.microsoft.com/office/drawing/2014/main" id="{273E8739-86E1-4DD1-8D1D-4156CB41CB3A}"/>
              </a:ext>
            </a:extLst>
          </p:cNvPr>
          <p:cNvSpPr/>
          <p:nvPr/>
        </p:nvSpPr>
        <p:spPr bwMode="auto">
          <a:xfrm>
            <a:off x="270198" y="2831382"/>
            <a:ext cx="2877119" cy="2838681"/>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ts val="588"/>
              </a:spcBef>
              <a:spcAft>
                <a:spcPts val="588"/>
              </a:spcAft>
              <a:defRPr/>
            </a:pPr>
            <a:r>
              <a:rPr lang="en-US" sz="1961" dirty="0">
                <a:gradFill>
                  <a:gsLst>
                    <a:gs pos="0">
                      <a:srgbClr val="0078D7"/>
                    </a:gs>
                    <a:gs pos="100000">
                      <a:srgbClr val="0078D7"/>
                    </a:gs>
                  </a:gsLst>
                  <a:lin ang="5400000" scaled="0"/>
                </a:gradFill>
                <a:latin typeface="Segoe UI Semilight"/>
                <a:cs typeface="Segoe UI" pitchFamily="34" charset="0"/>
              </a:rPr>
              <a:t>Continuous delivery</a:t>
            </a:r>
          </a:p>
          <a:p>
            <a:pPr defTabSz="914102" fontAlgn="base">
              <a:lnSpc>
                <a:spcPct val="90000"/>
              </a:lnSpc>
              <a:spcBef>
                <a:spcPts val="588"/>
              </a:spcBef>
              <a:spcAft>
                <a:spcPts val="588"/>
              </a:spcAft>
              <a:defRPr/>
            </a:pPr>
            <a:r>
              <a:rPr lang="en-US" sz="1961" dirty="0">
                <a:gradFill>
                  <a:gsLst>
                    <a:gs pos="0">
                      <a:srgbClr val="0078D7"/>
                    </a:gs>
                    <a:gs pos="100000">
                      <a:srgbClr val="0078D7"/>
                    </a:gs>
                  </a:gsLst>
                  <a:lin ang="5400000" scaled="0"/>
                </a:gradFill>
                <a:latin typeface="Segoe UI Semilight"/>
                <a:cs typeface="Segoe UI" pitchFamily="34" charset="0"/>
              </a:rPr>
              <a:t>C</a:t>
            </a:r>
            <a:r>
              <a:rPr lang="en-US" sz="1961" dirty="0" err="1">
                <a:gradFill>
                  <a:gsLst>
                    <a:gs pos="0">
                      <a:srgbClr val="0078D7"/>
                    </a:gs>
                    <a:gs pos="100000">
                      <a:srgbClr val="0078D7"/>
                    </a:gs>
                  </a:gsLst>
                  <a:lin ang="5400000" scaled="0"/>
                </a:gradFill>
                <a:latin typeface="Segoe UI Semilight"/>
                <a:cs typeface="Segoe UI" pitchFamily="34" charset="0"/>
              </a:rPr>
              <a:t>ontainers</a:t>
            </a:r>
            <a:endParaRPr lang="en-US" sz="1961" dirty="0">
              <a:gradFill>
                <a:gsLst>
                  <a:gs pos="0">
                    <a:srgbClr val="0078D7"/>
                  </a:gs>
                  <a:gs pos="100000">
                    <a:srgbClr val="0078D7"/>
                  </a:gs>
                </a:gsLst>
                <a:lin ang="5400000" scaled="0"/>
              </a:gradFill>
              <a:latin typeface="Segoe UI Semilight"/>
              <a:cs typeface="Segoe UI" pitchFamily="34" charset="0"/>
            </a:endParaRPr>
          </a:p>
        </p:txBody>
      </p:sp>
      <p:sp>
        <p:nvSpPr>
          <p:cNvPr id="11" name="Rectangle 10">
            <a:extLst>
              <a:ext uri="{FF2B5EF4-FFF2-40B4-BE49-F238E27FC236}">
                <a16:creationId xmlns:a16="http://schemas.microsoft.com/office/drawing/2014/main" id="{4BB91C0A-E943-48BA-89F6-F97FE7DD2AFE}"/>
              </a:ext>
            </a:extLst>
          </p:cNvPr>
          <p:cNvSpPr/>
          <p:nvPr/>
        </p:nvSpPr>
        <p:spPr bwMode="auto">
          <a:xfrm>
            <a:off x="269240" y="1934960"/>
            <a:ext cx="2879034"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Agility</a:t>
            </a:r>
          </a:p>
        </p:txBody>
      </p:sp>
      <p:grpSp>
        <p:nvGrpSpPr>
          <p:cNvPr id="29" name="Group 28">
            <a:extLst>
              <a:ext uri="{FF2B5EF4-FFF2-40B4-BE49-F238E27FC236}">
                <a16:creationId xmlns:a16="http://schemas.microsoft.com/office/drawing/2014/main" id="{AAB075CC-E98D-4CC1-8E77-8F6C99AC5DF7}"/>
              </a:ext>
            </a:extLst>
          </p:cNvPr>
          <p:cNvGrpSpPr/>
          <p:nvPr/>
        </p:nvGrpSpPr>
        <p:grpSpPr>
          <a:xfrm>
            <a:off x="1333508" y="4549531"/>
            <a:ext cx="750497" cy="750497"/>
            <a:chOff x="1360247" y="4181289"/>
            <a:chExt cx="765546" cy="765546"/>
          </a:xfrm>
        </p:grpSpPr>
        <p:sp>
          <p:nvSpPr>
            <p:cNvPr id="21" name="LightningBolt_E945">
              <a:extLst>
                <a:ext uri="{FF2B5EF4-FFF2-40B4-BE49-F238E27FC236}">
                  <a16:creationId xmlns:a16="http://schemas.microsoft.com/office/drawing/2014/main" id="{C9A0AC98-A75E-47B8-AF80-779526FBF2D3}"/>
                </a:ext>
              </a:extLst>
            </p:cNvPr>
            <p:cNvSpPr>
              <a:spLocks noChangeAspect="1"/>
            </p:cNvSpPr>
            <p:nvPr/>
          </p:nvSpPr>
          <p:spPr bwMode="auto">
            <a:xfrm>
              <a:off x="1611968" y="4381182"/>
              <a:ext cx="262105" cy="36576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lin ang="5400000" scaled="1"/>
                </a:gradFill>
                <a:latin typeface="Segoe UI Semilight"/>
              </a:endParaRPr>
            </a:p>
          </p:txBody>
        </p:sp>
        <p:sp>
          <p:nvSpPr>
            <p:cNvPr id="9" name="Oval 8">
              <a:extLst>
                <a:ext uri="{FF2B5EF4-FFF2-40B4-BE49-F238E27FC236}">
                  <a16:creationId xmlns:a16="http://schemas.microsoft.com/office/drawing/2014/main" id="{B40F583E-0578-4350-BF40-85C4EC7989BD}"/>
                </a:ext>
              </a:extLst>
            </p:cNvPr>
            <p:cNvSpPr/>
            <p:nvPr/>
          </p:nvSpPr>
          <p:spPr bwMode="auto">
            <a:xfrm>
              <a:off x="1360247" y="4181289"/>
              <a:ext cx="765546" cy="765546"/>
            </a:xfrm>
            <a:prstGeom prst="ellipse">
              <a:avLst/>
            </a:pr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8" name="Group 27">
            <a:extLst>
              <a:ext uri="{FF2B5EF4-FFF2-40B4-BE49-F238E27FC236}">
                <a16:creationId xmlns:a16="http://schemas.microsoft.com/office/drawing/2014/main" id="{8B64C43B-CE6B-4573-8D89-B3346F77CB76}"/>
              </a:ext>
            </a:extLst>
          </p:cNvPr>
          <p:cNvGrpSpPr/>
          <p:nvPr/>
        </p:nvGrpSpPr>
        <p:grpSpPr>
          <a:xfrm>
            <a:off x="4263830" y="4549531"/>
            <a:ext cx="750497" cy="750497"/>
            <a:chOff x="4349328" y="4181289"/>
            <a:chExt cx="765546" cy="765546"/>
          </a:xfrm>
        </p:grpSpPr>
        <p:sp>
          <p:nvSpPr>
            <p:cNvPr id="17" name="Financial_E7BB">
              <a:extLst>
                <a:ext uri="{FF2B5EF4-FFF2-40B4-BE49-F238E27FC236}">
                  <a16:creationId xmlns:a16="http://schemas.microsoft.com/office/drawing/2014/main" id="{0970001B-F272-4D2B-A29D-6355DAA7F87A}"/>
                </a:ext>
              </a:extLst>
            </p:cNvPr>
            <p:cNvSpPr>
              <a:spLocks noChangeAspect="1" noEditPoints="1"/>
            </p:cNvSpPr>
            <p:nvPr/>
          </p:nvSpPr>
          <p:spPr bwMode="auto">
            <a:xfrm>
              <a:off x="4527086" y="4381182"/>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9050"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lin ang="5400000" scaled="1"/>
                </a:gradFill>
                <a:latin typeface="Segoe UI Semilight"/>
              </a:endParaRPr>
            </a:p>
          </p:txBody>
        </p:sp>
        <p:sp>
          <p:nvSpPr>
            <p:cNvPr id="24" name="Oval 23">
              <a:extLst>
                <a:ext uri="{FF2B5EF4-FFF2-40B4-BE49-F238E27FC236}">
                  <a16:creationId xmlns:a16="http://schemas.microsoft.com/office/drawing/2014/main" id="{B1AB02B1-3E15-4AFF-83F1-A26A5729450B}"/>
                </a:ext>
              </a:extLst>
            </p:cNvPr>
            <p:cNvSpPr/>
            <p:nvPr/>
          </p:nvSpPr>
          <p:spPr bwMode="auto">
            <a:xfrm>
              <a:off x="4349328" y="4181289"/>
              <a:ext cx="765546" cy="765546"/>
            </a:xfrm>
            <a:prstGeom prst="ellipse">
              <a:avLst/>
            </a:pr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2F61C3F7-82D7-4CF3-BAEF-DB062B1ED1CB}"/>
              </a:ext>
            </a:extLst>
          </p:cNvPr>
          <p:cNvGrpSpPr/>
          <p:nvPr/>
        </p:nvGrpSpPr>
        <p:grpSpPr>
          <a:xfrm>
            <a:off x="7194152" y="4549531"/>
            <a:ext cx="750497" cy="750497"/>
            <a:chOff x="7338409" y="4181289"/>
            <a:chExt cx="765546" cy="765546"/>
          </a:xfrm>
        </p:grpSpPr>
        <p:sp>
          <p:nvSpPr>
            <p:cNvPr id="22" name="Freeform 96">
              <a:extLst>
                <a:ext uri="{FF2B5EF4-FFF2-40B4-BE49-F238E27FC236}">
                  <a16:creationId xmlns:a16="http://schemas.microsoft.com/office/drawing/2014/main" id="{CA072B82-E322-469E-9C2D-66C6F082EBA6}"/>
                </a:ext>
              </a:extLst>
            </p:cNvPr>
            <p:cNvSpPr>
              <a:spLocks noChangeAspect="1" noEditPoints="1"/>
            </p:cNvSpPr>
            <p:nvPr/>
          </p:nvSpPr>
          <p:spPr bwMode="auto">
            <a:xfrm>
              <a:off x="7534746" y="4381182"/>
              <a:ext cx="397237" cy="36576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gradFill>
                  <a:gsLst>
                    <a:gs pos="0">
                      <a:srgbClr val="505050"/>
                    </a:gs>
                    <a:gs pos="100000">
                      <a:srgbClr val="505050"/>
                    </a:gs>
                  </a:gsLst>
                </a:gradFill>
                <a:latin typeface="Segoe UI Semilight"/>
              </a:endParaRPr>
            </a:p>
          </p:txBody>
        </p:sp>
        <p:sp>
          <p:nvSpPr>
            <p:cNvPr id="25" name="Oval 24">
              <a:extLst>
                <a:ext uri="{FF2B5EF4-FFF2-40B4-BE49-F238E27FC236}">
                  <a16:creationId xmlns:a16="http://schemas.microsoft.com/office/drawing/2014/main" id="{0C96808E-4036-42CC-B190-0C40E09E29A9}"/>
                </a:ext>
              </a:extLst>
            </p:cNvPr>
            <p:cNvSpPr/>
            <p:nvPr/>
          </p:nvSpPr>
          <p:spPr bwMode="auto">
            <a:xfrm>
              <a:off x="7338409" y="4181289"/>
              <a:ext cx="765546" cy="765546"/>
            </a:xfrm>
            <a:prstGeom prst="ellipse">
              <a:avLst/>
            </a:pr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327E0714-1F49-41FE-9E04-51D99477C261}"/>
              </a:ext>
            </a:extLst>
          </p:cNvPr>
          <p:cNvGrpSpPr/>
          <p:nvPr/>
        </p:nvGrpSpPr>
        <p:grpSpPr>
          <a:xfrm>
            <a:off x="10124473" y="4549531"/>
            <a:ext cx="750497" cy="750497"/>
            <a:chOff x="10327489" y="4181289"/>
            <a:chExt cx="765546" cy="765546"/>
          </a:xfrm>
        </p:grpSpPr>
        <p:sp>
          <p:nvSpPr>
            <p:cNvPr id="23" name="Commitments_EC4D">
              <a:extLst>
                <a:ext uri="{FF2B5EF4-FFF2-40B4-BE49-F238E27FC236}">
                  <a16:creationId xmlns:a16="http://schemas.microsoft.com/office/drawing/2014/main" id="{6D6EED16-CCD6-4CAB-8675-1C33913A53D4}"/>
                </a:ext>
              </a:extLst>
            </p:cNvPr>
            <p:cNvSpPr>
              <a:spLocks noChangeAspect="1" noEditPoints="1"/>
            </p:cNvSpPr>
            <p:nvPr/>
          </p:nvSpPr>
          <p:spPr bwMode="auto">
            <a:xfrm>
              <a:off x="10515217" y="4381182"/>
              <a:ext cx="390091" cy="36576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gradFill>
                  <a:gsLst>
                    <a:gs pos="0">
                      <a:srgbClr val="505050"/>
                    </a:gs>
                    <a:gs pos="100000">
                      <a:srgbClr val="505050"/>
                    </a:gs>
                  </a:gsLst>
                  <a:lin ang="5400000" scaled="1"/>
                </a:gradFill>
                <a:latin typeface="Segoe UI Semilight"/>
              </a:endParaRPr>
            </a:p>
          </p:txBody>
        </p:sp>
        <p:sp>
          <p:nvSpPr>
            <p:cNvPr id="26" name="Oval 25">
              <a:extLst>
                <a:ext uri="{FF2B5EF4-FFF2-40B4-BE49-F238E27FC236}">
                  <a16:creationId xmlns:a16="http://schemas.microsoft.com/office/drawing/2014/main" id="{5735FB4C-C7D8-4CE9-B7B0-DF5DB205644E}"/>
                </a:ext>
              </a:extLst>
            </p:cNvPr>
            <p:cNvSpPr/>
            <p:nvPr/>
          </p:nvSpPr>
          <p:spPr bwMode="auto">
            <a:xfrm>
              <a:off x="10327489" y="4181289"/>
              <a:ext cx="765546" cy="765546"/>
            </a:xfrm>
            <a:prstGeom prst="ellipse">
              <a:avLst/>
            </a:pr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734404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1000"/>
                                        <p:tgtEl>
                                          <p:spTgt spid="29"/>
                                        </p:tgtEl>
                                      </p:cBhvr>
                                    </p:animEffect>
                                    <p:anim calcmode="lin" valueType="num">
                                      <p:cBhvr>
                                        <p:cTn id="18" dur="1000" fill="hold"/>
                                        <p:tgtEl>
                                          <p:spTgt spid="29"/>
                                        </p:tgtEl>
                                        <p:attrNameLst>
                                          <p:attrName>ppt_x</p:attrName>
                                        </p:attrNameLst>
                                      </p:cBhvr>
                                      <p:tavLst>
                                        <p:tav tm="0">
                                          <p:val>
                                            <p:strVal val="#ppt_x"/>
                                          </p:val>
                                        </p:tav>
                                        <p:tav tm="100000">
                                          <p:val>
                                            <p:strVal val="#ppt_x"/>
                                          </p:val>
                                        </p:tav>
                                      </p:tavLst>
                                    </p:anim>
                                    <p:anim calcmode="lin" valueType="num">
                                      <p:cBhvr>
                                        <p:cTn id="19" dur="1000" fill="hold"/>
                                        <p:tgtEl>
                                          <p:spTgt spid="29"/>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anim calcmode="lin" valueType="num">
                                      <p:cBhvr>
                                        <p:cTn id="24" dur="1000" fill="hold"/>
                                        <p:tgtEl>
                                          <p:spTgt spid="12"/>
                                        </p:tgtEl>
                                        <p:attrNameLst>
                                          <p:attrName>ppt_x</p:attrName>
                                        </p:attrNameLst>
                                      </p:cBhvr>
                                      <p:tavLst>
                                        <p:tav tm="0">
                                          <p:val>
                                            <p:strVal val="#ppt_x"/>
                                          </p:val>
                                        </p:tav>
                                        <p:tav tm="100000">
                                          <p:val>
                                            <p:strVal val="#ppt_x"/>
                                          </p:val>
                                        </p:tav>
                                      </p:tavLst>
                                    </p:anim>
                                    <p:anim calcmode="lin" valueType="num">
                                      <p:cBhvr>
                                        <p:cTn id="25" dur="1000" fill="hold"/>
                                        <p:tgtEl>
                                          <p:spTgt spid="12"/>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anim calcmode="lin" valueType="num">
                                      <p:cBhvr>
                                        <p:cTn id="29" dur="1000" fill="hold"/>
                                        <p:tgtEl>
                                          <p:spTgt spid="13"/>
                                        </p:tgtEl>
                                        <p:attrNameLst>
                                          <p:attrName>ppt_x</p:attrName>
                                        </p:attrNameLst>
                                      </p:cBhvr>
                                      <p:tavLst>
                                        <p:tav tm="0">
                                          <p:val>
                                            <p:strVal val="#ppt_x"/>
                                          </p:val>
                                        </p:tav>
                                        <p:tav tm="100000">
                                          <p:val>
                                            <p:strVal val="#ppt_x"/>
                                          </p:val>
                                        </p:tav>
                                      </p:tavLst>
                                    </p:anim>
                                    <p:anim calcmode="lin" valueType="num">
                                      <p:cBhvr>
                                        <p:cTn id="30" dur="1000" fill="hold"/>
                                        <p:tgtEl>
                                          <p:spTgt spid="13"/>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1000"/>
                                        <p:tgtEl>
                                          <p:spTgt spid="28"/>
                                        </p:tgtEl>
                                      </p:cBhvr>
                                    </p:animEffect>
                                    <p:anim calcmode="lin" valueType="num">
                                      <p:cBhvr>
                                        <p:cTn id="34" dur="1000" fill="hold"/>
                                        <p:tgtEl>
                                          <p:spTgt spid="28"/>
                                        </p:tgtEl>
                                        <p:attrNameLst>
                                          <p:attrName>ppt_x</p:attrName>
                                        </p:attrNameLst>
                                      </p:cBhvr>
                                      <p:tavLst>
                                        <p:tav tm="0">
                                          <p:val>
                                            <p:strVal val="#ppt_x"/>
                                          </p:val>
                                        </p:tav>
                                        <p:tav tm="100000">
                                          <p:val>
                                            <p:strVal val="#ppt_x"/>
                                          </p:val>
                                        </p:tav>
                                      </p:tavLst>
                                    </p:anim>
                                    <p:anim calcmode="lin" valueType="num">
                                      <p:cBhvr>
                                        <p:cTn id="35"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1000"/>
                                        <p:tgtEl>
                                          <p:spTgt spid="15"/>
                                        </p:tgtEl>
                                      </p:cBhvr>
                                    </p:animEffect>
                                    <p:anim calcmode="lin" valueType="num">
                                      <p:cBhvr>
                                        <p:cTn id="41" dur="1000" fill="hold"/>
                                        <p:tgtEl>
                                          <p:spTgt spid="15"/>
                                        </p:tgtEl>
                                        <p:attrNameLst>
                                          <p:attrName>ppt_x</p:attrName>
                                        </p:attrNameLst>
                                      </p:cBhvr>
                                      <p:tavLst>
                                        <p:tav tm="0">
                                          <p:val>
                                            <p:strVal val="#ppt_x"/>
                                          </p:val>
                                        </p:tav>
                                        <p:tav tm="100000">
                                          <p:val>
                                            <p:strVal val="#ppt_x"/>
                                          </p:val>
                                        </p:tav>
                                      </p:tavLst>
                                    </p:anim>
                                    <p:anim calcmode="lin" valueType="num">
                                      <p:cBhvr>
                                        <p:cTn id="42" dur="1000" fill="hold"/>
                                        <p:tgtEl>
                                          <p:spTgt spid="15"/>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1000"/>
                                        <p:tgtEl>
                                          <p:spTgt spid="16"/>
                                        </p:tgtEl>
                                      </p:cBhvr>
                                    </p:animEffect>
                                    <p:anim calcmode="lin" valueType="num">
                                      <p:cBhvr>
                                        <p:cTn id="46" dur="1000" fill="hold"/>
                                        <p:tgtEl>
                                          <p:spTgt spid="16"/>
                                        </p:tgtEl>
                                        <p:attrNameLst>
                                          <p:attrName>ppt_x</p:attrName>
                                        </p:attrNameLst>
                                      </p:cBhvr>
                                      <p:tavLst>
                                        <p:tav tm="0">
                                          <p:val>
                                            <p:strVal val="#ppt_x"/>
                                          </p:val>
                                        </p:tav>
                                        <p:tav tm="100000">
                                          <p:val>
                                            <p:strVal val="#ppt_x"/>
                                          </p:val>
                                        </p:tav>
                                      </p:tavLst>
                                    </p:anim>
                                    <p:anim calcmode="lin" valueType="num">
                                      <p:cBhvr>
                                        <p:cTn id="47" dur="1000" fill="hold"/>
                                        <p:tgtEl>
                                          <p:spTgt spid="16"/>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1000"/>
                                        <p:tgtEl>
                                          <p:spTgt spid="27"/>
                                        </p:tgtEl>
                                      </p:cBhvr>
                                    </p:animEffect>
                                    <p:anim calcmode="lin" valueType="num">
                                      <p:cBhvr>
                                        <p:cTn id="51" dur="1000" fill="hold"/>
                                        <p:tgtEl>
                                          <p:spTgt spid="27"/>
                                        </p:tgtEl>
                                        <p:attrNameLst>
                                          <p:attrName>ppt_x</p:attrName>
                                        </p:attrNameLst>
                                      </p:cBhvr>
                                      <p:tavLst>
                                        <p:tav tm="0">
                                          <p:val>
                                            <p:strVal val="#ppt_x"/>
                                          </p:val>
                                        </p:tav>
                                        <p:tav tm="100000">
                                          <p:val>
                                            <p:strVal val="#ppt_x"/>
                                          </p:val>
                                        </p:tav>
                                      </p:tavLst>
                                    </p:anim>
                                    <p:anim calcmode="lin" valueType="num">
                                      <p:cBhvr>
                                        <p:cTn id="52" dur="1000" fill="hold"/>
                                        <p:tgtEl>
                                          <p:spTgt spid="27"/>
                                        </p:tgtEl>
                                        <p:attrNameLst>
                                          <p:attrName>ppt_y</p:attrName>
                                        </p:attrNameLst>
                                      </p:cBhvr>
                                      <p:tavLst>
                                        <p:tav tm="0">
                                          <p:val>
                                            <p:strVal val="#ppt_y+.1"/>
                                          </p:val>
                                        </p:tav>
                                        <p:tav tm="100000">
                                          <p:val>
                                            <p:strVal val="#ppt_y"/>
                                          </p:val>
                                        </p:tav>
                                      </p:tavLst>
                                    </p:anim>
                                  </p:childTnLst>
                                </p:cTn>
                              </p:par>
                            </p:childTnLst>
                          </p:cTn>
                        </p:par>
                        <p:par>
                          <p:cTn id="53" fill="hold">
                            <p:stCondLst>
                              <p:cond delay="1000"/>
                            </p:stCondLst>
                            <p:childTnLst>
                              <p:par>
                                <p:cTn id="54" presetID="42" presetClass="entr" presetSubtype="0" fill="hold" grpId="0" nodeType="after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1000"/>
                                        <p:tgtEl>
                                          <p:spTgt spid="18"/>
                                        </p:tgtEl>
                                      </p:cBhvr>
                                    </p:animEffect>
                                    <p:anim calcmode="lin" valueType="num">
                                      <p:cBhvr>
                                        <p:cTn id="57" dur="1000" fill="hold"/>
                                        <p:tgtEl>
                                          <p:spTgt spid="18"/>
                                        </p:tgtEl>
                                        <p:attrNameLst>
                                          <p:attrName>ppt_x</p:attrName>
                                        </p:attrNameLst>
                                      </p:cBhvr>
                                      <p:tavLst>
                                        <p:tav tm="0">
                                          <p:val>
                                            <p:strVal val="#ppt_x"/>
                                          </p:val>
                                        </p:tav>
                                        <p:tav tm="100000">
                                          <p:val>
                                            <p:strVal val="#ppt_x"/>
                                          </p:val>
                                        </p:tav>
                                      </p:tavLst>
                                    </p:anim>
                                    <p:anim calcmode="lin" valueType="num">
                                      <p:cBhvr>
                                        <p:cTn id="58" dur="1000" fill="hold"/>
                                        <p:tgtEl>
                                          <p:spTgt spid="18"/>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1000"/>
                                        <p:tgtEl>
                                          <p:spTgt spid="19"/>
                                        </p:tgtEl>
                                      </p:cBhvr>
                                    </p:animEffect>
                                    <p:anim calcmode="lin" valueType="num">
                                      <p:cBhvr>
                                        <p:cTn id="62" dur="1000" fill="hold"/>
                                        <p:tgtEl>
                                          <p:spTgt spid="19"/>
                                        </p:tgtEl>
                                        <p:attrNameLst>
                                          <p:attrName>ppt_x</p:attrName>
                                        </p:attrNameLst>
                                      </p:cBhvr>
                                      <p:tavLst>
                                        <p:tav tm="0">
                                          <p:val>
                                            <p:strVal val="#ppt_x"/>
                                          </p:val>
                                        </p:tav>
                                        <p:tav tm="100000">
                                          <p:val>
                                            <p:strVal val="#ppt_x"/>
                                          </p:val>
                                        </p:tav>
                                      </p:tavLst>
                                    </p:anim>
                                    <p:anim calcmode="lin" valueType="num">
                                      <p:cBhvr>
                                        <p:cTn id="63" dur="1000" fill="hold"/>
                                        <p:tgtEl>
                                          <p:spTgt spid="19"/>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1000"/>
                                        <p:tgtEl>
                                          <p:spTgt spid="14"/>
                                        </p:tgtEl>
                                      </p:cBhvr>
                                    </p:animEffect>
                                    <p:anim calcmode="lin" valueType="num">
                                      <p:cBhvr>
                                        <p:cTn id="67" dur="1000" fill="hold"/>
                                        <p:tgtEl>
                                          <p:spTgt spid="14"/>
                                        </p:tgtEl>
                                        <p:attrNameLst>
                                          <p:attrName>ppt_x</p:attrName>
                                        </p:attrNameLst>
                                      </p:cBhvr>
                                      <p:tavLst>
                                        <p:tav tm="0">
                                          <p:val>
                                            <p:strVal val="#ppt_x"/>
                                          </p:val>
                                        </p:tav>
                                        <p:tav tm="100000">
                                          <p:val>
                                            <p:strVal val="#ppt_x"/>
                                          </p:val>
                                        </p:tav>
                                      </p:tavLst>
                                    </p:anim>
                                    <p:anim calcmode="lin" valueType="num">
                                      <p:cBhvr>
                                        <p:cTn id="6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15" grpId="0" animBg="1"/>
      <p:bldP spid="16" grpId="0" animBg="1"/>
      <p:bldP spid="12" grpId="0" animBg="1"/>
      <p:bldP spid="13" grpId="0" animBg="1"/>
      <p:bldP spid="3"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31" name="Straight Connector 30">
            <a:extLst>
              <a:ext uri="{FF2B5EF4-FFF2-40B4-BE49-F238E27FC236}">
                <a16:creationId xmlns:a16="http://schemas.microsoft.com/office/drawing/2014/main" id="{4C159A34-BD3F-4748-95EF-BED6E0A481CA}"/>
              </a:ext>
            </a:extLst>
          </p:cNvPr>
          <p:cNvCxnSpPr/>
          <p:nvPr/>
        </p:nvCxnSpPr>
        <p:spPr>
          <a:xfrm>
            <a:off x="730205" y="3265904"/>
            <a:ext cx="3501520" cy="0"/>
          </a:xfrm>
          <a:prstGeom prst="line">
            <a:avLst/>
          </a:prstGeom>
          <a:ln w="15875">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AE08D2C-3B3C-4C9F-9394-F6AC36261A15}"/>
              </a:ext>
            </a:extLst>
          </p:cNvPr>
          <p:cNvCxnSpPr>
            <a:cxnSpLocks/>
          </p:cNvCxnSpPr>
          <p:nvPr/>
        </p:nvCxnSpPr>
        <p:spPr>
          <a:xfrm>
            <a:off x="7684601" y="3254228"/>
            <a:ext cx="3794521" cy="0"/>
          </a:xfrm>
          <a:prstGeom prst="line">
            <a:avLst/>
          </a:prstGeom>
          <a:ln w="158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BB431077-6AFF-4B26-8EC5-70B09065A29E}"/>
              </a:ext>
            </a:extLst>
          </p:cNvPr>
          <p:cNvGrpSpPr/>
          <p:nvPr/>
        </p:nvGrpSpPr>
        <p:grpSpPr>
          <a:xfrm>
            <a:off x="657718" y="1160836"/>
            <a:ext cx="3592596" cy="5128773"/>
            <a:chOff x="202970" y="651654"/>
            <a:chExt cx="3664635" cy="5231616"/>
          </a:xfrm>
        </p:grpSpPr>
        <p:grpSp>
          <p:nvGrpSpPr>
            <p:cNvPr id="34" name="Group 33">
              <a:extLst>
                <a:ext uri="{FF2B5EF4-FFF2-40B4-BE49-F238E27FC236}">
                  <a16:creationId xmlns:a16="http://schemas.microsoft.com/office/drawing/2014/main" id="{D9561B4A-3D99-4BAF-91E6-9E21EFCFA88F}"/>
                </a:ext>
              </a:extLst>
            </p:cNvPr>
            <p:cNvGrpSpPr/>
            <p:nvPr/>
          </p:nvGrpSpPr>
          <p:grpSpPr>
            <a:xfrm>
              <a:off x="295872" y="651654"/>
              <a:ext cx="3571733" cy="5231616"/>
              <a:chOff x="295872" y="670704"/>
              <a:chExt cx="3571733" cy="5231616"/>
            </a:xfrm>
          </p:grpSpPr>
          <p:sp>
            <p:nvSpPr>
              <p:cNvPr id="38" name="Rectangle 37">
                <a:extLst>
                  <a:ext uri="{FF2B5EF4-FFF2-40B4-BE49-F238E27FC236}">
                    <a16:creationId xmlns:a16="http://schemas.microsoft.com/office/drawing/2014/main" id="{9E2A04C1-8B6D-4E65-B415-362B611C335E}"/>
                  </a:ext>
                </a:extLst>
              </p:cNvPr>
              <p:cNvSpPr/>
              <p:nvPr/>
            </p:nvSpPr>
            <p:spPr bwMode="auto">
              <a:xfrm>
                <a:off x="295872" y="2167048"/>
                <a:ext cx="3571733" cy="6553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0078D7">
                            <a:lumMod val="50000"/>
                          </a:srgbClr>
                        </a:gs>
                        <a:gs pos="74000">
                          <a:srgbClr val="0078D7">
                            <a:lumMod val="50000"/>
                          </a:srgbClr>
                        </a:gs>
                      </a:gsLst>
                      <a:lin ang="5400000" scaled="1"/>
                    </a:gradFill>
                    <a:effectLst/>
                    <a:uLnTx/>
                    <a:uFillTx/>
                    <a:latin typeface="Segoe UI Semilight"/>
                    <a:ea typeface="Segoe UI" pitchFamily="34" charset="0"/>
                    <a:cs typeface="Segoe UI" pitchFamily="34" charset="0"/>
                  </a:rPr>
                  <a:t>Business needs</a:t>
                </a:r>
              </a:p>
            </p:txBody>
          </p:sp>
          <p:sp>
            <p:nvSpPr>
              <p:cNvPr id="39" name="Rectangle 38">
                <a:extLst>
                  <a:ext uri="{FF2B5EF4-FFF2-40B4-BE49-F238E27FC236}">
                    <a16:creationId xmlns:a16="http://schemas.microsoft.com/office/drawing/2014/main" id="{BA628203-B26E-4A8E-B2C2-9397AC03122F}"/>
                  </a:ext>
                </a:extLst>
              </p:cNvPr>
              <p:cNvSpPr/>
              <p:nvPr/>
            </p:nvSpPr>
            <p:spPr bwMode="auto">
              <a:xfrm>
                <a:off x="295872" y="2817574"/>
                <a:ext cx="3571733" cy="30847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0121" marR="0" lvl="0" indent="0" algn="l" defTabSz="914225" rtl="0" eaLnBrk="1" fontAlgn="auto" latinLnBrk="0" hangingPunct="1">
                  <a:lnSpc>
                    <a:spcPct val="100000"/>
                  </a:lnSpc>
                  <a:spcBef>
                    <a:spcPts val="588"/>
                  </a:spcBef>
                  <a:spcAft>
                    <a:spcPts val="588"/>
                  </a:spcAft>
                  <a:buClrTx/>
                  <a:buSzTx/>
                  <a:buFontTx/>
                  <a:buNone/>
                  <a:tabLst/>
                  <a:defRPr/>
                </a:pPr>
                <a:r>
                  <a:rPr kumimoji="0" lang="en-US" sz="1961" b="0" i="0" u="none" strike="noStrike" kern="1200" cap="none" spc="0" normalizeH="0" baseline="0" noProof="0" dirty="0">
                    <a:ln>
                      <a:noFill/>
                    </a:ln>
                    <a:gradFill>
                      <a:gsLst>
                        <a:gs pos="0">
                          <a:srgbClr val="353535"/>
                        </a:gs>
                        <a:gs pos="74000">
                          <a:srgbClr val="353535"/>
                        </a:gs>
                      </a:gsLst>
                      <a:lin ang="5400000" scaled="1"/>
                    </a:gradFill>
                    <a:effectLst/>
                    <a:uLnTx/>
                    <a:uFillTx/>
                    <a:latin typeface="Segoe UI" panose="020B0502040204020203" pitchFamily="34" charset="0"/>
                    <a:ea typeface="+mn-ea"/>
                    <a:cs typeface="Segoe UI" panose="020B0502040204020203" pitchFamily="34" charset="0"/>
                  </a:rPr>
                  <a:t>Rapid innovation to transform products</a:t>
                </a:r>
              </a:p>
              <a:p>
                <a:pPr marL="280121" marR="0" lvl="0" indent="0" algn="l" defTabSz="914225" rtl="0" eaLnBrk="1" fontAlgn="auto" latinLnBrk="0" hangingPunct="1">
                  <a:lnSpc>
                    <a:spcPct val="100000"/>
                  </a:lnSpc>
                  <a:spcBef>
                    <a:spcPts val="588"/>
                  </a:spcBef>
                  <a:spcAft>
                    <a:spcPts val="588"/>
                  </a:spcAft>
                  <a:buClrTx/>
                  <a:buSzTx/>
                  <a:buFontTx/>
                  <a:buNone/>
                  <a:tabLst/>
                  <a:defRPr/>
                </a:pPr>
                <a:endParaRPr kumimoji="0" lang="en-US" sz="1961" b="0" i="0" u="none" strike="noStrike" kern="1200" cap="none" spc="0" normalizeH="0" baseline="0" noProof="0" dirty="0">
                  <a:ln>
                    <a:noFill/>
                  </a:ln>
                  <a:gradFill>
                    <a:gsLst>
                      <a:gs pos="0">
                        <a:srgbClr val="353535"/>
                      </a:gs>
                      <a:gs pos="74000">
                        <a:srgbClr val="353535"/>
                      </a:gs>
                    </a:gsLst>
                    <a:lin ang="5400000" scaled="1"/>
                  </a:gradFill>
                  <a:effectLst/>
                  <a:uLnTx/>
                  <a:uFillTx/>
                  <a:latin typeface="Segoe UI" panose="020B0502040204020203" pitchFamily="34" charset="0"/>
                  <a:ea typeface="+mn-ea"/>
                  <a:cs typeface="Segoe UI" panose="020B0502040204020203" pitchFamily="34" charset="0"/>
                </a:endParaRPr>
              </a:p>
              <a:p>
                <a:pPr marL="280121" marR="0" lvl="0" indent="0" algn="l" defTabSz="914225" rtl="0" eaLnBrk="1" fontAlgn="auto" latinLnBrk="0" hangingPunct="1">
                  <a:lnSpc>
                    <a:spcPct val="100000"/>
                  </a:lnSpc>
                  <a:spcBef>
                    <a:spcPts val="588"/>
                  </a:spcBef>
                  <a:spcAft>
                    <a:spcPts val="588"/>
                  </a:spcAft>
                  <a:buClrTx/>
                  <a:buSzTx/>
                  <a:buFontTx/>
                  <a:buNone/>
                  <a:tabLst/>
                  <a:defRPr/>
                </a:pPr>
                <a:r>
                  <a:rPr kumimoji="0" lang="en-US" sz="1961" b="0" i="0" u="none" strike="noStrike" kern="1200" cap="none" spc="0" normalizeH="0" baseline="0" noProof="0" dirty="0">
                    <a:ln>
                      <a:noFill/>
                    </a:ln>
                    <a:gradFill>
                      <a:gsLst>
                        <a:gs pos="0">
                          <a:srgbClr val="353535"/>
                        </a:gs>
                        <a:gs pos="74000">
                          <a:srgbClr val="353535"/>
                        </a:gs>
                      </a:gsLst>
                      <a:lin ang="5400000" scaled="1"/>
                    </a:gradFill>
                    <a:effectLst/>
                    <a:uLnTx/>
                    <a:uFillTx/>
                    <a:latin typeface="Segoe UI" panose="020B0502040204020203" pitchFamily="34" charset="0"/>
                    <a:ea typeface="+mn-ea"/>
                    <a:cs typeface="Segoe UI" panose="020B0502040204020203" pitchFamily="34" charset="0"/>
                  </a:rPr>
                  <a:t>Connect with customer and empower employees</a:t>
                </a:r>
              </a:p>
              <a:p>
                <a:pPr marL="280121" marR="0" lvl="0" indent="0" algn="l" defTabSz="914225" rtl="0" eaLnBrk="1" fontAlgn="auto" latinLnBrk="0" hangingPunct="1">
                  <a:lnSpc>
                    <a:spcPct val="100000"/>
                  </a:lnSpc>
                  <a:spcBef>
                    <a:spcPts val="588"/>
                  </a:spcBef>
                  <a:spcAft>
                    <a:spcPts val="588"/>
                  </a:spcAft>
                  <a:buClrTx/>
                  <a:buSzTx/>
                  <a:buFontTx/>
                  <a:buNone/>
                  <a:tabLst/>
                  <a:defRPr/>
                </a:pPr>
                <a:endParaRPr kumimoji="0" lang="en-US" sz="1961" b="0" i="0" u="none" strike="noStrike" kern="1200" cap="none" spc="0" normalizeH="0" baseline="0" noProof="0" dirty="0">
                  <a:ln>
                    <a:noFill/>
                  </a:ln>
                  <a:gradFill>
                    <a:gsLst>
                      <a:gs pos="0">
                        <a:srgbClr val="353535"/>
                      </a:gs>
                      <a:gs pos="74000">
                        <a:srgbClr val="353535"/>
                      </a:gs>
                    </a:gsLst>
                    <a:lin ang="5400000" scaled="1"/>
                  </a:gradFill>
                  <a:effectLst/>
                  <a:uLnTx/>
                  <a:uFillTx/>
                  <a:latin typeface="Segoe UI" panose="020B0502040204020203" pitchFamily="34" charset="0"/>
                  <a:ea typeface="+mn-ea"/>
                  <a:cs typeface="Segoe UI" panose="020B0502040204020203" pitchFamily="34" charset="0"/>
                </a:endParaRPr>
              </a:p>
              <a:p>
                <a:pPr marL="280121" marR="0" lvl="0" indent="0" algn="l" defTabSz="914225" rtl="0" eaLnBrk="1" fontAlgn="auto" latinLnBrk="0" hangingPunct="1">
                  <a:lnSpc>
                    <a:spcPct val="100000"/>
                  </a:lnSpc>
                  <a:spcBef>
                    <a:spcPts val="588"/>
                  </a:spcBef>
                  <a:spcAft>
                    <a:spcPts val="588"/>
                  </a:spcAft>
                  <a:buClrTx/>
                  <a:buSzTx/>
                  <a:buFontTx/>
                  <a:buNone/>
                  <a:tabLst/>
                  <a:defRPr/>
                </a:pPr>
                <a:r>
                  <a:rPr kumimoji="0" lang="en-US" sz="1961" b="0" i="0" u="none" strike="noStrike" kern="1200" cap="none" spc="0" normalizeH="0" baseline="0" noProof="0" dirty="0">
                    <a:ln>
                      <a:noFill/>
                    </a:ln>
                    <a:gradFill>
                      <a:gsLst>
                        <a:gs pos="0">
                          <a:srgbClr val="353535"/>
                        </a:gs>
                        <a:gs pos="74000">
                          <a:srgbClr val="353535"/>
                        </a:gs>
                      </a:gsLst>
                      <a:lin ang="5400000" scaled="1"/>
                    </a:gradFill>
                    <a:effectLst/>
                    <a:uLnTx/>
                    <a:uFillTx/>
                    <a:latin typeface="Segoe UI" panose="020B0502040204020203" pitchFamily="34" charset="0"/>
                    <a:ea typeface="+mn-ea"/>
                    <a:cs typeface="Segoe UI" panose="020B0502040204020203" pitchFamily="34" charset="0"/>
                  </a:rPr>
                  <a:t>Close the gap from data  to decision</a:t>
                </a:r>
                <a:endParaRPr kumimoji="0" lang="en-US" sz="1961" b="0" i="0" u="none" strike="noStrike" kern="1200" cap="none" spc="0" normalizeH="0" baseline="0" noProof="0" dirty="0">
                  <a:ln>
                    <a:noFill/>
                  </a:ln>
                  <a:gradFill>
                    <a:gsLst>
                      <a:gs pos="0">
                        <a:srgbClr val="505050"/>
                      </a:gs>
                      <a:gs pos="100000">
                        <a:srgbClr val="505050"/>
                      </a:gs>
                    </a:gsLst>
                    <a:lin ang="0" scaled="0"/>
                  </a:gradFill>
                  <a:effectLst/>
                  <a:uLnTx/>
                  <a:uFillTx/>
                  <a:latin typeface="Segoe UI" panose="020B0502040204020203" pitchFamily="34" charset="0"/>
                  <a:ea typeface="+mn-ea"/>
                  <a:cs typeface="Segoe UI" panose="020B0502040204020203" pitchFamily="34" charset="0"/>
                </a:endParaRPr>
              </a:p>
            </p:txBody>
          </p:sp>
          <p:sp>
            <p:nvSpPr>
              <p:cNvPr id="40" name="building_1">
                <a:extLst>
                  <a:ext uri="{FF2B5EF4-FFF2-40B4-BE49-F238E27FC236}">
                    <a16:creationId xmlns:a16="http://schemas.microsoft.com/office/drawing/2014/main" id="{2CE0CAAE-5BB9-46F7-AA2B-61516EF66CBF}"/>
                  </a:ext>
                </a:extLst>
              </p:cNvPr>
              <p:cNvSpPr>
                <a:spLocks noChangeAspect="1" noEditPoints="1"/>
              </p:cNvSpPr>
              <p:nvPr/>
            </p:nvSpPr>
            <p:spPr bwMode="auto">
              <a:xfrm>
                <a:off x="1467161" y="670704"/>
                <a:ext cx="1229155" cy="1234169"/>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35" name="LightningBolt_E945">
              <a:extLst>
                <a:ext uri="{FF2B5EF4-FFF2-40B4-BE49-F238E27FC236}">
                  <a16:creationId xmlns:a16="http://schemas.microsoft.com/office/drawing/2014/main" id="{E7A69916-54B6-4BE0-A139-EA18199BD236}"/>
                </a:ext>
              </a:extLst>
            </p:cNvPr>
            <p:cNvSpPr>
              <a:spLocks noChangeAspect="1"/>
            </p:cNvSpPr>
            <p:nvPr/>
          </p:nvSpPr>
          <p:spPr bwMode="auto">
            <a:xfrm>
              <a:off x="325134" y="2964363"/>
              <a:ext cx="214357" cy="299129"/>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36" name="graph_9">
              <a:extLst>
                <a:ext uri="{FF2B5EF4-FFF2-40B4-BE49-F238E27FC236}">
                  <a16:creationId xmlns:a16="http://schemas.microsoft.com/office/drawing/2014/main" id="{AAB473D3-829B-4E71-B286-13639012A4BC}"/>
                </a:ext>
              </a:extLst>
            </p:cNvPr>
            <p:cNvSpPr>
              <a:spLocks noChangeAspect="1" noEditPoints="1"/>
            </p:cNvSpPr>
            <p:nvPr/>
          </p:nvSpPr>
          <p:spPr bwMode="auto">
            <a:xfrm>
              <a:off x="258952" y="5372720"/>
              <a:ext cx="331501" cy="29912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7" name="car">
              <a:extLst>
                <a:ext uri="{FF2B5EF4-FFF2-40B4-BE49-F238E27FC236}">
                  <a16:creationId xmlns:a16="http://schemas.microsoft.com/office/drawing/2014/main" id="{642DF77F-4511-41EB-8F51-4CCA9C4962E9}"/>
                </a:ext>
              </a:extLst>
            </p:cNvPr>
            <p:cNvSpPr>
              <a:spLocks noChangeAspect="1" noEditPoints="1"/>
            </p:cNvSpPr>
            <p:nvPr/>
          </p:nvSpPr>
          <p:spPr bwMode="auto">
            <a:xfrm>
              <a:off x="202970" y="4367498"/>
              <a:ext cx="336520" cy="257869"/>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41" name="Group 40">
            <a:extLst>
              <a:ext uri="{FF2B5EF4-FFF2-40B4-BE49-F238E27FC236}">
                <a16:creationId xmlns:a16="http://schemas.microsoft.com/office/drawing/2014/main" id="{97209E10-C06D-4A49-BAB2-FA97CB808551}"/>
              </a:ext>
            </a:extLst>
          </p:cNvPr>
          <p:cNvGrpSpPr/>
          <p:nvPr/>
        </p:nvGrpSpPr>
        <p:grpSpPr>
          <a:xfrm>
            <a:off x="7664352" y="1160836"/>
            <a:ext cx="3967273" cy="5100109"/>
            <a:chOff x="8271198" y="663155"/>
            <a:chExt cx="4046825" cy="5202377"/>
          </a:xfrm>
        </p:grpSpPr>
        <p:grpSp>
          <p:nvGrpSpPr>
            <p:cNvPr id="42" name="Group 41">
              <a:extLst>
                <a:ext uri="{FF2B5EF4-FFF2-40B4-BE49-F238E27FC236}">
                  <a16:creationId xmlns:a16="http://schemas.microsoft.com/office/drawing/2014/main" id="{E8F1ED74-1BCD-4710-BABC-7239584A4CAC}"/>
                </a:ext>
              </a:extLst>
            </p:cNvPr>
            <p:cNvGrpSpPr/>
            <p:nvPr/>
          </p:nvGrpSpPr>
          <p:grpSpPr>
            <a:xfrm>
              <a:off x="8271198" y="663155"/>
              <a:ext cx="4046825" cy="5202377"/>
              <a:chOff x="8271198" y="663155"/>
              <a:chExt cx="4046825" cy="5202377"/>
            </a:xfrm>
          </p:grpSpPr>
          <p:grpSp>
            <p:nvGrpSpPr>
              <p:cNvPr id="44" name="Group 43">
                <a:extLst>
                  <a:ext uri="{FF2B5EF4-FFF2-40B4-BE49-F238E27FC236}">
                    <a16:creationId xmlns:a16="http://schemas.microsoft.com/office/drawing/2014/main" id="{788F0723-2D7E-42F4-8172-DFA732A50A20}"/>
                  </a:ext>
                </a:extLst>
              </p:cNvPr>
              <p:cNvGrpSpPr/>
              <p:nvPr/>
            </p:nvGrpSpPr>
            <p:grpSpPr>
              <a:xfrm>
                <a:off x="8291853" y="663155"/>
                <a:ext cx="4026170" cy="5202377"/>
                <a:chOff x="8291853" y="682205"/>
                <a:chExt cx="4026170" cy="5202377"/>
              </a:xfrm>
            </p:grpSpPr>
            <p:sp>
              <p:nvSpPr>
                <p:cNvPr id="47" name="Rectangle 46">
                  <a:extLst>
                    <a:ext uri="{FF2B5EF4-FFF2-40B4-BE49-F238E27FC236}">
                      <a16:creationId xmlns:a16="http://schemas.microsoft.com/office/drawing/2014/main" id="{1139CE3E-A711-4F71-AE8F-6FBEB7C1989D}"/>
                    </a:ext>
                  </a:extLst>
                </p:cNvPr>
                <p:cNvSpPr/>
                <p:nvPr/>
              </p:nvSpPr>
              <p:spPr bwMode="auto">
                <a:xfrm>
                  <a:off x="8291853" y="2817574"/>
                  <a:ext cx="4026170" cy="30670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6346" marR="0" lvl="0" indent="0" algn="l" defTabSz="914225" rtl="0" eaLnBrk="1" fontAlgn="auto" latinLnBrk="0" hangingPunct="1">
                    <a:lnSpc>
                      <a:spcPct val="90000"/>
                    </a:lnSpc>
                    <a:spcBef>
                      <a:spcPts val="588"/>
                    </a:spcBef>
                    <a:spcAft>
                      <a:spcPts val="588"/>
                    </a:spcAft>
                    <a:buClrTx/>
                    <a:buSzTx/>
                    <a:buFontTx/>
                    <a:buNone/>
                    <a:tabLst/>
                    <a:defRPr/>
                  </a:pPr>
                  <a:r>
                    <a:rPr kumimoji="0" lang="en-US" sz="2745" b="0" i="0" u="none" strike="noStrike" kern="1200" cap="none" spc="0" normalizeH="0" baseline="0" noProof="0" dirty="0">
                      <a:ln>
                        <a:noFill/>
                      </a:ln>
                      <a:gradFill>
                        <a:gsLst>
                          <a:gs pos="0">
                            <a:srgbClr val="0078D7"/>
                          </a:gs>
                          <a:gs pos="74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72%</a:t>
                  </a:r>
                  <a:r>
                    <a:rPr kumimoji="0" lang="en-US" sz="1961" b="0" i="0" u="none" strike="noStrike" kern="1200" cap="none" spc="0" normalizeH="0" baseline="0" noProof="0" dirty="0">
                      <a:ln>
                        <a:noFill/>
                      </a:ln>
                      <a:gradFill>
                        <a:gsLst>
                          <a:gs pos="0">
                            <a:srgbClr val="0078D7"/>
                          </a:gs>
                          <a:gs pos="74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 </a:t>
                  </a:r>
                  <a:r>
                    <a:rPr kumimoji="0" lang="en-US" sz="12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1</a:t>
                  </a:r>
                  <a:r>
                    <a:rPr kumimoji="0" lang="en-US" sz="1961" b="0" i="0" u="none" strike="noStrike" kern="1200" cap="none" spc="0" normalizeH="0" baseline="0" noProof="0" dirty="0">
                      <a:ln>
                        <a:noFill/>
                      </a:ln>
                      <a:gradFill>
                        <a:gsLst>
                          <a:gs pos="0">
                            <a:srgbClr val="0078D7"/>
                          </a:gs>
                          <a:gs pos="74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 </a:t>
                  </a:r>
                  <a:r>
                    <a:rPr kumimoji="0" lang="en-US" sz="1961" b="0" i="0" u="none" strike="noStrike" kern="1200" cap="none" spc="0" normalizeH="0" baseline="0" noProof="0" dirty="0">
                      <a:ln>
                        <a:noFill/>
                      </a:ln>
                      <a:gradFill>
                        <a:gsLst>
                          <a:gs pos="0">
                            <a:srgbClr val="353535"/>
                          </a:gs>
                          <a:gs pos="74000">
                            <a:srgbClr val="353535"/>
                          </a:gs>
                        </a:gsLst>
                        <a:lin ang="5400000" scaled="1"/>
                      </a:gradFill>
                      <a:effectLst/>
                      <a:uLnTx/>
                      <a:uFillTx/>
                      <a:latin typeface="Segoe UI" panose="020B0502040204020203" pitchFamily="34" charset="0"/>
                      <a:ea typeface="+mn-ea"/>
                      <a:cs typeface="Segoe UI" panose="020B0502040204020203" pitchFamily="34" charset="0"/>
                    </a:rPr>
                    <a:t>budget assigned to keep-the-lights-on functions</a:t>
                  </a:r>
                </a:p>
                <a:p>
                  <a:pPr marL="286346" marR="0" lvl="0" indent="0" algn="l" defTabSz="914225" rtl="0" eaLnBrk="1" fontAlgn="auto" latinLnBrk="0" hangingPunct="1">
                    <a:lnSpc>
                      <a:spcPct val="90000"/>
                    </a:lnSpc>
                    <a:spcBef>
                      <a:spcPts val="588"/>
                    </a:spcBef>
                    <a:spcAft>
                      <a:spcPts val="588"/>
                    </a:spcAft>
                    <a:buClrTx/>
                    <a:buSzTx/>
                    <a:buFontTx/>
                    <a:buNone/>
                    <a:tabLst/>
                    <a:defRPr/>
                  </a:pPr>
                  <a:r>
                    <a:rPr kumimoji="0" lang="en-US" sz="1961" b="0" i="0" u="none" strike="noStrike" kern="1200" cap="none" spc="0" normalizeH="0" baseline="0" noProof="0" dirty="0">
                      <a:ln>
                        <a:noFill/>
                      </a:ln>
                      <a:gradFill>
                        <a:gsLst>
                          <a:gs pos="0">
                            <a:srgbClr val="353535"/>
                          </a:gs>
                          <a:gs pos="74000">
                            <a:srgbClr val="353535"/>
                          </a:gs>
                        </a:gsLst>
                        <a:lin ang="5400000" scaled="1"/>
                      </a:gradFill>
                      <a:effectLst/>
                      <a:uLnTx/>
                      <a:uFillTx/>
                      <a:latin typeface="Segoe UI" panose="020B0502040204020203" pitchFamily="34" charset="0"/>
                      <a:ea typeface="+mn-ea"/>
                      <a:cs typeface="Segoe UI" panose="020B0502040204020203" pitchFamily="34" charset="0"/>
                    </a:rPr>
                    <a:t>Demand for mobile </a:t>
                  </a:r>
                  <a:br>
                    <a:rPr kumimoji="0" lang="en-US" sz="1961" b="0" i="0" u="none" strike="noStrike" kern="1200" cap="none" spc="0" normalizeH="0" baseline="0" noProof="0" dirty="0">
                      <a:ln>
                        <a:noFill/>
                      </a:ln>
                      <a:gradFill>
                        <a:gsLst>
                          <a:gs pos="0">
                            <a:srgbClr val="353535"/>
                          </a:gs>
                          <a:gs pos="74000">
                            <a:srgbClr val="353535"/>
                          </a:gs>
                        </a:gsLst>
                        <a:lin ang="5400000" scaled="1"/>
                      </a:gradFill>
                      <a:effectLst/>
                      <a:uLnTx/>
                      <a:uFillTx/>
                      <a:latin typeface="Segoe UI" panose="020B0502040204020203" pitchFamily="34" charset="0"/>
                      <a:ea typeface="+mn-ea"/>
                      <a:cs typeface="Segoe UI" panose="020B0502040204020203" pitchFamily="34" charset="0"/>
                    </a:rPr>
                  </a:br>
                  <a:r>
                    <a:rPr kumimoji="0" lang="en-US" sz="1961" b="0" i="0" u="none" strike="noStrike" kern="1200" cap="none" spc="0" normalizeH="0" baseline="0" noProof="0" dirty="0">
                      <a:ln>
                        <a:noFill/>
                      </a:ln>
                      <a:gradFill>
                        <a:gsLst>
                          <a:gs pos="0">
                            <a:srgbClr val="353535"/>
                          </a:gs>
                          <a:gs pos="74000">
                            <a:srgbClr val="353535"/>
                          </a:gs>
                        </a:gsLst>
                        <a:lin ang="5400000" scaled="1"/>
                      </a:gradFill>
                      <a:effectLst/>
                      <a:uLnTx/>
                      <a:uFillTx/>
                      <a:latin typeface="Segoe UI" panose="020B0502040204020203" pitchFamily="34" charset="0"/>
                      <a:ea typeface="+mn-ea"/>
                      <a:cs typeface="Segoe UI" panose="020B0502040204020203" pitchFamily="34" charset="0"/>
                    </a:rPr>
                    <a:t>apps </a:t>
                  </a:r>
                  <a:r>
                    <a:rPr kumimoji="0" lang="en-US" sz="2745" b="0" i="0" u="none" strike="noStrike" kern="1200" cap="none" spc="0" normalizeH="0" baseline="0" noProof="0" dirty="0">
                      <a:ln>
                        <a:noFill/>
                      </a:ln>
                      <a:gradFill>
                        <a:gsLst>
                          <a:gs pos="0">
                            <a:srgbClr val="0078D7"/>
                          </a:gs>
                          <a:gs pos="74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&gt;5x </a:t>
                  </a:r>
                  <a:r>
                    <a:rPr kumimoji="0" lang="en-US" sz="1961" b="0" i="0" u="none" strike="noStrike" kern="0" cap="none" spc="0" normalizeH="0" baseline="0" noProof="0" dirty="0">
                      <a:ln>
                        <a:noFill/>
                      </a:ln>
                      <a:gradFill>
                        <a:gsLst>
                          <a:gs pos="0">
                            <a:srgbClr val="353535"/>
                          </a:gs>
                          <a:gs pos="74000">
                            <a:srgbClr val="353535"/>
                          </a:gs>
                        </a:gsLst>
                        <a:lin ang="5400000" scaled="1"/>
                      </a:gradFill>
                      <a:effectLst/>
                      <a:uLnTx/>
                      <a:uFillTx/>
                      <a:latin typeface="Segoe UI" panose="020B0502040204020203" pitchFamily="34" charset="0"/>
                      <a:ea typeface="+mn-ea"/>
                      <a:cs typeface="Segoe UI" panose="020B0502040204020203" pitchFamily="34" charset="0"/>
                    </a:rPr>
                    <a:t>the capacity of IT </a:t>
                  </a:r>
                  <a:endParaRPr kumimoji="0" lang="en-US" sz="1961" b="0" i="0" u="none" strike="noStrike" kern="1200" cap="none" spc="0" normalizeH="0" baseline="0" noProof="0" dirty="0">
                    <a:ln>
                      <a:noFill/>
                    </a:ln>
                    <a:gradFill>
                      <a:gsLst>
                        <a:gs pos="0">
                          <a:srgbClr val="353535"/>
                        </a:gs>
                        <a:gs pos="74000">
                          <a:srgbClr val="353535"/>
                        </a:gs>
                      </a:gsLst>
                      <a:lin ang="5400000" scaled="1"/>
                    </a:gradFill>
                    <a:effectLst/>
                    <a:uLnTx/>
                    <a:uFillTx/>
                    <a:latin typeface="Segoe UI" panose="020B0502040204020203" pitchFamily="34" charset="0"/>
                    <a:ea typeface="+mn-ea"/>
                    <a:cs typeface="Segoe UI" panose="020B0502040204020203" pitchFamily="34" charset="0"/>
                  </a:endParaRPr>
                </a:p>
                <a:p>
                  <a:pPr marL="286346" lvl="0" defTabSz="914225">
                    <a:lnSpc>
                      <a:spcPct val="90000"/>
                    </a:lnSpc>
                    <a:spcBef>
                      <a:spcPts val="588"/>
                    </a:spcBef>
                    <a:spcAft>
                      <a:spcPts val="588"/>
                    </a:spcAft>
                    <a:defRPr/>
                  </a:pPr>
                  <a:r>
                    <a:rPr lang="en-US" sz="2745" dirty="0">
                      <a:gradFill>
                        <a:gsLst>
                          <a:gs pos="0">
                            <a:srgbClr val="0078D7"/>
                          </a:gs>
                          <a:gs pos="100000">
                            <a:srgbClr val="0078D7"/>
                          </a:gs>
                        </a:gsLst>
                        <a:lin ang="0" scaled="0"/>
                      </a:gradFill>
                      <a:latin typeface="Segoe UI Semibold" panose="020B0702040204020203" pitchFamily="34" charset="0"/>
                      <a:cs typeface="Segoe UI Semibold" panose="020B0702040204020203" pitchFamily="34" charset="0"/>
                    </a:rPr>
                    <a:t>Only half </a:t>
                  </a:r>
                  <a:r>
                    <a:rPr lang="en-US" sz="1961" kern="0" dirty="0">
                      <a:gradFill>
                        <a:gsLst>
                          <a:gs pos="0">
                            <a:srgbClr val="353535"/>
                          </a:gs>
                          <a:gs pos="74000">
                            <a:srgbClr val="353535"/>
                          </a:gs>
                        </a:gsLst>
                        <a:lin ang="5400000" scaled="1"/>
                      </a:gradFill>
                      <a:latin typeface="Segoe UI" panose="020B0502040204020203" pitchFamily="34" charset="0"/>
                      <a:cs typeface="Segoe UI" panose="020B0502040204020203" pitchFamily="34" charset="0"/>
                    </a:rPr>
                    <a:t>decision makers could get help from technologists with their analysis needs </a:t>
                  </a:r>
                  <a:r>
                    <a:rPr lang="en-US" sz="1200" dirty="0">
                      <a:solidFill>
                        <a:schemeClr val="bg1"/>
                      </a:solidFill>
                      <a:latin typeface="Segoe UI Semibold" panose="020B0702040204020203" pitchFamily="34" charset="0"/>
                      <a:cs typeface="Segoe UI Semibold" panose="020B0702040204020203" pitchFamily="34" charset="0"/>
                    </a:rPr>
                    <a:t>2</a:t>
                  </a:r>
                </a:p>
              </p:txBody>
            </p:sp>
            <p:sp>
              <p:nvSpPr>
                <p:cNvPr id="48" name="Rectangle 47">
                  <a:extLst>
                    <a:ext uri="{FF2B5EF4-FFF2-40B4-BE49-F238E27FC236}">
                      <a16:creationId xmlns:a16="http://schemas.microsoft.com/office/drawing/2014/main" id="{3DE348DF-B0EE-490A-B748-B2D7B164DBFC}"/>
                    </a:ext>
                  </a:extLst>
                </p:cNvPr>
                <p:cNvSpPr/>
                <p:nvPr/>
              </p:nvSpPr>
              <p:spPr bwMode="auto">
                <a:xfrm>
                  <a:off x="8291853" y="2167048"/>
                  <a:ext cx="3870609" cy="6553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0078D7"/>
                          </a:gs>
                          <a:gs pos="74000">
                            <a:srgbClr val="0078D7"/>
                          </a:gs>
                        </a:gsLst>
                        <a:lin ang="5400000" scaled="1"/>
                      </a:gradFill>
                      <a:effectLst/>
                      <a:uLnTx/>
                      <a:uFillTx/>
                      <a:latin typeface="Segoe UI Semilight"/>
                      <a:ea typeface="Segoe UI" pitchFamily="34" charset="0"/>
                      <a:cs typeface="Segoe UI" pitchFamily="34" charset="0"/>
                    </a:rPr>
                    <a:t>IT challenges</a:t>
                  </a:r>
                </a:p>
              </p:txBody>
            </p:sp>
            <p:sp>
              <p:nvSpPr>
                <p:cNvPr id="49" name="DeveloperTools_EC7A">
                  <a:extLst>
                    <a:ext uri="{FF2B5EF4-FFF2-40B4-BE49-F238E27FC236}">
                      <a16:creationId xmlns:a16="http://schemas.microsoft.com/office/drawing/2014/main" id="{A0408F87-7D54-4B1D-BE5B-DED57387BAE1}"/>
                    </a:ext>
                  </a:extLst>
                </p:cNvPr>
                <p:cNvSpPr>
                  <a:spLocks noChangeAspect="1" noEditPoints="1"/>
                </p:cNvSpPr>
                <p:nvPr/>
              </p:nvSpPr>
              <p:spPr bwMode="auto">
                <a:xfrm>
                  <a:off x="9842821" y="682205"/>
                  <a:ext cx="768672" cy="1211167"/>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45" name="bank">
                <a:extLst>
                  <a:ext uri="{FF2B5EF4-FFF2-40B4-BE49-F238E27FC236}">
                    <a16:creationId xmlns:a16="http://schemas.microsoft.com/office/drawing/2014/main" id="{D58C7967-98C3-4456-873A-F535E7EFC421}"/>
                  </a:ext>
                </a:extLst>
              </p:cNvPr>
              <p:cNvSpPr>
                <a:spLocks noChangeAspect="1" noEditPoints="1"/>
              </p:cNvSpPr>
              <p:nvPr/>
            </p:nvSpPr>
            <p:spPr bwMode="auto">
              <a:xfrm>
                <a:off x="8271198" y="2987225"/>
                <a:ext cx="323272" cy="299128"/>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6" name="arrow_11">
                <a:extLst>
                  <a:ext uri="{FF2B5EF4-FFF2-40B4-BE49-F238E27FC236}">
                    <a16:creationId xmlns:a16="http://schemas.microsoft.com/office/drawing/2014/main" id="{81A7E8AD-D6F5-43FE-B8DD-F6118815C1A9}"/>
                  </a:ext>
                </a:extLst>
              </p:cNvPr>
              <p:cNvSpPr>
                <a:spLocks noChangeAspect="1" noEditPoints="1"/>
              </p:cNvSpPr>
              <p:nvPr/>
            </p:nvSpPr>
            <p:spPr bwMode="auto">
              <a:xfrm>
                <a:off x="8308125" y="4604469"/>
                <a:ext cx="286345" cy="299128"/>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5875" cap="sq">
                <a:solidFill>
                  <a:schemeClr val="bg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noFill/>
                  <a:effectLst/>
                  <a:uLnTx/>
                  <a:uFillTx/>
                  <a:latin typeface="Segoe UI Semilight"/>
                  <a:ea typeface="+mn-ea"/>
                  <a:cs typeface="+mn-cs"/>
                </a:endParaRPr>
              </a:p>
            </p:txBody>
          </p:sp>
        </p:grpSp>
        <p:sp>
          <p:nvSpPr>
            <p:cNvPr id="43" name="CellPhone_E8EA">
              <a:extLst>
                <a:ext uri="{FF2B5EF4-FFF2-40B4-BE49-F238E27FC236}">
                  <a16:creationId xmlns:a16="http://schemas.microsoft.com/office/drawing/2014/main" id="{A0275F7C-6C63-484A-90DB-D94C7A820FE1}"/>
                </a:ext>
              </a:extLst>
            </p:cNvPr>
            <p:cNvSpPr>
              <a:spLocks noChangeAspect="1" noEditPoints="1"/>
            </p:cNvSpPr>
            <p:nvPr/>
          </p:nvSpPr>
          <p:spPr bwMode="auto">
            <a:xfrm>
              <a:off x="8343081" y="3757943"/>
              <a:ext cx="179507" cy="29912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22" name="Title 3">
            <a:extLst>
              <a:ext uri="{FF2B5EF4-FFF2-40B4-BE49-F238E27FC236}">
                <a16:creationId xmlns:a16="http://schemas.microsoft.com/office/drawing/2014/main" id="{769A0187-524D-4FAA-B00A-4277DDF292FD}"/>
              </a:ext>
            </a:extLst>
          </p:cNvPr>
          <p:cNvSpPr txBox="1">
            <a:spLocks/>
          </p:cNvSpPr>
          <p:nvPr/>
        </p:nvSpPr>
        <p:spPr>
          <a:xfrm>
            <a:off x="135561" y="82408"/>
            <a:ext cx="12190271" cy="660306"/>
          </a:xfrm>
          <a:prstGeom prst="rect">
            <a:avLst/>
          </a:prstGeom>
          <a:noFill/>
        </p:spPr>
        <p:txBody>
          <a:bodyPr anchor="ct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3137" b="0" i="0" u="none" strike="noStrike" kern="1200" cap="none" spc="0" normalizeH="0" baseline="0" noProof="0" dirty="0">
                <a:ln w="3175">
                  <a:noFill/>
                </a:ln>
                <a:solidFill>
                  <a:schemeClr val="bg1"/>
                </a:solidFill>
                <a:effectLst/>
                <a:uLnTx/>
                <a:uFillTx/>
                <a:latin typeface="Segoe UI Semilight"/>
                <a:ea typeface="+mn-ea"/>
                <a:cs typeface="Segoe UI Semilight" panose="020B0402040204020203" pitchFamily="34" charset="0"/>
              </a:rPr>
              <a:t>Widening digital divide between Business and IT</a:t>
            </a:r>
          </a:p>
        </p:txBody>
      </p:sp>
    </p:spTree>
    <p:extLst>
      <p:ext uri="{BB962C8B-B14F-4D97-AF65-F5344CB8AC3E}">
        <p14:creationId xmlns:p14="http://schemas.microsoft.com/office/powerpoint/2010/main" val="201632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10.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Microsoft_Light_Template">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57150">
          <a:solidFill>
            <a:schemeClr val="tx1"/>
          </a:solidFill>
          <a:headEnd type="triangle" w="med" len="med"/>
          <a:tailEnd type="triangl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ey-sanders-connect-2017-110617-new.potx" id="{0EF5DE83-587E-4BF7-A112-F56102F7D283}" vid="{58E5E6FF-14DD-495A-B9CC-3E08C80D2198}"/>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zureDevDays.potx  -  Read-Only" id="{912F6578-1525-4409-9227-17B05265652F}" vid="{AA6010F8-1493-425B-99B4-DAAF8055DCD6}"/>
    </a:ext>
  </a:extLst>
</a:theme>
</file>

<file path=ppt/theme/theme3.xml><?xml version="1.0" encoding="utf-8"?>
<a:theme xmlns:a="http://schemas.openxmlformats.org/drawingml/2006/main" name="2_5-30550_MGX_FY15_Breakout_LIGHT_Template">
  <a:themeElements>
    <a:clrScheme name="MGX FY15">
      <a:dk1>
        <a:srgbClr val="505050"/>
      </a:dk1>
      <a:lt1>
        <a:srgbClr val="FFFFFF"/>
      </a:lt1>
      <a:dk2>
        <a:srgbClr val="002050"/>
      </a:dk2>
      <a:lt2>
        <a:srgbClr val="D2D2D2"/>
      </a:lt2>
      <a:accent1>
        <a:srgbClr val="0072C6"/>
      </a:accent1>
      <a:accent2>
        <a:srgbClr val="FFB900"/>
      </a:accent2>
      <a:accent3>
        <a:srgbClr val="002050"/>
      </a:accent3>
      <a:accent4>
        <a:srgbClr val="008272"/>
      </a:accent4>
      <a:accent5>
        <a:srgbClr val="68217A"/>
      </a:accent5>
      <a:accent6>
        <a:srgbClr val="00188F"/>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5_Breakout_LIGHT_Template" id="{C7F5A80C-238D-402C-9E13-BF8E67C1B151}" vid="{10F8521C-ECF0-4418-BE33-4C62F15C05BE}"/>
    </a:ext>
  </a:extLst>
</a:theme>
</file>

<file path=ppt/theme/theme4.xml><?xml version="1.0" encoding="utf-8"?>
<a:theme xmlns:a="http://schemas.openxmlformats.org/drawingml/2006/main" name="Retrospect">
  <a:themeElements>
    <a:clrScheme name="Custom 3">
      <a:dk1>
        <a:sysClr val="windowText" lastClr="000000"/>
      </a:dk1>
      <a:lt1>
        <a:sysClr val="window" lastClr="FFFFFF"/>
      </a:lt1>
      <a:dk2>
        <a:srgbClr val="323232"/>
      </a:dk2>
      <a:lt2>
        <a:srgbClr val="E5C243"/>
      </a:lt2>
      <a:accent1>
        <a:srgbClr val="A5300F"/>
      </a:accent1>
      <a:accent2>
        <a:srgbClr val="32164A"/>
      </a:accent2>
      <a:accent3>
        <a:srgbClr val="E19825"/>
      </a:accent3>
      <a:accent4>
        <a:srgbClr val="B19C7D"/>
      </a:accent4>
      <a:accent5>
        <a:srgbClr val="7F5F52"/>
      </a:accent5>
      <a:accent6>
        <a:srgbClr val="B27D4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5.xml><?xml version="1.0" encoding="utf-8"?>
<a:theme xmlns:a="http://schemas.openxmlformats.org/drawingml/2006/main" name="4_COLOR TEMPLATE">
  <a:themeElements>
    <a:clrScheme name="Azure Hybrid Cloud">
      <a:dk1>
        <a:srgbClr val="505050"/>
      </a:dk1>
      <a:lt1>
        <a:srgbClr val="FFFFFF"/>
      </a:lt1>
      <a:dk2>
        <a:srgbClr val="0078D7"/>
      </a:dk2>
      <a:lt2>
        <a:srgbClr val="F2F2F2"/>
      </a:lt2>
      <a:accent1>
        <a:srgbClr val="002050"/>
      </a:accent1>
      <a:accent2>
        <a:srgbClr val="00BCF2"/>
      </a:accent2>
      <a:accent3>
        <a:srgbClr val="BAD80A"/>
      </a:accent3>
      <a:accent4>
        <a:srgbClr val="0078D7"/>
      </a:accent4>
      <a:accent5>
        <a:srgbClr val="32145A"/>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6.xml><?xml version="1.0" encoding="utf-8"?>
<a:theme xmlns:a="http://schemas.openxmlformats.org/drawingml/2006/main" name="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7.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potx" id="{5F77714E-CA00-415A-8458-979F19FCEF73}" vid="{82C78859-7BB8-4D41-BFD2-BC7351C3FA4D}"/>
    </a:ext>
  </a:extLst>
</a:theme>
</file>

<file path=ppt/theme/theme8.xml><?xml version="1.0" encoding="utf-8"?>
<a:theme xmlns:a="http://schemas.openxmlformats.org/drawingml/2006/main" name="2_5-5017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9.xml><?xml version="1.0" encoding="utf-8"?>
<a:theme xmlns:a="http://schemas.openxmlformats.org/drawingml/2006/main" name="1-50006_City Lights">
  <a:themeElements>
    <a:clrScheme name="Custom 10">
      <a:dk1>
        <a:srgbClr val="FFFFFF"/>
      </a:dk1>
      <a:lt1>
        <a:srgbClr val="505050"/>
      </a:lt1>
      <a:dk2>
        <a:srgbClr val="EAEAEA"/>
      </a:dk2>
      <a:lt2>
        <a:srgbClr val="002050"/>
      </a:lt2>
      <a:accent1>
        <a:srgbClr val="0078D7"/>
      </a:accent1>
      <a:accent2>
        <a:srgbClr val="D83B01"/>
      </a:accent2>
      <a:accent3>
        <a:srgbClr val="107C10"/>
      </a:accent3>
      <a:accent4>
        <a:srgbClr val="5C2D91"/>
      </a:accent4>
      <a:accent5>
        <a:srgbClr val="008272"/>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ity Lights PPT Template_v08" id="{7B23B1A8-D7E7-4A49-AA88-A5B7A72175D4}" vid="{CFAC3630-EB70-40A0-B4D0-EA58C5519DA6}"/>
    </a:ext>
  </a:extLst>
</a:theme>
</file>

<file path=ppt/theme/themeOverride1.xml><?xml version="1.0" encoding="utf-8"?>
<a:themeOverride xmlns:a="http://schemas.openxmlformats.org/drawingml/2006/main">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516E657B6488145886F1CBB39B1068E" ma:contentTypeVersion="2" ma:contentTypeDescription="Create a new document." ma:contentTypeScope="" ma:versionID="192c2a488c2420c45bd724bd3cf0cb01">
  <xsd:schema xmlns:xsd="http://www.w3.org/2001/XMLSchema" xmlns:xs="http://www.w3.org/2001/XMLSchema" xmlns:p="http://schemas.microsoft.com/office/2006/metadata/properties" xmlns:ns2="194ce0bd-3a45-48ff-8c2f-123aa841f194" targetNamespace="http://schemas.microsoft.com/office/2006/metadata/properties" ma:root="true" ma:fieldsID="ca4ad714e7016cd138c7a980829d615b" ns2:_="">
    <xsd:import namespace="194ce0bd-3a45-48ff-8c2f-123aa841f19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e0bd-3a45-48ff-8c2f-123aa841f19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2EB3DA0-0A83-46EC-8122-1B15E7FF67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4ce0bd-3a45-48ff-8c2f-123aa841f19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8843ACF-39A8-43FA-BAC1-CF2180F73C19}">
  <ds:schemaRefs>
    <ds:schemaRef ds:uri="http://schemas.microsoft.com/sharepoint/v3/contenttype/forms"/>
  </ds:schemaRefs>
</ds:datastoreItem>
</file>

<file path=customXml/itemProps3.xml><?xml version="1.0" encoding="utf-8"?>
<ds:datastoreItem xmlns:ds="http://schemas.openxmlformats.org/officeDocument/2006/customXml" ds:itemID="{8D727CD1-B5D8-47FA-B6E5-24227CBEA370}">
  <ds:schemaRefs>
    <ds:schemaRef ds:uri="194ce0bd-3a45-48ff-8c2f-123aa841f194"/>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6514</TotalTime>
  <Words>7757</Words>
  <Application>Microsoft Office PowerPoint</Application>
  <PresentationFormat>Widescreen</PresentationFormat>
  <Paragraphs>1140</Paragraphs>
  <Slides>36</Slides>
  <Notes>31</Notes>
  <HiddenSlides>3</HiddenSlides>
  <MMClips>0</MMClips>
  <ScaleCrop>false</ScaleCrop>
  <HeadingPairs>
    <vt:vector size="8" baseType="variant">
      <vt:variant>
        <vt:lpstr>Fonts Used</vt:lpstr>
      </vt:variant>
      <vt:variant>
        <vt:i4>17</vt:i4>
      </vt:variant>
      <vt:variant>
        <vt:lpstr>Theme</vt:lpstr>
      </vt:variant>
      <vt:variant>
        <vt:i4>11</vt:i4>
      </vt:variant>
      <vt:variant>
        <vt:lpstr>Embedded OLE Servers</vt:lpstr>
      </vt:variant>
      <vt:variant>
        <vt:i4>1</vt:i4>
      </vt:variant>
      <vt:variant>
        <vt:lpstr>Slide Titles</vt:lpstr>
      </vt:variant>
      <vt:variant>
        <vt:i4>36</vt:i4>
      </vt:variant>
    </vt:vector>
  </HeadingPairs>
  <TitlesOfParts>
    <vt:vector size="65" baseType="lpstr">
      <vt:lpstr>Arial</vt:lpstr>
      <vt:lpstr>Calibri</vt:lpstr>
      <vt:lpstr>Calibri Light</vt:lpstr>
      <vt:lpstr>Consolas</vt:lpstr>
      <vt:lpstr>Corbel</vt:lpstr>
      <vt:lpstr>HelveticaNeueLTStd-Bd</vt:lpstr>
      <vt:lpstr>HelveticaNeueLTStd-Md</vt:lpstr>
      <vt:lpstr>HelveticaNeueLTStd-Roman</vt:lpstr>
      <vt:lpstr>Segoe Pro</vt:lpstr>
      <vt:lpstr>Segoe Semibold</vt:lpstr>
      <vt:lpstr>Segoe UI</vt:lpstr>
      <vt:lpstr>Segoe UI Light</vt:lpstr>
      <vt:lpstr>Segoe UI Semibold</vt:lpstr>
      <vt:lpstr>Segoe UI Semilight</vt:lpstr>
      <vt:lpstr>Segoe UI Semilight (Body)</vt:lpstr>
      <vt:lpstr>Symbol</vt:lpstr>
      <vt:lpstr>Wingdings</vt:lpstr>
      <vt:lpstr>1_WHITE TEMPLATE</vt:lpstr>
      <vt:lpstr>Office Theme</vt:lpstr>
      <vt:lpstr>2_5-30550_MGX_FY15_Breakout_LIGHT_Template</vt:lpstr>
      <vt:lpstr>Retrospect</vt:lpstr>
      <vt:lpstr>4_COLOR TEMPLATE</vt:lpstr>
      <vt:lpstr>Template (March 2016)</vt:lpstr>
      <vt:lpstr>5-50201_Microsoft_Ready_Template</vt:lpstr>
      <vt:lpstr>2_5-50173_Microsoft_Ready_Light_Template</vt:lpstr>
      <vt:lpstr>1-50006_City Lights</vt:lpstr>
      <vt:lpstr>1_Office Theme</vt:lpstr>
      <vt:lpstr>Microsoft_Light_Template</vt:lpstr>
      <vt:lpstr>think-cell Slide</vt:lpstr>
      <vt:lpstr>PowerPoint Presentation</vt:lpstr>
      <vt:lpstr>Who Am I?</vt:lpstr>
      <vt:lpstr>3 minute survey: https://aka.ms/buenosairesapps2018 </vt:lpstr>
      <vt:lpstr>Hands-on labs: https://aka.ms/DevDaysLatam </vt:lpstr>
      <vt:lpstr>Agenda</vt:lpstr>
      <vt:lpstr>PowerPoint Presentation</vt:lpstr>
      <vt:lpstr>Applications fuel digital transformation</vt:lpstr>
      <vt:lpstr>Value to Optimize and Modernize </vt:lpstr>
      <vt:lpstr>PowerPoint Presentation</vt:lpstr>
      <vt:lpstr>Challenges with current applications</vt:lpstr>
      <vt:lpstr>We can helpapplications</vt:lpstr>
      <vt:lpstr>Reasons to Modernize Applications</vt:lpstr>
      <vt:lpstr>Cloud Maturity Model </vt:lpstr>
      <vt:lpstr>The  Journey to the cloud</vt:lpstr>
      <vt:lpstr>Multiple ways to Modernize, You can start at any stage</vt:lpstr>
      <vt:lpstr>Cloud Migration Strategies </vt:lpstr>
      <vt:lpstr>Migration strategies: Rehost application (i.e., lift &amp; shift)</vt:lpstr>
      <vt:lpstr>Migration strategies: Refactor application</vt:lpstr>
      <vt:lpstr>Migration strategies: Rearchitect application </vt:lpstr>
      <vt:lpstr>Migration strategies: Rebuild application </vt:lpstr>
      <vt:lpstr>PowerPoint Presentation</vt:lpstr>
      <vt:lpstr>MSIT’s own Cloud adoption approach</vt:lpstr>
      <vt:lpstr>Assessing your App Portfolio</vt:lpstr>
      <vt:lpstr>PowerPoint Presentation</vt:lpstr>
      <vt:lpstr>Current Tooling Landscape</vt:lpstr>
      <vt:lpstr>2. Technical Perspective: Assessment of Current Situation</vt:lpstr>
      <vt:lpstr>Providing choice to Customers</vt:lpstr>
      <vt:lpstr>The more you modernize, the lower your operational costs</vt:lpstr>
      <vt:lpstr>PowerPoint Presentation</vt:lpstr>
      <vt:lpstr>PowerPoint Presentation</vt:lpstr>
      <vt:lpstr>PowerPoint Presentation</vt:lpstr>
      <vt:lpstr>PowerPoint Presentation</vt:lpstr>
      <vt:lpstr>Migration Resources</vt:lpstr>
      <vt:lpstr>Next Steps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Future of software development in the Cloud</dc:title>
  <dc:creator>Sajan Parihar</dc:creator>
  <cp:lastModifiedBy>Hugo Melendez</cp:lastModifiedBy>
  <cp:revision>137</cp:revision>
  <dcterms:modified xsi:type="dcterms:W3CDTF">2018-11-23T12:33:05Z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sajanp@microsoft.com</vt:lpwstr>
  </property>
  <property fmtid="{D5CDD505-2E9C-101B-9397-08002B2CF9AE}" pid="6" name="MSIP_Label_f42aa342-8706-4288-bd11-ebb85995028c_SetDate">
    <vt:lpwstr>2017-10-18T14:26:35.1435333-07:00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0x0101000516E657B6488145886F1CBB39B1068E</vt:lpwstr>
  </property>
</Properties>
</file>